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86" r:id="rId4"/>
    <p:sldId id="287" r:id="rId5"/>
    <p:sldId id="288" r:id="rId6"/>
    <p:sldId id="289" r:id="rId7"/>
    <p:sldId id="290" r:id="rId8"/>
    <p:sldId id="27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0794032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Zobrazení záporných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čísel ve dvojkové soustavě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Bit znaménkový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a hodnotový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doplněk, přímý, inverzní, dvojkový, odečítání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/>
              <a:t>Záporná čísla ve dvojkové soustavě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VY_32_INOVACE_08_148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Záporná čísla ve dvojkové soustavě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42605"/>
            <a:ext cx="8460000" cy="45243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Elektronická zařízení jsou </a:t>
            </a:r>
            <a:r>
              <a:rPr lang="cs-CZ" dirty="0"/>
              <a:t>vnitřně schopné pracovat pouze se dvěma </a:t>
            </a:r>
            <a:r>
              <a:rPr lang="cs-CZ" dirty="0" smtClean="0"/>
              <a:t>hodnotami, </a:t>
            </a:r>
            <a:r>
              <a:rPr lang="cs-CZ" b="1" dirty="0" smtClean="0"/>
              <a:t>0 </a:t>
            </a:r>
            <a:r>
              <a:rPr lang="cs-CZ" dirty="0"/>
              <a:t>a </a:t>
            </a:r>
            <a:r>
              <a:rPr lang="cs-CZ" b="1" dirty="0" smtClean="0"/>
              <a:t>1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 </a:t>
            </a:r>
            <a:r>
              <a:rPr lang="cs-CZ" dirty="0"/>
              <a:t>práci se zápornými čísly ve dvojkové soustavě jsou ovšem nutné symboly </a:t>
            </a:r>
            <a:r>
              <a:rPr lang="cs-CZ" dirty="0" smtClean="0"/>
              <a:t>tři: </a:t>
            </a:r>
            <a:r>
              <a:rPr lang="cs-CZ" b="1" i="1" dirty="0" smtClean="0"/>
              <a:t>nula</a:t>
            </a:r>
            <a:r>
              <a:rPr lang="cs-CZ" i="1" dirty="0"/>
              <a:t>, </a:t>
            </a:r>
            <a:r>
              <a:rPr lang="cs-CZ" b="1" i="1" dirty="0"/>
              <a:t>jednička</a:t>
            </a:r>
            <a:r>
              <a:rPr lang="cs-CZ" b="1" dirty="0"/>
              <a:t> </a:t>
            </a:r>
            <a:r>
              <a:rPr lang="cs-CZ" dirty="0"/>
              <a:t>a </a:t>
            </a:r>
            <a:r>
              <a:rPr lang="cs-CZ" b="1" i="1" dirty="0"/>
              <a:t>znaménko mínus</a:t>
            </a:r>
            <a:r>
              <a:rPr lang="cs-CZ" dirty="0"/>
              <a:t>. Proto je třeba i záporné hodnoty vhodně zakódovat pouze </a:t>
            </a:r>
            <a:r>
              <a:rPr lang="cs-CZ" dirty="0" smtClean="0"/>
              <a:t>pomocí nul </a:t>
            </a:r>
            <a:r>
              <a:rPr lang="cs-CZ" dirty="0"/>
              <a:t>a jedniček. </a:t>
            </a:r>
            <a:r>
              <a:rPr lang="cs-CZ" dirty="0" smtClean="0"/>
              <a:t>Pro záporná </a:t>
            </a:r>
            <a:r>
              <a:rPr lang="cs-CZ" dirty="0"/>
              <a:t>čísla se </a:t>
            </a:r>
            <a:r>
              <a:rPr lang="cs-CZ" dirty="0" smtClean="0"/>
              <a:t>zavádí tzv. znaménkový bit, je to </a:t>
            </a:r>
            <a:r>
              <a:rPr lang="cs-CZ" dirty="0"/>
              <a:t>hodnota 1 </a:t>
            </a:r>
            <a:r>
              <a:rPr lang="cs-CZ" dirty="0" smtClean="0"/>
              <a:t>(záporné číslo) nebo 0 (kladné číslo) v </a:t>
            </a:r>
            <a:r>
              <a:rPr lang="cs-CZ" dirty="0"/>
              <a:t>nejvyšším </a:t>
            </a:r>
            <a:r>
              <a:rPr lang="cs-CZ" dirty="0" smtClean="0"/>
              <a:t>bitu.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Nejvyšší </a:t>
            </a:r>
            <a:r>
              <a:rPr lang="cs-CZ" dirty="0"/>
              <a:t>bit </a:t>
            </a:r>
            <a:r>
              <a:rPr lang="cs-CZ" dirty="0" smtClean="0"/>
              <a:t>je </a:t>
            </a:r>
            <a:r>
              <a:rPr lang="cs-CZ" b="1" i="1" dirty="0"/>
              <a:t>znaménkový</a:t>
            </a:r>
            <a:r>
              <a:rPr lang="cs-CZ" i="1" dirty="0"/>
              <a:t> </a:t>
            </a:r>
            <a:r>
              <a:rPr lang="cs-CZ" dirty="0"/>
              <a:t>a ostatní bity </a:t>
            </a:r>
            <a:r>
              <a:rPr lang="cs-CZ" b="1" i="1" dirty="0" smtClean="0"/>
              <a:t>hodnotové</a:t>
            </a:r>
            <a:r>
              <a:rPr lang="cs-CZ" dirty="0"/>
              <a:t>. Tak </a:t>
            </a:r>
            <a:r>
              <a:rPr lang="cs-CZ" dirty="0" smtClean="0"/>
              <a:t>např. pro </a:t>
            </a:r>
            <a:r>
              <a:rPr lang="cs-CZ" dirty="0"/>
              <a:t>osmibitové </a:t>
            </a:r>
            <a:r>
              <a:rPr lang="cs-CZ" dirty="0" smtClean="0"/>
              <a:t>číslo </a:t>
            </a:r>
            <a:r>
              <a:rPr lang="cs-CZ" dirty="0"/>
              <a:t>by </a:t>
            </a:r>
            <a:r>
              <a:rPr lang="cs-CZ" dirty="0" smtClean="0"/>
              <a:t>nejvyšší, </a:t>
            </a:r>
            <a:r>
              <a:rPr lang="cs-CZ" dirty="0"/>
              <a:t>sedmý bit (bity se označují zprava postupně nultý, první, </a:t>
            </a:r>
            <a:r>
              <a:rPr lang="cs-CZ" dirty="0" smtClean="0"/>
              <a:t>druhý atd. podle mocniny </a:t>
            </a:r>
            <a:r>
              <a:rPr lang="cs-CZ" dirty="0"/>
              <a:t>základu, kterou reprezentují) byl znaménkový a zbylých sedm </a:t>
            </a:r>
            <a:r>
              <a:rPr lang="cs-CZ" dirty="0" smtClean="0"/>
              <a:t>hodnotových.</a:t>
            </a:r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Pro</a:t>
            </a:r>
            <a:r>
              <a:rPr lang="cs-CZ" dirty="0" smtClean="0"/>
              <a:t> lepší přehlednost bude znaménkový bit oddělován svislou čarou.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Zavedení znaménkového </a:t>
            </a:r>
            <a:r>
              <a:rPr lang="cs-CZ" dirty="0"/>
              <a:t>bitu však samo o sobě </a:t>
            </a:r>
            <a:r>
              <a:rPr lang="cs-CZ" dirty="0" smtClean="0"/>
              <a:t>nestačí. </a:t>
            </a:r>
            <a:r>
              <a:rPr lang="cs-CZ" dirty="0"/>
              <a:t>Pokud by se </a:t>
            </a:r>
            <a:r>
              <a:rPr lang="cs-CZ" dirty="0" smtClean="0"/>
              <a:t>pro </a:t>
            </a:r>
            <a:r>
              <a:rPr lang="cs-CZ" dirty="0"/>
              <a:t>záporná </a:t>
            </a:r>
            <a:r>
              <a:rPr lang="cs-CZ" dirty="0" smtClean="0"/>
              <a:t>čísla používal </a:t>
            </a:r>
            <a:r>
              <a:rPr lang="cs-CZ" dirty="0"/>
              <a:t>pouze znaménkový </a:t>
            </a:r>
            <a:r>
              <a:rPr lang="cs-CZ" dirty="0" smtClean="0"/>
              <a:t>bit, tak při stejných bitech </a:t>
            </a:r>
            <a:r>
              <a:rPr lang="cs-CZ" dirty="0"/>
              <a:t>hodnotových (např. hodnota </a:t>
            </a:r>
            <a:r>
              <a:rPr lang="cs-CZ" dirty="0" smtClean="0"/>
              <a:t>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0000011</a:t>
            </a:r>
            <a:r>
              <a:rPr lang="cs-CZ" baseline="-25000" dirty="0" smtClean="0"/>
              <a:t>2 </a:t>
            </a:r>
            <a:r>
              <a:rPr lang="pl-PL" dirty="0" smtClean="0"/>
              <a:t>by </a:t>
            </a:r>
            <a:r>
              <a:rPr lang="pl-PL" dirty="0"/>
              <a:t>znamenala +3</a:t>
            </a:r>
            <a:r>
              <a:rPr lang="pl-PL" baseline="-25000" dirty="0"/>
              <a:t>10</a:t>
            </a:r>
            <a:r>
              <a:rPr lang="pl-PL" dirty="0"/>
              <a:t> a hodnota </a:t>
            </a:r>
            <a:r>
              <a:rPr lang="pl-PL" dirty="0" smtClean="0"/>
              <a:t>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pl-PL" dirty="0" smtClean="0"/>
              <a:t>0000011</a:t>
            </a:r>
            <a:r>
              <a:rPr lang="cs-CZ" baseline="-25000" dirty="0"/>
              <a:t>2</a:t>
            </a:r>
            <a:r>
              <a:rPr lang="pl-PL" dirty="0" smtClean="0"/>
              <a:t> </a:t>
            </a:r>
            <a:r>
              <a:rPr lang="pl-PL" dirty="0"/>
              <a:t>znamenala -</a:t>
            </a:r>
            <a:r>
              <a:rPr lang="pl-PL" dirty="0" smtClean="0"/>
              <a:t>3</a:t>
            </a:r>
            <a:r>
              <a:rPr lang="pl-PL" baseline="-25000" dirty="0"/>
              <a:t>10</a:t>
            </a:r>
            <a:r>
              <a:rPr lang="pl-PL" dirty="0" smtClean="0"/>
              <a:t>), </a:t>
            </a:r>
            <a:r>
              <a:rPr lang="pl-PL" dirty="0"/>
              <a:t>vznikl by systém s řadou nedostatků. </a:t>
            </a:r>
            <a:r>
              <a:rPr lang="pl-PL" dirty="0" smtClean="0"/>
              <a:t>Např.</a:t>
            </a:r>
            <a:r>
              <a:rPr lang="en-US" dirty="0" smtClean="0"/>
              <a:t> </a:t>
            </a:r>
            <a:r>
              <a:rPr lang="cs-CZ" dirty="0" smtClean="0"/>
              <a:t>by </a:t>
            </a:r>
            <a:r>
              <a:rPr lang="cs-CZ" dirty="0"/>
              <a:t>v tomto systému existovaly dva způsoby vyjádření hodnoty </a:t>
            </a:r>
            <a:r>
              <a:rPr lang="cs-CZ" dirty="0" smtClean="0"/>
              <a:t>nula,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0000000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/>
              <a:t>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0000000</a:t>
            </a:r>
            <a:r>
              <a:rPr lang="cs-CZ" baseline="-25000" dirty="0" smtClean="0"/>
              <a:t>2</a:t>
            </a:r>
            <a:r>
              <a:rPr lang="cs-CZ" dirty="0" smtClean="0"/>
              <a:t>, tedy „kladná </a:t>
            </a:r>
            <a:r>
              <a:rPr lang="cs-CZ" dirty="0"/>
              <a:t>a záporná </a:t>
            </a:r>
            <a:r>
              <a:rPr lang="cs-CZ" dirty="0" smtClean="0"/>
              <a:t>nula“.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Snahou </a:t>
            </a:r>
            <a:r>
              <a:rPr lang="cs-CZ" dirty="0"/>
              <a:t>je zobrazit záporná čísla tak, aby bylo možné odečítání převést na </a:t>
            </a:r>
            <a:r>
              <a:rPr lang="cs-CZ" dirty="0" smtClean="0"/>
              <a:t>sčítání. V</a:t>
            </a:r>
            <a:r>
              <a:rPr lang="cs-CZ" dirty="0"/>
              <a:t> praxi to znamená, že ušetříme obvod pro odečítání.</a:t>
            </a:r>
            <a:endParaRPr lang="cs-CZ" dirty="0" smtClean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Záporná čísla zobrazená pomocí přímého kódu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432426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Přímý kód znamená pouze přidat znaménkový bit.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Platí: hodnota 1 pro záporné číslo, hodnota 0 pro kladné číslo.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Příklad</a:t>
            </a:r>
            <a:r>
              <a:rPr lang="cs-CZ" dirty="0"/>
              <a:t>: vyjádřete číslo </a:t>
            </a:r>
            <a:r>
              <a:rPr lang="cs-CZ" dirty="0" smtClean="0"/>
              <a:t>-21</a:t>
            </a:r>
            <a:r>
              <a:rPr lang="cs-CZ" baseline="-25000" dirty="0" smtClean="0"/>
              <a:t>10</a:t>
            </a:r>
            <a:r>
              <a:rPr lang="cs-CZ" dirty="0" smtClean="0"/>
              <a:t> </a:t>
            </a:r>
            <a:r>
              <a:rPr lang="cs-CZ" dirty="0"/>
              <a:t>ve dvojkové soustavě</a:t>
            </a:r>
          </a:p>
          <a:p>
            <a:r>
              <a:rPr lang="cs-CZ" dirty="0" smtClean="0"/>
              <a:t>Číslo převedeme do dvojkové soustavy (v absolutní hodnotě kladné), např. metodou postupného dělení.</a:t>
            </a:r>
          </a:p>
          <a:p>
            <a:r>
              <a:rPr lang="cs-CZ" dirty="0" smtClean="0"/>
              <a:t>	</a:t>
            </a:r>
            <a:r>
              <a:rPr lang="cs-CZ" u="sng" dirty="0" smtClean="0"/>
              <a:t>Dělení</a:t>
            </a:r>
            <a:r>
              <a:rPr lang="cs-CZ" u="sng" dirty="0"/>
              <a:t>	Podíl	Zbytek	</a:t>
            </a:r>
            <a:r>
              <a:rPr lang="cs-CZ" u="sng" dirty="0" err="1"/>
              <a:t>a</a:t>
            </a:r>
            <a:r>
              <a:rPr lang="cs-CZ" u="sng" baseline="-25000" dirty="0" err="1"/>
              <a:t>i</a:t>
            </a:r>
            <a:endParaRPr lang="cs-CZ" dirty="0"/>
          </a:p>
          <a:p>
            <a:r>
              <a:rPr lang="cs-CZ" dirty="0" smtClean="0"/>
              <a:t>	21 </a:t>
            </a:r>
            <a:r>
              <a:rPr lang="cs-CZ" dirty="0"/>
              <a:t>: 2   =	</a:t>
            </a:r>
            <a:r>
              <a:rPr lang="cs-CZ" dirty="0" smtClean="0"/>
              <a:t>10</a:t>
            </a:r>
            <a:r>
              <a:rPr lang="cs-CZ" dirty="0"/>
              <a:t>	1	</a:t>
            </a:r>
            <a:r>
              <a:rPr lang="cs-CZ" b="1" i="1" dirty="0"/>
              <a:t>a</a:t>
            </a:r>
            <a:r>
              <a:rPr lang="cs-CZ" b="1" i="1" baseline="-25000" dirty="0"/>
              <a:t>0</a:t>
            </a:r>
            <a:endParaRPr lang="cs-CZ" dirty="0"/>
          </a:p>
          <a:p>
            <a:r>
              <a:rPr lang="cs-CZ" dirty="0" smtClean="0"/>
              <a:t>	10 </a:t>
            </a:r>
            <a:r>
              <a:rPr lang="cs-CZ" dirty="0"/>
              <a:t>: 2   =	  </a:t>
            </a:r>
            <a:r>
              <a:rPr lang="cs-CZ" dirty="0" smtClean="0"/>
              <a:t>5</a:t>
            </a:r>
            <a:r>
              <a:rPr lang="cs-CZ" dirty="0"/>
              <a:t>	0	</a:t>
            </a:r>
            <a:r>
              <a:rPr lang="cs-CZ" b="1" i="1" dirty="0"/>
              <a:t>a</a:t>
            </a:r>
            <a:r>
              <a:rPr lang="cs-CZ" b="1" i="1" baseline="-25000" dirty="0"/>
              <a:t>1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dirty="0"/>
              <a:t>  </a:t>
            </a:r>
            <a:r>
              <a:rPr lang="cs-CZ" dirty="0" smtClean="0"/>
              <a:t>5 </a:t>
            </a:r>
            <a:r>
              <a:rPr lang="cs-CZ" dirty="0"/>
              <a:t>: 2   =	  </a:t>
            </a:r>
            <a:r>
              <a:rPr lang="cs-CZ" dirty="0" smtClean="0"/>
              <a:t>2</a:t>
            </a:r>
            <a:r>
              <a:rPr lang="cs-CZ" dirty="0"/>
              <a:t>	</a:t>
            </a:r>
            <a:r>
              <a:rPr lang="cs-CZ" dirty="0" smtClean="0"/>
              <a:t>1</a:t>
            </a:r>
            <a:r>
              <a:rPr lang="cs-CZ" dirty="0"/>
              <a:t>	</a:t>
            </a:r>
            <a:r>
              <a:rPr lang="cs-CZ" b="1" i="1" dirty="0"/>
              <a:t>a</a:t>
            </a:r>
            <a:r>
              <a:rPr lang="cs-CZ" b="1" i="1" baseline="-25000" dirty="0"/>
              <a:t>2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dirty="0"/>
              <a:t>  </a:t>
            </a:r>
            <a:r>
              <a:rPr lang="cs-CZ" dirty="0" smtClean="0"/>
              <a:t>2 </a:t>
            </a:r>
            <a:r>
              <a:rPr lang="cs-CZ" dirty="0"/>
              <a:t>: 2   =	  1	</a:t>
            </a:r>
            <a:r>
              <a:rPr lang="cs-CZ" dirty="0" smtClean="0"/>
              <a:t>0</a:t>
            </a:r>
            <a:r>
              <a:rPr lang="cs-CZ" dirty="0"/>
              <a:t>	</a:t>
            </a:r>
            <a:r>
              <a:rPr lang="cs-CZ" b="1" i="1" dirty="0"/>
              <a:t>a</a:t>
            </a:r>
            <a:r>
              <a:rPr lang="cs-CZ" b="1" i="1" baseline="-25000" dirty="0"/>
              <a:t>3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dirty="0"/>
              <a:t>  1 : 2   =	  0	1	</a:t>
            </a:r>
            <a:r>
              <a:rPr lang="cs-CZ" b="1" i="1" dirty="0"/>
              <a:t>a</a:t>
            </a:r>
            <a:r>
              <a:rPr lang="cs-CZ" b="1" i="1" baseline="-25000" dirty="0"/>
              <a:t>4</a:t>
            </a:r>
            <a:r>
              <a:rPr lang="cs-CZ" dirty="0"/>
              <a:t>	podíl je nula, dělení </a:t>
            </a:r>
            <a:r>
              <a:rPr lang="cs-CZ" dirty="0" smtClean="0"/>
              <a:t>ukončíme</a:t>
            </a:r>
          </a:p>
          <a:p>
            <a:endParaRPr lang="cs-CZ" dirty="0" smtClean="0"/>
          </a:p>
          <a:p>
            <a:r>
              <a:rPr lang="cs-CZ" dirty="0" smtClean="0"/>
              <a:t>21</a:t>
            </a:r>
            <a:r>
              <a:rPr lang="cs-CZ" baseline="-25000" dirty="0" smtClean="0"/>
              <a:t>10</a:t>
            </a:r>
            <a:r>
              <a:rPr lang="cs-CZ" dirty="0" smtClean="0"/>
              <a:t> = 10101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Doplníme znaménkový bit, pak -21</a:t>
            </a:r>
            <a:r>
              <a:rPr lang="cs-CZ" baseline="-25000" dirty="0" smtClean="0"/>
              <a:t>10</a:t>
            </a:r>
            <a:r>
              <a:rPr lang="cs-CZ" dirty="0" smtClean="0"/>
              <a:t> = 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r>
              <a:rPr lang="cs-CZ" dirty="0" smtClean="0"/>
              <a:t>Odečítání nelze převést na sčítání pomocí přímého kódu.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743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Záporná čísla zobrazená pomocí inverzního kódu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24622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Do znaménkového bitu napíšeme 1 a v čísle zaměníme 0 a </a:t>
            </a:r>
            <a:r>
              <a:rPr lang="cs-CZ" dirty="0" smtClean="0"/>
              <a:t>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Inverzní kód se také nazývá jedničkový doplněk.</a:t>
            </a:r>
          </a:p>
          <a:p>
            <a:pPr>
              <a:spcBef>
                <a:spcPts val="600"/>
              </a:spcBef>
            </a:pPr>
            <a:endParaRPr lang="cs-CZ" dirty="0" smtClean="0"/>
          </a:p>
          <a:p>
            <a:pPr>
              <a:spcBef>
                <a:spcPts val="600"/>
              </a:spcBef>
            </a:pPr>
            <a:r>
              <a:rPr lang="cs-CZ" dirty="0" smtClean="0"/>
              <a:t>Příklad</a:t>
            </a:r>
            <a:r>
              <a:rPr lang="cs-CZ" dirty="0"/>
              <a:t>: vyjádřete číslo -21</a:t>
            </a:r>
            <a:r>
              <a:rPr lang="cs-CZ" baseline="-25000" dirty="0"/>
              <a:t>10</a:t>
            </a:r>
            <a:r>
              <a:rPr lang="cs-CZ" dirty="0"/>
              <a:t> ve dvojkové soustavě pomocí inverzního kódu.</a:t>
            </a:r>
          </a:p>
          <a:p>
            <a:r>
              <a:rPr lang="cs-CZ" dirty="0" smtClean="0"/>
              <a:t>V minulém příkladu: </a:t>
            </a:r>
            <a:r>
              <a:rPr lang="cs-CZ" dirty="0"/>
              <a:t>21</a:t>
            </a:r>
            <a:r>
              <a:rPr lang="cs-CZ" baseline="-25000" dirty="0"/>
              <a:t>10</a:t>
            </a:r>
            <a:r>
              <a:rPr lang="cs-CZ" dirty="0"/>
              <a:t> = 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  <a:r>
              <a:rPr lang="cs-CZ" dirty="0" smtClean="0"/>
              <a:t>, se znaménkovým bitem:	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Do znaménkového bitu napíšeme 1 a v čísle zaměníme 0 a </a:t>
            </a:r>
            <a:r>
              <a:rPr lang="cs-CZ" dirty="0" smtClean="0"/>
              <a:t>1:	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01010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Jedničkový doplněk je </a:t>
            </a:r>
            <a:r>
              <a:rPr lang="cs-CZ" dirty="0"/>
              <a:t>01010</a:t>
            </a:r>
            <a:r>
              <a:rPr lang="cs-CZ" baseline="-25000" dirty="0"/>
              <a:t>2</a:t>
            </a:r>
            <a:r>
              <a:rPr lang="cs-CZ" dirty="0"/>
              <a:t> 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45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Převod odečítání na sčítání pomocí inverzního kódu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56792"/>
            <a:ext cx="8460000" cy="45243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Pomocí inverzního kódu lze změnit odečítání na sčítání podle a + b = a + (-b).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Přičítáme záporné číslo vyjádřené jedničkovým doplňkem.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Nastane-li </a:t>
            </a:r>
            <a:r>
              <a:rPr lang="cs-CZ" dirty="0"/>
              <a:t>přenos do znaménkového bitu, přičteme 1 k nejnižšímu řádu čísla. Vzniklý přenos se nazývá kruhový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Příklad</a:t>
            </a:r>
            <a:r>
              <a:rPr lang="cs-CZ" dirty="0"/>
              <a:t>: vypočtěte 26 – 21 v N</a:t>
            </a:r>
            <a:r>
              <a:rPr lang="cs-CZ" baseline="-25000" dirty="0"/>
              <a:t>2</a:t>
            </a:r>
            <a:r>
              <a:rPr lang="cs-CZ" dirty="0"/>
              <a:t> pomocí inverzního kódu</a:t>
            </a:r>
          </a:p>
          <a:p>
            <a:r>
              <a:rPr lang="cs-CZ" dirty="0" smtClean="0"/>
              <a:t>Čísla </a:t>
            </a:r>
            <a:r>
              <a:rPr lang="cs-CZ" dirty="0"/>
              <a:t>26</a:t>
            </a:r>
            <a:r>
              <a:rPr lang="cs-CZ" baseline="-25000" dirty="0"/>
              <a:t>10 </a:t>
            </a:r>
            <a:r>
              <a:rPr lang="cs-CZ" dirty="0" smtClean="0"/>
              <a:t>a 21</a:t>
            </a:r>
            <a:r>
              <a:rPr lang="cs-CZ" baseline="-25000" dirty="0" smtClean="0"/>
              <a:t>10 </a:t>
            </a:r>
            <a:r>
              <a:rPr lang="cs-CZ" dirty="0" smtClean="0"/>
              <a:t>vyjádříme ve dvojkové soustavě:</a:t>
            </a:r>
          </a:p>
          <a:p>
            <a:r>
              <a:rPr lang="cs-CZ" dirty="0" smtClean="0"/>
              <a:t>		26</a:t>
            </a:r>
            <a:r>
              <a:rPr lang="cs-CZ" baseline="-25000" dirty="0" smtClean="0"/>
              <a:t>10 </a:t>
            </a:r>
            <a:r>
              <a:rPr lang="cs-CZ" dirty="0"/>
              <a:t>= 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11010</a:t>
            </a:r>
            <a:r>
              <a:rPr lang="cs-CZ" baseline="-25000" dirty="0" smtClean="0"/>
              <a:t>2</a:t>
            </a:r>
          </a:p>
          <a:p>
            <a:r>
              <a:rPr lang="cs-CZ" baseline="-25000" dirty="0"/>
              <a:t>	</a:t>
            </a:r>
            <a:r>
              <a:rPr lang="cs-CZ" baseline="-25000" dirty="0" smtClean="0"/>
              <a:t>	</a:t>
            </a:r>
            <a:r>
              <a:rPr lang="cs-CZ" dirty="0" smtClean="0"/>
              <a:t>21</a:t>
            </a:r>
            <a:r>
              <a:rPr lang="cs-CZ" baseline="-25000" dirty="0" smtClean="0"/>
              <a:t>10</a:t>
            </a:r>
            <a:r>
              <a:rPr lang="cs-CZ" dirty="0"/>
              <a:t> = 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Doplněk (z minulého příkladu) je 01010, přičteme ho k prvnímu sčítanci.</a:t>
            </a:r>
          </a:p>
          <a:p>
            <a:endParaRPr lang="cs-CZ" dirty="0" smtClean="0"/>
          </a:p>
          <a:p>
            <a:r>
              <a:rPr lang="cs-CZ" dirty="0"/>
              <a:t> 		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  </a:t>
            </a:r>
            <a:r>
              <a:rPr lang="cs-CZ" dirty="0" smtClean="0">
                <a:solidFill>
                  <a:srgbClr val="FF0000"/>
                </a:solidFill>
              </a:rPr>
              <a:t>1  1		přenosy do vyšších řádů a do znaménkového bitu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		</a:t>
            </a:r>
            <a:r>
              <a:rPr lang="cs-CZ" dirty="0" smtClean="0"/>
              <a:t> 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11010</a:t>
            </a:r>
            <a:endParaRPr lang="cs-CZ" dirty="0"/>
          </a:p>
          <a:p>
            <a:r>
              <a:rPr lang="cs-CZ" dirty="0"/>
              <a:t>		</a:t>
            </a:r>
            <a:r>
              <a:rPr lang="cs-CZ" dirty="0" smtClean="0"/>
              <a:t>  </a:t>
            </a:r>
            <a:r>
              <a:rPr lang="cs-CZ" u="sng" dirty="0" smtClean="0"/>
              <a:t>0</a:t>
            </a:r>
            <a:r>
              <a:rPr lang="en-US" u="sng" dirty="0" smtClean="0">
                <a:solidFill>
                  <a:srgbClr val="FF0000"/>
                </a:solidFill>
              </a:rPr>
              <a:t>|</a:t>
            </a:r>
            <a:r>
              <a:rPr lang="cs-CZ" u="sng" dirty="0" smtClean="0"/>
              <a:t>01010</a:t>
            </a:r>
            <a:endParaRPr lang="cs-CZ" dirty="0"/>
          </a:p>
          <a:p>
            <a:r>
              <a:rPr lang="cs-CZ" dirty="0"/>
              <a:t>		</a:t>
            </a:r>
            <a:r>
              <a:rPr lang="cs-CZ" dirty="0" smtClean="0"/>
              <a:t>      00100</a:t>
            </a:r>
            <a:endParaRPr lang="cs-CZ" dirty="0"/>
          </a:p>
          <a:p>
            <a:r>
              <a:rPr lang="cs-CZ" dirty="0" smtClean="0"/>
              <a:t>		</a:t>
            </a:r>
            <a:r>
              <a:rPr lang="cs-CZ" u="sng" dirty="0" smtClean="0"/>
              <a:t>               </a:t>
            </a:r>
            <a:r>
              <a:rPr lang="cs-CZ" u="sng" dirty="0" smtClean="0">
                <a:solidFill>
                  <a:srgbClr val="FF0000"/>
                </a:solidFill>
              </a:rPr>
              <a:t>1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přenos </a:t>
            </a:r>
            <a:r>
              <a:rPr lang="cs-CZ" dirty="0">
                <a:solidFill>
                  <a:srgbClr val="FF0000"/>
                </a:solidFill>
              </a:rPr>
              <a:t>do znaménkového bitu se přičte</a:t>
            </a:r>
          </a:p>
          <a:p>
            <a:r>
              <a:rPr lang="cs-CZ" dirty="0"/>
              <a:t>	 výsledek 	</a:t>
            </a:r>
            <a:r>
              <a:rPr lang="cs-CZ" dirty="0" smtClean="0"/>
              <a:t>    000101		v desítkové soustavě 26</a:t>
            </a:r>
            <a:r>
              <a:rPr lang="cs-CZ" baseline="-25000" dirty="0"/>
              <a:t>10</a:t>
            </a:r>
            <a:r>
              <a:rPr lang="cs-CZ" dirty="0" smtClean="0"/>
              <a:t> – 21</a:t>
            </a:r>
            <a:r>
              <a:rPr lang="cs-CZ" baseline="-25000" dirty="0"/>
              <a:t>10</a:t>
            </a:r>
            <a:r>
              <a:rPr lang="cs-CZ" dirty="0" smtClean="0"/>
              <a:t> = 5</a:t>
            </a:r>
            <a:r>
              <a:rPr lang="cs-CZ" baseline="-25000" dirty="0" smtClean="0"/>
              <a:t>10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2085216" y="4498656"/>
            <a:ext cx="972000" cy="1088912"/>
            <a:chOff x="2076424" y="4310680"/>
            <a:chExt cx="972000" cy="1088912"/>
          </a:xfrm>
        </p:grpSpPr>
        <p:cxnSp>
          <p:nvCxnSpPr>
            <p:cNvPr id="4" name="Pravoúhlá spojnice 3"/>
            <p:cNvCxnSpPr/>
            <p:nvPr/>
          </p:nvCxnSpPr>
          <p:spPr>
            <a:xfrm rot="5400000">
              <a:off x="1680456" y="4706680"/>
              <a:ext cx="1080000" cy="288000"/>
            </a:xfrm>
            <a:prstGeom prst="bentConnector3">
              <a:avLst>
                <a:gd name="adj1" fmla="val 220"/>
              </a:avLst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>
              <a:off x="2076424" y="5399592"/>
              <a:ext cx="972000" cy="0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4824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Záporná čísla zobrazená pomocí doplňkového kódu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313932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Do znaménkového bitu napíšeme 1 a v čísle zaměníme 0 a </a:t>
            </a:r>
            <a:r>
              <a:rPr lang="cs-CZ" dirty="0" smtClean="0"/>
              <a:t>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Přičteme 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Číslo v doplňkovém kód se nazývá dvojkový doplněk.</a:t>
            </a:r>
          </a:p>
          <a:p>
            <a:endParaRPr lang="cs-CZ" dirty="0" smtClean="0"/>
          </a:p>
          <a:p>
            <a:r>
              <a:rPr lang="cs-CZ" dirty="0" smtClean="0"/>
              <a:t>Příklad</a:t>
            </a:r>
            <a:r>
              <a:rPr lang="cs-CZ" dirty="0"/>
              <a:t>: vyjádřete číslo -21</a:t>
            </a:r>
            <a:r>
              <a:rPr lang="cs-CZ" baseline="-25000" dirty="0"/>
              <a:t>10</a:t>
            </a:r>
            <a:r>
              <a:rPr lang="cs-CZ" dirty="0"/>
              <a:t> ve dvojkové soustavě pomocí </a:t>
            </a:r>
            <a:r>
              <a:rPr lang="cs-CZ" dirty="0" smtClean="0"/>
              <a:t>doplňkového </a:t>
            </a:r>
            <a:r>
              <a:rPr lang="cs-CZ" dirty="0"/>
              <a:t>kódu.</a:t>
            </a:r>
          </a:p>
          <a:p>
            <a:endParaRPr lang="cs-CZ" dirty="0" smtClean="0"/>
          </a:p>
          <a:p>
            <a:r>
              <a:rPr lang="cs-CZ" dirty="0" smtClean="0"/>
              <a:t>V minulém příkladu: </a:t>
            </a:r>
            <a:r>
              <a:rPr lang="cs-CZ" dirty="0"/>
              <a:t>21</a:t>
            </a:r>
            <a:r>
              <a:rPr lang="cs-CZ" baseline="-25000" dirty="0"/>
              <a:t>10</a:t>
            </a:r>
            <a:r>
              <a:rPr lang="cs-CZ" dirty="0"/>
              <a:t> = 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  <a:r>
              <a:rPr lang="cs-CZ" dirty="0" smtClean="0"/>
              <a:t>, se znaménkovým bitem:	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Do znaménkového bitu napíšeme 1 a v čísle zaměníme 0 a </a:t>
            </a:r>
            <a:r>
              <a:rPr lang="cs-CZ" dirty="0" smtClean="0"/>
              <a:t>1:	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01010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r>
              <a:rPr lang="cs-CZ" dirty="0" smtClean="0"/>
              <a:t>Přičteme 1:	1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01010</a:t>
            </a:r>
          </a:p>
          <a:p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u="sng" dirty="0" smtClean="0"/>
              <a:t>           +1</a:t>
            </a:r>
          </a:p>
          <a:p>
            <a:r>
              <a:rPr lang="cs-CZ" dirty="0" smtClean="0"/>
              <a:t>		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01011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854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Převod odečítání na sčítání pomocí doplňkového kódu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44012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Pomocí </a:t>
            </a:r>
            <a:r>
              <a:rPr lang="cs-CZ" dirty="0" smtClean="0"/>
              <a:t>doplňkového </a:t>
            </a:r>
            <a:r>
              <a:rPr lang="cs-CZ" dirty="0"/>
              <a:t>kódu lze změnit odečítání na sčítání podle a + b = a + (-b).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Přičítáme záporné číslo vyjádřené </a:t>
            </a:r>
            <a:r>
              <a:rPr lang="cs-CZ" dirty="0" smtClean="0"/>
              <a:t>dvojkovým </a:t>
            </a:r>
            <a:r>
              <a:rPr lang="cs-CZ" dirty="0"/>
              <a:t>doplňkem.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Nastane-li přenos do znaménkového bitu, počítáme s ním jako s dvojkovým číslem.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Případný přenos do dalšího řádu ve znaménkovém bitu již neuvažujeme (ztrácí se).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Příklad</a:t>
            </a:r>
            <a:r>
              <a:rPr lang="cs-CZ" dirty="0"/>
              <a:t>: vypočtěte 26 – 21 v N</a:t>
            </a:r>
            <a:r>
              <a:rPr lang="cs-CZ" baseline="-25000" dirty="0"/>
              <a:t>2</a:t>
            </a:r>
            <a:r>
              <a:rPr lang="cs-CZ" dirty="0"/>
              <a:t> pomocí </a:t>
            </a:r>
            <a:r>
              <a:rPr lang="cs-CZ" dirty="0" smtClean="0"/>
              <a:t>doplňkového </a:t>
            </a:r>
            <a:r>
              <a:rPr lang="cs-CZ" dirty="0"/>
              <a:t>kódu</a:t>
            </a:r>
          </a:p>
          <a:p>
            <a:r>
              <a:rPr lang="cs-CZ" dirty="0" smtClean="0"/>
              <a:t>Čísla </a:t>
            </a:r>
            <a:r>
              <a:rPr lang="cs-CZ" dirty="0"/>
              <a:t>26</a:t>
            </a:r>
            <a:r>
              <a:rPr lang="cs-CZ" baseline="-25000" dirty="0"/>
              <a:t>10 </a:t>
            </a:r>
            <a:r>
              <a:rPr lang="cs-CZ" dirty="0" smtClean="0"/>
              <a:t>a 21</a:t>
            </a:r>
            <a:r>
              <a:rPr lang="cs-CZ" baseline="-25000" dirty="0" smtClean="0"/>
              <a:t>10 </a:t>
            </a:r>
            <a:r>
              <a:rPr lang="cs-CZ" dirty="0" smtClean="0"/>
              <a:t>vyjádříme ve dvojkové soustavě:</a:t>
            </a:r>
          </a:p>
          <a:p>
            <a:r>
              <a:rPr lang="cs-CZ" dirty="0" smtClean="0"/>
              <a:t>		26</a:t>
            </a:r>
            <a:r>
              <a:rPr lang="cs-CZ" baseline="-25000" dirty="0" smtClean="0"/>
              <a:t>10 </a:t>
            </a:r>
            <a:r>
              <a:rPr lang="cs-CZ" dirty="0"/>
              <a:t>= 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11010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		21</a:t>
            </a:r>
            <a:r>
              <a:rPr lang="cs-CZ" baseline="-25000" dirty="0" smtClean="0"/>
              <a:t>10</a:t>
            </a:r>
            <a:r>
              <a:rPr lang="cs-CZ" dirty="0"/>
              <a:t> = 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Doplněk (z minulého příkladu) je 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01011, přičteme ho k prvnímu sčítanci.</a:t>
            </a:r>
          </a:p>
          <a:p>
            <a:endParaRPr lang="cs-CZ" dirty="0" smtClean="0"/>
          </a:p>
          <a:p>
            <a:r>
              <a:rPr lang="cs-CZ" dirty="0" smtClean="0"/>
              <a:t>	</a:t>
            </a:r>
            <a:r>
              <a:rPr lang="cs-CZ" dirty="0"/>
              <a:t>	</a:t>
            </a:r>
            <a:r>
              <a:rPr lang="cs-CZ" strike="sngStrike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  </a:t>
            </a:r>
            <a:r>
              <a:rPr lang="cs-CZ" dirty="0" smtClean="0">
                <a:solidFill>
                  <a:srgbClr val="FF0000"/>
                </a:solidFill>
              </a:rPr>
              <a:t>1  1		přenosy do vyšších řádů a do znaménkového bitu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		  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11010</a:t>
            </a:r>
            <a:endParaRPr lang="cs-CZ" dirty="0"/>
          </a:p>
          <a:p>
            <a:r>
              <a:rPr lang="cs-CZ" dirty="0"/>
              <a:t>	</a:t>
            </a:r>
            <a:r>
              <a:rPr lang="cs-CZ" dirty="0" smtClean="0"/>
              <a:t>	   </a:t>
            </a:r>
            <a:r>
              <a:rPr lang="cs-CZ" u="sng" dirty="0" smtClean="0"/>
              <a:t>1</a:t>
            </a:r>
            <a:r>
              <a:rPr lang="en-US" u="sng" dirty="0" smtClean="0">
                <a:solidFill>
                  <a:srgbClr val="FF0000"/>
                </a:solidFill>
              </a:rPr>
              <a:t>|</a:t>
            </a:r>
            <a:r>
              <a:rPr lang="cs-CZ" u="sng" dirty="0" smtClean="0"/>
              <a:t>01011</a:t>
            </a:r>
            <a:endParaRPr lang="cs-CZ" dirty="0"/>
          </a:p>
          <a:p>
            <a:r>
              <a:rPr lang="cs-CZ" dirty="0" smtClean="0"/>
              <a:t>	výsledek </a:t>
            </a:r>
            <a:r>
              <a:rPr lang="cs-CZ" dirty="0"/>
              <a:t>	   </a:t>
            </a:r>
            <a:r>
              <a:rPr lang="cs-CZ" dirty="0" smtClean="0"/>
              <a:t>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00101</a:t>
            </a:r>
            <a:r>
              <a:rPr lang="cs-CZ" dirty="0"/>
              <a:t>	</a:t>
            </a:r>
            <a:r>
              <a:rPr lang="cs-CZ" dirty="0" smtClean="0"/>
              <a:t>v </a:t>
            </a:r>
            <a:r>
              <a:rPr lang="cs-CZ" dirty="0"/>
              <a:t>desítkové soustavě 26</a:t>
            </a:r>
            <a:r>
              <a:rPr lang="cs-CZ" baseline="-25000" dirty="0"/>
              <a:t>10</a:t>
            </a:r>
            <a:r>
              <a:rPr lang="cs-CZ" dirty="0"/>
              <a:t> – 21</a:t>
            </a:r>
            <a:r>
              <a:rPr lang="cs-CZ" baseline="-25000" dirty="0"/>
              <a:t>10</a:t>
            </a:r>
            <a:r>
              <a:rPr lang="cs-CZ" dirty="0"/>
              <a:t> = 5</a:t>
            </a:r>
            <a:r>
              <a:rPr lang="cs-CZ" baseline="-25000" dirty="0"/>
              <a:t>10</a:t>
            </a:r>
            <a:endParaRPr lang="cs-CZ" dirty="0" smtClean="0"/>
          </a:p>
          <a:p>
            <a:pPr>
              <a:spcBef>
                <a:spcPts val="600"/>
              </a:spcBef>
            </a:pPr>
            <a:r>
              <a:rPr lang="cs-CZ" dirty="0" smtClean="0"/>
              <a:t>Přenos do dalšího řádu ve znaménkovém bitu se ztrácí.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097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25545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se zobrazují záporná čísla v přímém kódu?</a:t>
            </a:r>
          </a:p>
          <a:p>
            <a:r>
              <a:rPr lang="cs-CZ" sz="2000" dirty="0" smtClean="0"/>
              <a:t>Jaký bit v čísle je znaménkový?</a:t>
            </a:r>
          </a:p>
          <a:p>
            <a:r>
              <a:rPr lang="cs-CZ" sz="2000" dirty="0" smtClean="0"/>
              <a:t>Jaké bity </a:t>
            </a:r>
            <a:r>
              <a:rPr lang="cs-CZ" sz="2000" dirty="0"/>
              <a:t>v čísle </a:t>
            </a:r>
            <a:r>
              <a:rPr lang="cs-CZ" sz="2000" dirty="0" smtClean="0"/>
              <a:t>jsou hodnotové?</a:t>
            </a:r>
          </a:p>
          <a:p>
            <a:r>
              <a:rPr lang="cs-CZ" sz="2000" dirty="0" smtClean="0"/>
              <a:t>Jak se zobrazují záporná čísla v inverzním kódu?</a:t>
            </a:r>
            <a:endParaRPr lang="cs-CZ" sz="2000" dirty="0"/>
          </a:p>
          <a:p>
            <a:r>
              <a:rPr lang="cs-CZ" sz="2000" dirty="0"/>
              <a:t>Jak se zobrazují záporná čísla v </a:t>
            </a:r>
            <a:r>
              <a:rPr lang="cs-CZ" sz="2000" dirty="0" smtClean="0"/>
              <a:t>doplňkovém </a:t>
            </a:r>
            <a:r>
              <a:rPr lang="cs-CZ" sz="2000" dirty="0"/>
              <a:t>kódu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Jaká je výhoda převodu odečítání na sčítání?</a:t>
            </a:r>
          </a:p>
          <a:p>
            <a:r>
              <a:rPr lang="cs-CZ" sz="2000" dirty="0" smtClean="0"/>
              <a:t>Co se stane s přenosem, který může nastat do dalšího řádu ve znaménkovém bitu, při převodu odečítání na sčítání v doplňkovém kódu?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3627</TotalTime>
  <Words>722</Words>
  <Application>Microsoft Office PowerPoint</Application>
  <PresentationFormat>Předvádění na obrazovce (4:3)</PresentationFormat>
  <Paragraphs>142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227</cp:revision>
  <dcterms:created xsi:type="dcterms:W3CDTF">2010-11-01T23:40:31Z</dcterms:created>
  <dcterms:modified xsi:type="dcterms:W3CDTF">2014-01-10T06:45:24Z</dcterms:modified>
</cp:coreProperties>
</file>