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2" r:id="rId4"/>
    <p:sldId id="261" r:id="rId5"/>
    <p:sldId id="259" r:id="rId6"/>
    <p:sldId id="263" r:id="rId7"/>
    <p:sldId id="267" r:id="rId8"/>
    <p:sldId id="258" r:id="rId9"/>
    <p:sldId id="260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341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341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527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543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086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9675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833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019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75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373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212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3F54-42B0-4C1E-B7D1-75055EC4CF4F}" type="datetimeFigureOut">
              <a:rPr lang="cs-CZ" smtClean="0"/>
              <a:t>12. 1. 2014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8D204-B71B-4BBB-B80B-7B6F29150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166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lza.cz/microsoft-windows-7-home-premium-cz-sp1-64-bit-oem-d227298.htm" TargetMode="External"/><Relationship Id="rId3" Type="http://schemas.openxmlformats.org/officeDocument/2006/relationships/hyperlink" Target="http://cmapspublic2.ihmc.us/rid=1340957186785_379915743_43556/software_hardware.jpg" TargetMode="External"/><Relationship Id="rId7" Type="http://schemas.openxmlformats.org/officeDocument/2006/relationships/hyperlink" Target="http://www.novinky.cz/internet-a-pc/software/298412-microsoft-definitivne-pohrbiva-windows-xp-pristi-rok-ukonci-podporu.html" TargetMode="External"/><Relationship Id="rId2" Type="http://schemas.openxmlformats.org/officeDocument/2006/relationships/hyperlink" Target="http://cmapspublic2.ihmc.us/rid=1340987143091_870639637_40321/3_Software_aplicacio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cporadenstvi.cz/revo-uninstaller-nejen-snadna-odinstalace-programu" TargetMode="External"/><Relationship Id="rId5" Type="http://schemas.openxmlformats.org/officeDocument/2006/relationships/hyperlink" Target="http://pocitacove-sestavy.ezin.cz/wp-content/uploads/multimedialni-sestava.jpg" TargetMode="External"/><Relationship Id="rId4" Type="http://schemas.openxmlformats.org/officeDocument/2006/relationships/hyperlink" Target="http://cmapspublic2.ihmc.us/rid=1340985063797_1441691344_1255/Software_sistema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ifcom.cz/software/i169/" TargetMode="External"/><Relationship Id="rId3" Type="http://schemas.openxmlformats.org/officeDocument/2006/relationships/hyperlink" Target="http://technet.idnes.cz/graficke-programy-zdarma-gimp-paint-net-zoner-callisto-inkscape-pixlr-1zp-/software.aspx?c=A120518_115256_software_nyv" TargetMode="External"/><Relationship Id="rId7" Type="http://schemas.openxmlformats.org/officeDocument/2006/relationships/hyperlink" Target="http://www.banan.cz/userFiles/serialy/android/google-android.jpg" TargetMode="External"/><Relationship Id="rId2" Type="http://schemas.openxmlformats.org/officeDocument/2006/relationships/hyperlink" Target="http://pctuning.tyden.cz/hardware/pc-sestavy/19089-stavba-a-pretaktovani-levneho-herniho-pocitace?start=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terasoft.cz/czpages/n_kvp2zs.htm" TargetMode="External"/><Relationship Id="rId5" Type="http://schemas.openxmlformats.org/officeDocument/2006/relationships/hyperlink" Target="http://www.alza.cz/pc-mysims-d134454.htm" TargetMode="External"/><Relationship Id="rId10" Type="http://schemas.openxmlformats.org/officeDocument/2006/relationships/hyperlink" Target="http://cdr.cz/clanek/antivirove-programy-pro-os-android" TargetMode="External"/><Relationship Id="rId4" Type="http://schemas.openxmlformats.org/officeDocument/2006/relationships/hyperlink" Target="http://vydelekzreklam.cz/jaky-vybrat-antivir-zdarma.a400.html" TargetMode="External"/><Relationship Id="rId9" Type="http://schemas.openxmlformats.org/officeDocument/2006/relationships/hyperlink" Target="http://magazin.stahuj.centrum.cz/co-je-to-adware-spyware-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7" y="260648"/>
            <a:ext cx="571182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261458"/>
              </p:ext>
            </p:extLst>
          </p:nvPr>
        </p:nvGraphicFramePr>
        <p:xfrm>
          <a:off x="899592" y="1772821"/>
          <a:ext cx="7848872" cy="4752523"/>
        </p:xfrm>
        <a:graphic>
          <a:graphicData uri="http://schemas.openxmlformats.org/drawingml/2006/table">
            <a:tbl>
              <a:tblPr firstRow="1" firstCol="1" bandRow="1"/>
              <a:tblGrid>
                <a:gridCol w="2063168"/>
                <a:gridCol w="5785704"/>
              </a:tblGrid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Základní škola praktická Rožnov pod Radhoštěm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CZ. 1. 07/1. 4.00/21.3751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VY_32_INOVACE_224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Mgr. Romana </a:t>
                      </a:r>
                      <a:r>
                        <a:rPr lang="cs-CZ" sz="1800" dirty="0" err="1">
                          <a:effectLst/>
                          <a:latin typeface="Calibri"/>
                          <a:ea typeface="Times New Roman"/>
                          <a:cs typeface="Arial"/>
                        </a:rPr>
                        <a:t>Rybiařová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Hardware, software,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operační systém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Datum (období)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Leden 2014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6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. a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7.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ročník ZŠ praktická, lehké mentální postižení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Informační a komunikační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4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latin typeface="+mn-lt"/>
                          <a:ea typeface="Calibri"/>
                          <a:cs typeface="Times New Roman"/>
                        </a:rPr>
                        <a:t>Prezentace je určena žákům 6. a 7. ročníku ZŠ</a:t>
                      </a:r>
                      <a:r>
                        <a:rPr lang="cs-CZ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 praktické </a:t>
                      </a:r>
                      <a:r>
                        <a:rPr lang="cs-CZ" sz="1800" dirty="0" smtClean="0">
                          <a:latin typeface="+mn-lt"/>
                          <a:ea typeface="Calibri"/>
                          <a:cs typeface="Times New Roman"/>
                        </a:rPr>
                        <a:t>a slouží k</a:t>
                      </a:r>
                      <a:r>
                        <a:rPr lang="cs-CZ" sz="1800" baseline="0" dirty="0" smtClean="0">
                          <a:latin typeface="+mn-lt"/>
                          <a:ea typeface="Calibri"/>
                          <a:cs typeface="Times New Roman"/>
                        </a:rPr>
                        <a:t> seznámení s učivem o počítačích.  V této části se žáci seznámí s pojmem hardware a software a naučí se rozpoznávat tato vybavení počítače.  Seznámí se také s pojmem operační systém jako základní software počítače.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538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64953" y="3677747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Software</a:t>
            </a:r>
            <a:endParaRPr lang="cs-CZ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9192" y="4728641"/>
            <a:ext cx="3014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Programové vybavení počítače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5794" y="332656"/>
            <a:ext cx="2416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Hardware </a:t>
            </a:r>
            <a:endParaRPr lang="cs-CZ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6586" y="1420149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Technické vybavení počítače</a:t>
            </a:r>
            <a:endParaRPr lang="cs-CZ" sz="24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80624"/>
            <a:ext cx="5520686" cy="2760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3677747"/>
            <a:ext cx="2703530" cy="1881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941168"/>
            <a:ext cx="3384376" cy="1729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89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241" y="548680"/>
            <a:ext cx="5271047" cy="263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197" y="3933056"/>
            <a:ext cx="2365851" cy="2181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65104"/>
            <a:ext cx="1541470" cy="1547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61048"/>
            <a:ext cx="126206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1334380" y="332656"/>
            <a:ext cx="6621996" cy="3278801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38100">
                <a:solidFill>
                  <a:srgbClr val="C00000"/>
                </a:solidFill>
              </a:ln>
            </a:endParaRPr>
          </a:p>
        </p:txBody>
      </p:sp>
      <p:sp>
        <p:nvSpPr>
          <p:cNvPr id="10" name="Ovál 9"/>
          <p:cNvSpPr/>
          <p:nvPr/>
        </p:nvSpPr>
        <p:spPr>
          <a:xfrm>
            <a:off x="1486780" y="3212976"/>
            <a:ext cx="6621996" cy="3405201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38100">
                <a:solidFill>
                  <a:srgbClr val="C00000"/>
                </a:solidFill>
              </a:ln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7" y="796113"/>
            <a:ext cx="4320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Počítač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00465" y="476672"/>
            <a:ext cx="2536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Hardware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88424" y="4114815"/>
            <a:ext cx="296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Software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316416" y="3140968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>
                <a:solidFill>
                  <a:srgbClr val="C00000"/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0427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761" y="170157"/>
            <a:ext cx="3563187" cy="2826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2021" y="270848"/>
            <a:ext cx="1922321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Hardware </a:t>
            </a:r>
            <a:endParaRPr lang="cs-CZ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9250" y="2004371"/>
            <a:ext cx="3161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Technické vybavení počítače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9250" y="1633611"/>
            <a:ext cx="4015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Součástky, elektronické komponenty </a:t>
            </a:r>
          </a:p>
        </p:txBody>
      </p:sp>
      <p:sp>
        <p:nvSpPr>
          <p:cNvPr id="8" name="Obdélník 7"/>
          <p:cNvSpPr/>
          <p:nvPr/>
        </p:nvSpPr>
        <p:spPr>
          <a:xfrm>
            <a:off x="7020272" y="4488846"/>
            <a:ext cx="197425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Počítačová skříň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Monitor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Klávesnice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Myš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Tiskárna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69250" y="1262852"/>
            <a:ext cx="74104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vše, na co si můžeme sáhnout - celý fyzický počítač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269250" y="861315"/>
            <a:ext cx="52998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označení „hard“ znamená tvrdý nebo pevný. 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2021" y="3459126"/>
            <a:ext cx="291986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Procesor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Grafická karta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Síťová karta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Paměť RAM – elektronická paměť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Konektory, porty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Elektronické součástky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.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8649" y="2535287"/>
            <a:ext cx="2614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Interní hardware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991294" y="2960564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Externí hardware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114" y="3555318"/>
            <a:ext cx="3132255" cy="268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251520" y="2926685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To, co se přímo pojí na základní desku počítače</a:t>
            </a:r>
            <a:endParaRPr lang="cs-CZ" b="1" dirty="0"/>
          </a:p>
        </p:txBody>
      </p:sp>
      <p:sp>
        <p:nvSpPr>
          <p:cNvPr id="17" name="Obdélník 16"/>
          <p:cNvSpPr/>
          <p:nvPr/>
        </p:nvSpPr>
        <p:spPr>
          <a:xfrm>
            <a:off x="5991294" y="3555319"/>
            <a:ext cx="3029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to, které se připojují k základní desce pomocí portů a konektorů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8036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699002" y="3789040"/>
            <a:ext cx="2799869" cy="46166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Antivirové programy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437112"/>
            <a:ext cx="24384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72" y="4365104"/>
            <a:ext cx="2365375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90270" y="3857623"/>
            <a:ext cx="2808001" cy="46166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Operační systém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93725" y="251937"/>
            <a:ext cx="2170363" cy="5847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Software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88445" y="1449011"/>
            <a:ext cx="7992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sada všech počítačových programů používaných v počítači, které provádějí nějakou činnost</a:t>
            </a:r>
            <a:endParaRPr lang="cs-CZ" sz="2000" b="1" dirty="0"/>
          </a:p>
        </p:txBody>
      </p:sp>
      <p:sp>
        <p:nvSpPr>
          <p:cNvPr id="34" name="Obdélník 33"/>
          <p:cNvSpPr/>
          <p:nvPr/>
        </p:nvSpPr>
        <p:spPr>
          <a:xfrm>
            <a:off x="488445" y="2131823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všechny programy, které jsou na počítači nainstalovány </a:t>
            </a:r>
            <a:endParaRPr lang="cs-CZ" sz="20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39552" y="1078657"/>
            <a:ext cx="37904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programové vybavení počítače</a:t>
            </a:r>
            <a:endParaRPr lang="cs-CZ" sz="2000" b="1" dirty="0"/>
          </a:p>
        </p:txBody>
      </p:sp>
      <p:sp>
        <p:nvSpPr>
          <p:cNvPr id="37" name="Obdélník 36"/>
          <p:cNvSpPr/>
          <p:nvPr/>
        </p:nvSpPr>
        <p:spPr>
          <a:xfrm>
            <a:off x="488445" y="2739692"/>
            <a:ext cx="78787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 toho plyne, že se jedná o něco nehmotného, proto tedy označení „soft“ (jemné, měkké). 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087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33" grpId="0"/>
      <p:bldP spid="34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01197"/>
            <a:ext cx="2648764" cy="2648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24128" y="3501008"/>
            <a:ext cx="2449132" cy="46166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Zábavný software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3759423"/>
            <a:ext cx="2472856" cy="46166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Výukový software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9"/>
          <a:stretch/>
        </p:blipFill>
        <p:spPr bwMode="auto">
          <a:xfrm>
            <a:off x="111312" y="4371644"/>
            <a:ext cx="3164544" cy="2508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2469729" cy="227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74387" y="231031"/>
            <a:ext cx="2641429" cy="46166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Aplikace, programy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198" y="989639"/>
            <a:ext cx="2896433" cy="217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792199" y="188640"/>
            <a:ext cx="2524217" cy="46166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Grafické programy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67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9577"/>
            <a:ext cx="216185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43608" y="2723569"/>
            <a:ext cx="5742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effectLst/>
              </a:rPr>
              <a:t>OS - je zaveden do paměti počítače při jeho startu a zůstává v činnosti až do jeho vypnutí.</a:t>
            </a:r>
            <a:endParaRPr lang="cs-CZ" sz="2000" b="1" dirty="0"/>
          </a:p>
        </p:txBody>
      </p:sp>
      <p:sp>
        <p:nvSpPr>
          <p:cNvPr id="3" name="Obdélník 2"/>
          <p:cNvSpPr/>
          <p:nvPr/>
        </p:nvSpPr>
        <p:spPr>
          <a:xfrm>
            <a:off x="539552" y="1754388"/>
            <a:ext cx="66785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/>
              <a:t>Je to v podstatě program, který nám umožňuje počítač ovládat.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395536" y="761222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základní program počítače umožňující komunikaci uživatele s počítačem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zajišťuje spolupráci programů s technickými prostředky počítače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program, který zajišťuje spuštění počítače po startu počítače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91780" y="3717032"/>
            <a:ext cx="3564396" cy="2862322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Spouští programy. </a:t>
            </a:r>
          </a:p>
          <a:p>
            <a:pPr algn="ctr"/>
            <a:endParaRPr lang="cs-CZ" b="1" dirty="0" smtClean="0">
              <a:solidFill>
                <a:srgbClr val="C00000"/>
              </a:solidFill>
            </a:endParaRP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Ukládá data do souborů na záznamových mediích. </a:t>
            </a:r>
          </a:p>
          <a:p>
            <a:pPr algn="ctr"/>
            <a:endParaRPr lang="cs-CZ" b="1" dirty="0" smtClean="0">
              <a:solidFill>
                <a:srgbClr val="C00000"/>
              </a:solidFill>
            </a:endParaRP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Komunikuje s periferiemi </a:t>
            </a:r>
          </a:p>
          <a:p>
            <a:pPr algn="ctr"/>
            <a:endParaRPr lang="cs-CZ" b="1" dirty="0" smtClean="0">
              <a:solidFill>
                <a:srgbClr val="C00000"/>
              </a:solidFill>
            </a:endParaRP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Zabezpečuje vstup a výstup dat </a:t>
            </a:r>
          </a:p>
          <a:p>
            <a:pPr algn="ctr"/>
            <a:endParaRPr lang="cs-CZ" b="1" dirty="0" smtClean="0">
              <a:solidFill>
                <a:srgbClr val="C00000"/>
              </a:solidFill>
            </a:endParaRPr>
          </a:p>
          <a:p>
            <a:pPr algn="ctr"/>
            <a:r>
              <a:rPr lang="cs-CZ" b="1" dirty="0" smtClean="0">
                <a:solidFill>
                  <a:srgbClr val="C00000"/>
                </a:solidFill>
              </a:rPr>
              <a:t>Zajišťuje síťovou komunikaci.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627784" y="107340"/>
            <a:ext cx="288032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Operační systém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175" y="322440"/>
            <a:ext cx="1261759" cy="946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960" y="3501008"/>
            <a:ext cx="2096153" cy="1180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277" y="5021686"/>
            <a:ext cx="2017836" cy="1133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049" y="1484784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96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85" y="3661358"/>
            <a:ext cx="4106680" cy="3080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534159"/>
            <a:ext cx="49685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dirty="0"/>
              <a:t>s</a:t>
            </a:r>
            <a:r>
              <a:rPr lang="cs-CZ" sz="2000" dirty="0" smtClean="0"/>
              <a:t>oftware může provádět i nezamýšlenou činnost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dirty="0" smtClean="0"/>
              <a:t>v takovém případě hovoříme buď o programátorské chybě nebo o počítačových virech, </a:t>
            </a:r>
            <a:r>
              <a:rPr lang="cs-CZ" sz="2000" dirty="0" err="1" smtClean="0"/>
              <a:t>malware</a:t>
            </a:r>
            <a:r>
              <a:rPr lang="cs-CZ" sz="2000" dirty="0" smtClean="0"/>
              <a:t>, </a:t>
            </a:r>
            <a:r>
              <a:rPr lang="cs-CZ" sz="2000" dirty="0" err="1" smtClean="0"/>
              <a:t>spyware</a:t>
            </a:r>
            <a:r>
              <a:rPr lang="cs-CZ" sz="2000" dirty="0" smtClean="0"/>
              <a:t>, trojských koních a podobném nežádoucím software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179512" y="2852936"/>
            <a:ext cx="5581989" cy="830997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rgbClr val="C00000"/>
                </a:solidFill>
              </a:rPr>
              <a:t>Proto existují </a:t>
            </a:r>
            <a:r>
              <a:rPr lang="pt-BR" sz="2400" b="1" u="sng" dirty="0" smtClean="0">
                <a:solidFill>
                  <a:srgbClr val="C00000"/>
                </a:solidFill>
              </a:rPr>
              <a:t>antivirové programy</a:t>
            </a:r>
            <a:r>
              <a:rPr lang="pt-BR" sz="2400" b="1" dirty="0" smtClean="0">
                <a:solidFill>
                  <a:srgbClr val="C00000"/>
                </a:solidFill>
              </a:rPr>
              <a:t>, antispyware</a:t>
            </a:r>
            <a:r>
              <a:rPr lang="cs-CZ" sz="2400" b="1" dirty="0" smtClean="0">
                <a:solidFill>
                  <a:srgbClr val="C00000"/>
                </a:solidFill>
              </a:rPr>
              <a:t>.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188640"/>
            <a:ext cx="2823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Škodlivý software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796" y="2852936"/>
            <a:ext cx="4144700" cy="376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238" y="199583"/>
            <a:ext cx="3120202" cy="2406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28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4207" y="716796"/>
            <a:ext cx="82799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/>
              <a:t>AUTOR NEUVEDEN. http://cmapspublic2.ihmc.us/ [online]. [cit. 12.1.2014]. Dostupný na WWW: </a:t>
            </a:r>
            <a:r>
              <a:rPr lang="pt-BR" sz="1600" dirty="0" smtClean="0">
                <a:hlinkClick r:id="rId2"/>
              </a:rPr>
              <a:t>http://cmapspublic2.ihmc.us/rid=1340987143091_870639637_40321/3_Software_aplicacion.jpg</a:t>
            </a:r>
            <a:endParaRPr lang="cs-CZ" sz="16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84207" y="1539226"/>
            <a:ext cx="83276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>
                <a:effectLst/>
              </a:rPr>
              <a:t>AUTOR NEUVEDEN. </a:t>
            </a:r>
            <a:r>
              <a:rPr lang="pt-BR" sz="1600" i="1" dirty="0" smtClean="0">
                <a:effectLst/>
              </a:rPr>
              <a:t>http://cmapspublic2.ihmc.us/</a:t>
            </a:r>
            <a:r>
              <a:rPr lang="pt-BR" sz="1600" dirty="0" smtClean="0">
                <a:effectLst/>
              </a:rPr>
              <a:t> [online]. [cit. 12.1.2014]. Dostupný na WWW: </a:t>
            </a:r>
            <a:r>
              <a:rPr lang="pt-BR" sz="1600" dirty="0" smtClean="0">
                <a:effectLst/>
                <a:hlinkClick r:id="rId3"/>
              </a:rPr>
              <a:t>http://cmapspublic2.ihmc.us/rid=1340957186785_379915743_43556/software_hardware.jpg</a:t>
            </a:r>
            <a:endParaRPr lang="cs-CZ" sz="1600" dirty="0" smtClean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84207" y="2361656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>
                <a:effectLst/>
              </a:rPr>
              <a:t>AUTOR NEUVEDEN. </a:t>
            </a:r>
            <a:r>
              <a:rPr lang="pt-BR" sz="1600" i="1" dirty="0" smtClean="0">
                <a:effectLst/>
              </a:rPr>
              <a:t>http://cmapspublic2.ihmc.us/</a:t>
            </a:r>
            <a:r>
              <a:rPr lang="pt-BR" sz="1600" dirty="0" smtClean="0">
                <a:effectLst/>
              </a:rPr>
              <a:t> [online]. [cit. 12.1.2014]. Dostupný na WWW: </a:t>
            </a:r>
            <a:r>
              <a:rPr lang="pt-BR" sz="1600" dirty="0" smtClean="0">
                <a:effectLst/>
                <a:hlinkClick r:id="rId4"/>
              </a:rPr>
              <a:t>http://cmapspublic2.ihmc.us/rid=1340985063797_1441691344_1255/Software_sistema.jpg</a:t>
            </a:r>
            <a:endParaRPr lang="cs-CZ" sz="1600" dirty="0" smtClean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4207" y="3184086"/>
            <a:ext cx="8705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/>
              <a:t>AUTOR NEUVEDEN. http://pocitacove-sestavy.ezin.cz [online]. [cit. 12.1.2014]. Dostupný na WWW: </a:t>
            </a:r>
            <a:r>
              <a:rPr lang="pt-BR" sz="1600" dirty="0" smtClean="0">
                <a:hlinkClick r:id="rId5"/>
              </a:rPr>
              <a:t>http://pocitacove-sestavy.ezin.cz/wp-content/uploads/multimedialni-sestava.jpg</a:t>
            </a:r>
            <a:endParaRPr lang="cs-CZ" sz="16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184207" y="4006516"/>
            <a:ext cx="84638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/>
              <a:t>AUTOR NEUVEDEN. www.pcporadenstvi.cz [online]. [cit. 12.1.2014]. Dostupný na WWW: </a:t>
            </a:r>
            <a:r>
              <a:rPr lang="pt-BR" sz="1600" dirty="0" smtClean="0">
                <a:hlinkClick r:id="rId6"/>
              </a:rPr>
              <a:t>http://www.pcporadenstvi.cz/revo-uninstaller-nejen-snadna-odinstalace-programu</a:t>
            </a:r>
            <a:endParaRPr lang="cs-CZ" sz="16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431540" y="188640"/>
            <a:ext cx="999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184207" y="4828946"/>
            <a:ext cx="85689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www.novinky.cz.cz [online]. [cit. 12.1.2014]. Dostupný na WWW: </a:t>
            </a:r>
            <a:r>
              <a:rPr lang="pt-BR" sz="1400" dirty="0" smtClean="0">
                <a:hlinkClick r:id="rId7"/>
              </a:rPr>
              <a:t>http://www.novinky.cz/internet-a-pc/software/298412-microsoft-definitivne-pohrbiva-windows-xp-pristi-rok-ukonci-podporu.html</a:t>
            </a:r>
            <a:endParaRPr lang="cs-CZ" sz="1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184207" y="5805264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www.alza.cz [online]. [cit. 12.1.2014]. Dostupný na WWW: </a:t>
            </a:r>
            <a:r>
              <a:rPr lang="pt-BR" sz="1400" dirty="0" smtClean="0">
                <a:hlinkClick r:id="rId8"/>
              </a:rPr>
              <a:t>http://www.alza.cz/microsoft-windows-7-home-premium-cz-sp1-64-bit-oem-d227298.htm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67718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9712" y="692696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http://pctuning.tyden.cz [online]. [cit. 12.1.2014]. Dostupný na WWW: </a:t>
            </a:r>
            <a:r>
              <a:rPr lang="pt-BR" sz="1400" dirty="0" smtClean="0">
                <a:hlinkClick r:id="rId2"/>
              </a:rPr>
              <a:t>http://</a:t>
            </a:r>
            <a:r>
              <a:rPr lang="pt-BR" sz="1400" dirty="0" smtClean="0">
                <a:hlinkClick r:id="rId2"/>
              </a:rPr>
              <a:t>pctuning.tyden.cz/hardware/pc-sestavy/19089-stavba-a-pretaktovani-levneho-herniho-pocitace?start=4</a:t>
            </a:r>
            <a:endParaRPr lang="cs-CZ" sz="1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329712" y="1313838"/>
            <a:ext cx="84249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http://technet.idnes.cz [online]. [cit. 12.1.2014]. Dostupný na WWW: </a:t>
            </a:r>
            <a:r>
              <a:rPr lang="pt-BR" sz="1400" dirty="0" smtClean="0">
                <a:hlinkClick r:id="rId3"/>
              </a:rPr>
              <a:t>http://technet.idnes.cz/graficke-programy-zdarma-gimp-paint-net-zoner-callisto-inkscape-pixlr-1zp-/</a:t>
            </a:r>
            <a:r>
              <a:rPr lang="pt-BR" sz="1400" dirty="0" smtClean="0">
                <a:hlinkClick r:id="rId3"/>
              </a:rPr>
              <a:t>software.aspx?c=A120518_115256_software_nyv</a:t>
            </a:r>
            <a:endParaRPr lang="cs-CZ" sz="14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29712" y="2150424"/>
            <a:ext cx="83438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http://vydelekzreklam.cz [online]. [cit. 12.1.2014]. Dostupný na WWW: </a:t>
            </a:r>
            <a:r>
              <a:rPr lang="pt-BR" sz="1400" dirty="0" smtClean="0">
                <a:hlinkClick r:id="rId4"/>
              </a:rPr>
              <a:t>http://</a:t>
            </a:r>
            <a:r>
              <a:rPr lang="pt-BR" sz="1400" dirty="0" smtClean="0">
                <a:hlinkClick r:id="rId4"/>
              </a:rPr>
              <a:t>vydelekzreklam.cz/jaky-vybrat-antivir-zdarma.a400.html</a:t>
            </a:r>
            <a:endParaRPr lang="cs-CZ" sz="1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29712" y="2771566"/>
            <a:ext cx="82900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www.alza.cz [online]. [cit. 12.1.2014]. Dostupný na WWW: </a:t>
            </a:r>
            <a:r>
              <a:rPr lang="pt-BR" sz="1400" dirty="0" smtClean="0">
                <a:hlinkClick r:id="rId5"/>
              </a:rPr>
              <a:t>http://</a:t>
            </a:r>
            <a:r>
              <a:rPr lang="pt-BR" sz="1400" dirty="0" smtClean="0">
                <a:hlinkClick r:id="rId5"/>
              </a:rPr>
              <a:t>www.alza.cz/pc-mysims-d134454.htm</a:t>
            </a:r>
            <a:endParaRPr lang="cs-CZ" sz="14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29712" y="3392708"/>
            <a:ext cx="80619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www.terasoft.cz [online]. [cit. 12.1.2014]. Dostupný na WWW: </a:t>
            </a:r>
            <a:r>
              <a:rPr lang="pt-BR" sz="1400" dirty="0" smtClean="0">
                <a:hlinkClick r:id="rId6"/>
              </a:rPr>
              <a:t>http://</a:t>
            </a:r>
            <a:r>
              <a:rPr lang="pt-BR" sz="1400" dirty="0" smtClean="0">
                <a:hlinkClick r:id="rId6"/>
              </a:rPr>
              <a:t>www.terasoft.cz/czpages/n_kvp2zs.htm</a:t>
            </a:r>
            <a:endParaRPr lang="cs-CZ" sz="14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329712" y="4013850"/>
            <a:ext cx="8559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AUTOR NEUVEDEN. www.banan.cz [online]. [cit. 12.1.2014]. Dostupný na WWW: </a:t>
            </a:r>
            <a:r>
              <a:rPr lang="pt-BR" sz="1400" dirty="0" smtClean="0">
                <a:hlinkClick r:id="rId7"/>
              </a:rPr>
              <a:t>http://</a:t>
            </a:r>
            <a:r>
              <a:rPr lang="pt-BR" sz="1400" dirty="0" smtClean="0">
                <a:hlinkClick r:id="rId7"/>
              </a:rPr>
              <a:t>www.banan.cz/userFiles/serialy/android/google-android.jpg</a:t>
            </a:r>
            <a:endParaRPr lang="cs-CZ" sz="14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329712" y="4634991"/>
            <a:ext cx="83591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AUTOR NEUVEDEN. www.wifcom.cz [online]. [cit. 12.1.2014]. Dostupný na WWW: </a:t>
            </a:r>
            <a:r>
              <a:rPr lang="pt-BR" sz="1400" dirty="0">
                <a:hlinkClick r:id="rId8"/>
              </a:rPr>
              <a:t>http://</a:t>
            </a:r>
            <a:r>
              <a:rPr lang="pt-BR" sz="1400" dirty="0" smtClean="0">
                <a:hlinkClick r:id="rId8"/>
              </a:rPr>
              <a:t>www.wifcom.cz/software/i169/</a:t>
            </a:r>
            <a:endParaRPr lang="cs-CZ" sz="1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329712" y="5256133"/>
            <a:ext cx="84831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AUTOR NEUVEDEN. http://magazin.stahuj.centrum.cz [online]. [cit. 12.1.2014]. Dostupný na WWW: </a:t>
            </a:r>
            <a:r>
              <a:rPr lang="pt-BR" sz="1400" dirty="0">
                <a:hlinkClick r:id="rId9"/>
              </a:rPr>
              <a:t>http://magazin.stahuj.centrum.cz/co-je-to-adware-spyware-</a:t>
            </a:r>
            <a:r>
              <a:rPr lang="pt-BR" sz="1400" dirty="0" smtClean="0">
                <a:hlinkClick r:id="rId9"/>
              </a:rPr>
              <a:t>/</a:t>
            </a:r>
            <a:endParaRPr lang="cs-CZ" sz="1400" dirty="0" smtClean="0"/>
          </a:p>
        </p:txBody>
      </p:sp>
      <p:sp>
        <p:nvSpPr>
          <p:cNvPr id="10" name="Obdélník 9"/>
          <p:cNvSpPr/>
          <p:nvPr/>
        </p:nvSpPr>
        <p:spPr>
          <a:xfrm>
            <a:off x="329712" y="5877272"/>
            <a:ext cx="83487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AUTOR NEUVEDEN. http://cdr.cz [online]. [cit. 12.1.2014]. Dostupný na WWW: </a:t>
            </a:r>
            <a:r>
              <a:rPr lang="pt-BR" sz="1400" dirty="0">
                <a:hlinkClick r:id="rId10"/>
              </a:rPr>
              <a:t>http://</a:t>
            </a:r>
            <a:r>
              <a:rPr lang="pt-BR" sz="1400" dirty="0" smtClean="0">
                <a:hlinkClick r:id="rId10"/>
              </a:rPr>
              <a:t>cdr.cz/clanek/antivirove-programy-pro-os-android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315936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710</Words>
  <Application>Microsoft Office PowerPoint</Application>
  <PresentationFormat>Předvádění na obrazovce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romanar</dc:creator>
  <cp:lastModifiedBy>romanar</cp:lastModifiedBy>
  <cp:revision>23</cp:revision>
  <dcterms:created xsi:type="dcterms:W3CDTF">2014-01-12T17:46:19Z</dcterms:created>
  <dcterms:modified xsi:type="dcterms:W3CDTF">2014-01-12T22:58:17Z</dcterms:modified>
</cp:coreProperties>
</file>