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80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</a:t>
          </a:r>
          <a:r>
            <a:rPr lang="cs-CZ" sz="2000" b="1" dirty="0" smtClean="0"/>
            <a:t>SAVCI - VNITŘNÍ </a:t>
          </a:r>
          <a:r>
            <a:rPr lang="cs-CZ" sz="2000" b="1" dirty="0" smtClean="0"/>
            <a:t>STAVBA TĚLA 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dirty="0" smtClean="0"/>
            <a:t>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</a:t>
          </a:r>
          <a:r>
            <a:rPr lang="cs-CZ" sz="2000" b="1" kern="1200" dirty="0" smtClean="0"/>
            <a:t>SAVCI - VNITŘNÍ </a:t>
          </a:r>
          <a:r>
            <a:rPr lang="cs-CZ" sz="2000" b="1" kern="1200" dirty="0" smtClean="0"/>
            <a:t>STAVBA TĚLA 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dirty="0" smtClean="0"/>
            <a:t>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35100783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 stavbou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těla savců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059182"/>
            <a:ext cx="3419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1) Povrch </a:t>
            </a:r>
            <a:r>
              <a:rPr lang="cs-CZ" sz="4400" b="1" dirty="0" smtClean="0"/>
              <a:t>těla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1589" y="1988840"/>
            <a:ext cx="6203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Pokrývá kůže, která </a:t>
            </a:r>
            <a:r>
              <a:rPr lang="cs-CZ" sz="2800" dirty="0" smtClean="0"/>
              <a:t>se </a:t>
            </a:r>
            <a:r>
              <a:rPr lang="cs-CZ" sz="2800" dirty="0"/>
              <a:t>člení na tři </a:t>
            </a:r>
            <a:r>
              <a:rPr lang="cs-CZ" sz="2800" dirty="0" smtClean="0"/>
              <a:t>vrstvy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94550" y="2501120"/>
            <a:ext cx="2797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pokožku </a:t>
            </a:r>
            <a:r>
              <a:rPr lang="cs-CZ" sz="2400" dirty="0"/>
              <a:t>(ochrana</a:t>
            </a:r>
            <a:r>
              <a:rPr lang="cs-CZ" sz="2400" dirty="0" smtClean="0"/>
              <a:t>)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94550" y="2912947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škáru </a:t>
            </a:r>
            <a:r>
              <a:rPr lang="cs-CZ" sz="2400" dirty="0"/>
              <a:t>(výživa)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994550" y="3272775"/>
            <a:ext cx="3496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podkožní vazivo </a:t>
            </a:r>
            <a:r>
              <a:rPr lang="cs-CZ" sz="2400" dirty="0"/>
              <a:t>(zásoby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1685" y="3861048"/>
            <a:ext cx="6191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Z kůže vyrůstá srst. Ta se </a:t>
            </a:r>
            <a:r>
              <a:rPr lang="pt-BR" dirty="0"/>
              <a:t>člení na delší </a:t>
            </a:r>
            <a:r>
              <a:rPr lang="pt-BR" b="1" dirty="0"/>
              <a:t>pesíky </a:t>
            </a:r>
            <a:r>
              <a:rPr lang="pt-BR" dirty="0"/>
              <a:t>a kratší</a:t>
            </a:r>
            <a:r>
              <a:rPr lang="cs-CZ" dirty="0"/>
              <a:t> </a:t>
            </a:r>
            <a:r>
              <a:rPr lang="cs-CZ" b="1" dirty="0"/>
              <a:t>podsadu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32017" y="2512060"/>
            <a:ext cx="3595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je </a:t>
            </a:r>
            <a:r>
              <a:rPr lang="cs-CZ" sz="2000" dirty="0"/>
              <a:t>tvořena více vrstvami buněk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532017" y="2912946"/>
            <a:ext cx="18341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obsahuje </a:t>
            </a:r>
            <a:r>
              <a:rPr lang="cs-CZ" sz="2000" dirty="0"/>
              <a:t>cévy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532017" y="3272775"/>
            <a:ext cx="4713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</a:t>
            </a:r>
            <a:r>
              <a:rPr lang="cs-CZ" sz="2000" dirty="0" smtClean="0"/>
              <a:t>je </a:t>
            </a:r>
            <a:r>
              <a:rPr lang="cs-CZ" sz="2000" dirty="0"/>
              <a:t>tvořeno především tukovými buňkami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61685" y="4234768"/>
            <a:ext cx="410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Potní žlázy – odvádějí přebytečnou vodu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61685" y="4608488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cévy – prokrvují </a:t>
            </a:r>
            <a:r>
              <a:rPr lang="cs-CZ" dirty="0" smtClean="0"/>
              <a:t>kůži</a:t>
            </a:r>
            <a:endParaRPr lang="cs-CZ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803" y="4238354"/>
            <a:ext cx="31623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647210" y="5036523"/>
            <a:ext cx="4204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nehet – opice, dráp – šelma, kopyto - kůň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60828" y="5733256"/>
            <a:ext cx="1711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Vysvětli:   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80256" y="5764033"/>
            <a:ext cx="1733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je   </a:t>
            </a:r>
            <a:r>
              <a:rPr lang="cs-CZ" sz="2400" b="1" dirty="0" smtClean="0"/>
              <a:t>LÍNÁNÍ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945129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11560" y="1052736"/>
            <a:ext cx="37369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/>
              <a:t>2) Kostra a svaly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887215"/>
            <a:ext cx="4055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Kostra představuje oporu těla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4960" y="2348880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společně se svaly </a:t>
            </a:r>
            <a:r>
              <a:rPr lang="cs-CZ" sz="2000" dirty="0" smtClean="0"/>
              <a:t>zajišťuje pohyb </a:t>
            </a:r>
            <a:r>
              <a:rPr lang="cs-CZ" sz="2000" dirty="0"/>
              <a:t>těla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3140968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Kostru tvoří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823113" y="3187134"/>
            <a:ext cx="117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lebka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802491" y="3602633"/>
            <a:ext cx="1173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páteř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802491" y="3971965"/>
            <a:ext cx="2417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hrudní koš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02491" y="4437112"/>
            <a:ext cx="17475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končetiny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67543" y="5112792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savce je typická </a:t>
            </a:r>
            <a:r>
              <a:rPr lang="cs-CZ" dirty="0" smtClean="0"/>
              <a:t>přítomnost vždy </a:t>
            </a:r>
            <a:r>
              <a:rPr lang="cs-CZ" b="1" dirty="0"/>
              <a:t>7 krčních obratlů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67543" y="5679408"/>
            <a:ext cx="5400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Ze svalů je unikátní </a:t>
            </a:r>
            <a:r>
              <a:rPr lang="pl-PL" b="1" dirty="0" smtClean="0"/>
              <a:t>bránice</a:t>
            </a:r>
            <a:r>
              <a:rPr lang="pl-PL" dirty="0" smtClean="0"/>
              <a:t> </a:t>
            </a:r>
          </a:p>
          <a:p>
            <a:r>
              <a:rPr lang="pl-PL" dirty="0"/>
              <a:t>	</a:t>
            </a:r>
            <a:r>
              <a:rPr lang="pl-PL" dirty="0" smtClean="0"/>
              <a:t>	- </a:t>
            </a:r>
            <a:r>
              <a:rPr lang="cs-CZ" dirty="0" smtClean="0"/>
              <a:t>odděluje </a:t>
            </a:r>
            <a:r>
              <a:rPr lang="cs-CZ" dirty="0"/>
              <a:t>dutinu hrudní a břišní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495" y="1684586"/>
            <a:ext cx="4206387" cy="342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188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762105"/>
            <a:ext cx="41993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3) Trávicí </a:t>
            </a:r>
            <a:r>
              <a:rPr lang="cs-CZ" sz="4000" b="1" dirty="0" smtClean="0"/>
              <a:t>soustava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597735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Zajišťuje </a:t>
            </a:r>
            <a:r>
              <a:rPr lang="cs-CZ" sz="2000" dirty="0" smtClean="0"/>
              <a:t>příjem, zpracování potravy a odstranění nestrávených zbytků.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179891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Trávicí </a:t>
            </a:r>
            <a:r>
              <a:rPr lang="cs-CZ" sz="2400" dirty="0" smtClean="0"/>
              <a:t>soustavu tvoří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58146" y="2179891"/>
            <a:ext cx="17540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ústní dutina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58146" y="2581974"/>
            <a:ext cx="867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hltan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58146" y="3041655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jícen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58146" y="3414191"/>
            <a:ext cx="1199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žaludek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58146" y="3875856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tenké  střevo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58146" y="4320846"/>
            <a:ext cx="1917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tlusté  střevo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58146" y="4767737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konečník</a:t>
            </a:r>
            <a:endParaRPr lang="cs-CZ" sz="24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84" y="2836009"/>
            <a:ext cx="4367733" cy="219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95536" y="5315431"/>
            <a:ext cx="8249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S trávením </a:t>
            </a:r>
            <a:r>
              <a:rPr lang="cs-CZ" sz="2000" dirty="0" smtClean="0"/>
              <a:t>navíc pomáhají </a:t>
            </a:r>
            <a:r>
              <a:rPr lang="cs-CZ" sz="2000" dirty="0"/>
              <a:t>různé </a:t>
            </a:r>
            <a:r>
              <a:rPr lang="cs-CZ" sz="2400" b="1" dirty="0" smtClean="0"/>
              <a:t>žlázy – </a:t>
            </a:r>
            <a:r>
              <a:rPr lang="cs-CZ" sz="2400" b="1" dirty="0"/>
              <a:t>játra, slinivka břišní</a:t>
            </a:r>
            <a:r>
              <a:rPr lang="cs-CZ" sz="2400" b="1" dirty="0" smtClean="0"/>
              <a:t>, slinné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7482" y="5877272"/>
            <a:ext cx="8321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chrup   -   </a:t>
            </a:r>
            <a:r>
              <a:rPr lang="cs-CZ" sz="2400" dirty="0"/>
              <a:t>řezáky, </a:t>
            </a:r>
            <a:r>
              <a:rPr lang="cs-CZ" sz="2400" dirty="0" smtClean="0"/>
              <a:t>špičáky, třenové </a:t>
            </a:r>
            <a:r>
              <a:rPr lang="cs-CZ" sz="2400" dirty="0"/>
              <a:t>zuby a stoličky</a:t>
            </a:r>
          </a:p>
        </p:txBody>
      </p:sp>
    </p:spTree>
    <p:extLst>
      <p:ext uri="{BB962C8B-B14F-4D97-AF65-F5344CB8AC3E}">
        <p14:creationId xmlns:p14="http://schemas.microsoft.com/office/powerpoint/2010/main" val="1141353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908720"/>
            <a:ext cx="49327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4) Dýchací </a:t>
            </a:r>
            <a:r>
              <a:rPr lang="cs-CZ" sz="4400" b="1" dirty="0" smtClean="0"/>
              <a:t>soustava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78161"/>
            <a:ext cx="7909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Zajišťuje výměnu dýchacích plynů – kyslíku, oxidu uhličitého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38710" y="2406079"/>
            <a:ext cx="2129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dutina nosní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38710" y="2855868"/>
            <a:ext cx="123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hrtan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38710" y="3305657"/>
            <a:ext cx="1972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průdušnice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038710" y="3755446"/>
            <a:ext cx="2276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dvě průdušky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38710" y="4205235"/>
            <a:ext cx="1138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plíce</a:t>
            </a:r>
            <a:endParaRPr lang="cs-CZ" sz="24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361" y="2509598"/>
            <a:ext cx="4179032" cy="215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31387" y="4815948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Srovnej</a:t>
            </a:r>
            <a:r>
              <a:rPr lang="cs-CZ" dirty="0" smtClean="0"/>
              <a:t> :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37380" y="4908281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trepka 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022091" y="4908281"/>
            <a:ext cx="1739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celý povrch těla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637380" y="5243791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štika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022091" y="5251356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žábry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37380" y="5579301"/>
            <a:ext cx="933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skokan 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022091" y="5594431"/>
            <a:ext cx="1327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plíce a kůže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2637380" y="5914811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kráva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022091" y="593750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plíce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92105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764704"/>
            <a:ext cx="3972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5) Cévní </a:t>
            </a:r>
            <a:r>
              <a:rPr lang="cs-CZ" sz="4000" b="1" dirty="0" smtClean="0"/>
              <a:t>soustava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2097" y="1666298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Zajišťuje </a:t>
            </a:r>
            <a:r>
              <a:rPr lang="cs-CZ" sz="2400" b="1" dirty="0"/>
              <a:t>rozvod živin </a:t>
            </a:r>
            <a:r>
              <a:rPr lang="cs-CZ" sz="2400" b="1" dirty="0" smtClean="0"/>
              <a:t>a kyslíku</a:t>
            </a:r>
            <a:r>
              <a:rPr lang="cs-CZ" sz="2400" dirty="0" smtClean="0"/>
              <a:t> </a:t>
            </a:r>
            <a:r>
              <a:rPr lang="cs-CZ" sz="2400" dirty="0"/>
              <a:t>po těle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82097" y="2160843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Udržuje </a:t>
            </a:r>
            <a:r>
              <a:rPr lang="cs-CZ" sz="2400" b="1" dirty="0" smtClean="0"/>
              <a:t>stálou tělní  teplotu</a:t>
            </a:r>
            <a:r>
              <a:rPr lang="cs-CZ" sz="2400" dirty="0" smtClean="0"/>
              <a:t> </a:t>
            </a:r>
            <a:r>
              <a:rPr lang="cs-CZ" sz="2400" dirty="0"/>
              <a:t>(36-40 °C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2097" y="2736773"/>
            <a:ext cx="47339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Srdce je </a:t>
            </a:r>
            <a:r>
              <a:rPr lang="cs-CZ" sz="2400" dirty="0" smtClean="0"/>
              <a:t>rozděleno na </a:t>
            </a:r>
            <a:r>
              <a:rPr lang="cs-CZ" sz="2400" b="1" dirty="0"/>
              <a:t>2 </a:t>
            </a:r>
            <a:r>
              <a:rPr lang="cs-CZ" sz="2400" b="1" dirty="0" smtClean="0"/>
              <a:t>předsíně</a:t>
            </a:r>
          </a:p>
          <a:p>
            <a:pPr lvl="4"/>
            <a:r>
              <a:rPr lang="cs-CZ" sz="2400" b="1" dirty="0"/>
              <a:t> </a:t>
            </a:r>
            <a:r>
              <a:rPr lang="cs-CZ" sz="2400" b="1" dirty="0" smtClean="0"/>
              <a:t>                </a:t>
            </a:r>
            <a:r>
              <a:rPr lang="cs-CZ" sz="2400" b="1" dirty="0"/>
              <a:t>a </a:t>
            </a:r>
            <a:r>
              <a:rPr lang="cs-CZ" sz="2400" b="1" dirty="0" smtClean="0"/>
              <a:t>2 komory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2097" y="3585314"/>
            <a:ext cx="80265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Krev koluje v odděleném </a:t>
            </a:r>
            <a:r>
              <a:rPr lang="cs-CZ" sz="2400" b="1" dirty="0" smtClean="0"/>
              <a:t>velkém (tělním) </a:t>
            </a:r>
          </a:p>
          <a:p>
            <a:pPr lvl="7"/>
            <a:r>
              <a:rPr lang="cs-CZ" sz="2400" b="1" dirty="0"/>
              <a:t> </a:t>
            </a:r>
            <a:r>
              <a:rPr lang="cs-CZ" sz="2400" b="1" dirty="0" smtClean="0"/>
              <a:t>  a malém (plicním) krevním </a:t>
            </a:r>
            <a:r>
              <a:rPr lang="cs-CZ" sz="2400" b="1" dirty="0"/>
              <a:t>oběhu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058" y="764705"/>
            <a:ext cx="3278773" cy="286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27584" y="4768634"/>
            <a:ext cx="1494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Srovnej 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42382" y="4845578"/>
            <a:ext cx="776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ryba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42382" y="5291854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obojživelník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74889" y="4845109"/>
            <a:ext cx="2278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dvoudílné srdce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774889" y="5303911"/>
            <a:ext cx="2414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2 síně a 1 komora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142382" y="5699740"/>
            <a:ext cx="1410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savec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77504" y="5703100"/>
            <a:ext cx="275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2 síně a </a:t>
            </a:r>
            <a:r>
              <a:rPr lang="cs-CZ" sz="2400" b="1" dirty="0" smtClean="0"/>
              <a:t>2 komory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09338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1" grpId="0"/>
      <p:bldP spid="12" grpId="0"/>
      <p:bldP spid="13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836712"/>
            <a:ext cx="5118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6) Vylučovací </a:t>
            </a:r>
            <a:r>
              <a:rPr lang="cs-CZ" sz="4000" b="1" dirty="0" smtClean="0"/>
              <a:t>soustava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956813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Úkolem je odstranit </a:t>
            </a:r>
            <a:r>
              <a:rPr lang="cs-CZ" sz="2800" dirty="0" smtClean="0"/>
              <a:t>odpadní </a:t>
            </a:r>
            <a:r>
              <a:rPr lang="fi-FI" sz="2800" dirty="0" smtClean="0"/>
              <a:t>látky z těla </a:t>
            </a:r>
            <a:r>
              <a:rPr lang="fi-FI" sz="2800" dirty="0"/>
              <a:t>ven (</a:t>
            </a:r>
            <a:r>
              <a:rPr lang="fi-FI" sz="2800" dirty="0" smtClean="0"/>
              <a:t>moč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8026" y="2708920"/>
            <a:ext cx="190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ledviny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28026" y="3254326"/>
            <a:ext cx="3211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močovody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928026" y="3799732"/>
            <a:ext cx="3499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močový měchýř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28026" y="4345137"/>
            <a:ext cx="3499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močová trubice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991" y="2627372"/>
            <a:ext cx="4383864" cy="283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8955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873586"/>
            <a:ext cx="5928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/>
              <a:t>7) Nervová soustava a </a:t>
            </a:r>
            <a:r>
              <a:rPr lang="pt-BR" sz="3600" b="1" dirty="0" smtClean="0"/>
              <a:t>smysly</a:t>
            </a:r>
            <a:endParaRPr lang="pt-BR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3122" y="1638429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Jejím úkolem je </a:t>
            </a:r>
            <a:r>
              <a:rPr lang="cs-CZ" sz="2400" dirty="0" smtClean="0"/>
              <a:t>řídit organismus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40967" y="208895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mozek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140967" y="2463279"/>
            <a:ext cx="1322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mícha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40967" y="2900191"/>
            <a:ext cx="1277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nervy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63122" y="3361856"/>
            <a:ext cx="42915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/>
              <a:t>Informovat organismus </a:t>
            </a:r>
            <a:r>
              <a:rPr lang="cs-CZ" sz="2200" dirty="0" smtClean="0"/>
              <a:t>o okolí </a:t>
            </a:r>
          </a:p>
          <a:p>
            <a:r>
              <a:rPr lang="cs-CZ" sz="2200" dirty="0" smtClean="0"/>
              <a:t>pomáhají nervové soustavě </a:t>
            </a:r>
            <a:r>
              <a:rPr lang="cs-CZ" sz="2200" dirty="0"/>
              <a:t>smysly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95958"/>
            <a:ext cx="2952328" cy="239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934821" y="4263477"/>
            <a:ext cx="744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zrak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12546" y="4266956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sluch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35896" y="4263477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hmat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09884" y="4263477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čich 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86686" y="4263477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chuť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2242" y="4882126"/>
            <a:ext cx="12666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Srovnej: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790060" y="4952378"/>
            <a:ext cx="918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nezmar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199418" y="4974459"/>
            <a:ext cx="1245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rozptýlená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790060" y="5290032"/>
            <a:ext cx="1045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hlemýžď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199418" y="5307111"/>
            <a:ext cx="1213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/>
              <a:t>zauzlinová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796943" y="5627686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žížala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4199418" y="5639763"/>
            <a:ext cx="1393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žebříčkovitá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790060" y="5965340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ryba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199418" y="5972416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mozek a mícha, nervy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91272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1" grpId="0"/>
      <p:bldP spid="12" grpId="0"/>
      <p:bldP spid="13" grpId="0"/>
      <p:bldP spid="14" grpId="0"/>
      <p:bldP spid="15" grpId="0"/>
      <p:bldP spid="18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980728"/>
            <a:ext cx="59795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8) Rozmnožovací </a:t>
            </a:r>
            <a:r>
              <a:rPr lang="cs-CZ" sz="4000" b="1" dirty="0" smtClean="0"/>
              <a:t>soustava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5626" y="1944422"/>
            <a:ext cx="75648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/>
              <a:t>Zajišťuje zachování rodu </a:t>
            </a:r>
            <a:endParaRPr lang="cs-CZ" sz="2800" dirty="0" smtClean="0"/>
          </a:p>
          <a:p>
            <a:r>
              <a:rPr lang="cs-CZ" sz="2800" dirty="0" smtClean="0"/>
              <a:t>	 a přenos </a:t>
            </a:r>
            <a:r>
              <a:rPr lang="cs-CZ" sz="2800" dirty="0"/>
              <a:t>genetické informace </a:t>
            </a:r>
            <a:r>
              <a:rPr lang="cs-CZ" sz="2800" dirty="0" smtClean="0"/>
              <a:t>na potomky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5626" y="2978956"/>
            <a:ext cx="4879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/>
              <a:t>Oplození je výhradně vnitřní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55626" y="4778086"/>
            <a:ext cx="6984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Mláďata po narození sají mateřské mléko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5626" y="3600606"/>
            <a:ext cx="4474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Zárodek se vyvíjí v děloze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5626" y="4135484"/>
            <a:ext cx="51315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Mláďata se rodí zpravidla živá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804" y="5589240"/>
            <a:ext cx="65389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Domácí úkol : </a:t>
            </a:r>
            <a:r>
              <a:rPr lang="cs-CZ" dirty="0" smtClean="0"/>
              <a:t>zjisti, co znamená výraz </a:t>
            </a:r>
            <a:r>
              <a:rPr lang="cs-CZ" b="1" dirty="0" smtClean="0"/>
              <a:t>pohlavní dimorfismus</a:t>
            </a:r>
            <a:r>
              <a:rPr lang="cs-CZ" dirty="0" smtClean="0"/>
              <a:t>.</a:t>
            </a:r>
          </a:p>
          <a:p>
            <a:r>
              <a:rPr lang="cs-CZ" dirty="0" smtClean="0"/>
              <a:t>                                     Uveď nejméně pět příkladů z třídy savců.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67673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11560" y="126876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Trávicí </a:t>
            </a:r>
            <a:r>
              <a:rPr lang="cs-CZ" dirty="0"/>
              <a:t>trubice po ústní </a:t>
            </a:r>
            <a:r>
              <a:rPr lang="cs-CZ" dirty="0" smtClean="0"/>
              <a:t>dutině  </a:t>
            </a:r>
            <a:endParaRPr lang="cs-CZ" dirty="0"/>
          </a:p>
          <a:p>
            <a:r>
              <a:rPr lang="cs-CZ" dirty="0"/>
              <a:t>Jiný název pro velký krevní oběh</a:t>
            </a:r>
          </a:p>
          <a:p>
            <a:r>
              <a:rPr lang="cs-CZ" dirty="0"/>
              <a:t>Žláza tvořící žluč</a:t>
            </a:r>
          </a:p>
          <a:p>
            <a:r>
              <a:rPr lang="cs-CZ" dirty="0"/>
              <a:t>Trubice vedoucí moč z ledvin</a:t>
            </a:r>
          </a:p>
          <a:p>
            <a:r>
              <a:rPr lang="cs-CZ" dirty="0"/>
              <a:t>Oplození u savců je…</a:t>
            </a:r>
          </a:p>
          <a:p>
            <a:r>
              <a:rPr lang="cs-CZ" dirty="0"/>
              <a:t>Trávicí trubice před žaludkem</a:t>
            </a:r>
          </a:p>
          <a:p>
            <a:r>
              <a:rPr lang="cs-CZ" dirty="0"/>
              <a:t>Kratší chlupy (tepelná izolace)</a:t>
            </a:r>
          </a:p>
          <a:p>
            <a:r>
              <a:rPr lang="cs-CZ" dirty="0"/>
              <a:t>Řídící centrum těla savců.</a:t>
            </a:r>
          </a:p>
          <a:p>
            <a:r>
              <a:rPr lang="cs-CZ" dirty="0"/>
              <a:t>Orgán, který zpracovává potravu</a:t>
            </a:r>
          </a:p>
          <a:p>
            <a:r>
              <a:rPr lang="cs-CZ" dirty="0"/>
              <a:t>Je složená z obratlů</a:t>
            </a:r>
          </a:p>
          <a:p>
            <a:r>
              <a:rPr lang="cs-CZ" dirty="0"/>
              <a:t>Zuby, které drtí potravu</a:t>
            </a:r>
          </a:p>
          <a:p>
            <a:r>
              <a:rPr lang="cs-CZ" dirty="0"/>
              <a:t>Chrání srdce a plíce</a:t>
            </a:r>
          </a:p>
          <a:p>
            <a:r>
              <a:rPr lang="cs-CZ" dirty="0"/>
              <a:t>Tvoří se zde moč</a:t>
            </a:r>
          </a:p>
          <a:p>
            <a:r>
              <a:rPr lang="cs-CZ" dirty="0"/>
              <a:t>Vnitřní opora těla</a:t>
            </a:r>
          </a:p>
          <a:p>
            <a:r>
              <a:rPr lang="cs-CZ" dirty="0"/>
              <a:t>Vrstva kůže zajišťující výživu</a:t>
            </a:r>
          </a:p>
          <a:p>
            <a:r>
              <a:rPr lang="cs-CZ" dirty="0"/>
              <a:t>Společně s kostrou zajišťují pohyb</a:t>
            </a:r>
          </a:p>
          <a:p>
            <a:r>
              <a:rPr lang="pt-BR" dirty="0"/>
              <a:t>Dělí se na 4 části</a:t>
            </a:r>
          </a:p>
          <a:p>
            <a:r>
              <a:rPr lang="cs-CZ" dirty="0"/>
              <a:t>Trubice vedoucí vzduch </a:t>
            </a:r>
            <a:r>
              <a:rPr lang="cs-CZ" dirty="0" smtClean="0"/>
              <a:t>z hrtanu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183560" y="1248048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/>
              <a:t>H </a:t>
            </a:r>
            <a:r>
              <a:rPr lang="pt-BR" b="1" dirty="0"/>
              <a:t>L T A N</a:t>
            </a:r>
          </a:p>
          <a:p>
            <a:r>
              <a:rPr lang="pt-BR" b="1" dirty="0"/>
              <a:t>T Ě L N Í</a:t>
            </a:r>
          </a:p>
          <a:p>
            <a:r>
              <a:rPr lang="pt-BR" b="1" dirty="0"/>
              <a:t>J Á T R A</a:t>
            </a:r>
          </a:p>
          <a:p>
            <a:r>
              <a:rPr lang="cs-CZ" b="1" dirty="0"/>
              <a:t>M O Č O V O D Y</a:t>
            </a:r>
          </a:p>
          <a:p>
            <a:r>
              <a:rPr lang="pt-BR" b="1" dirty="0"/>
              <a:t>V N I T Ř N Í</a:t>
            </a:r>
          </a:p>
          <a:p>
            <a:r>
              <a:rPr lang="pt-BR" b="1" dirty="0"/>
              <a:t>J Í C E N</a:t>
            </a:r>
          </a:p>
          <a:p>
            <a:r>
              <a:rPr lang="pt-BR" b="1" dirty="0"/>
              <a:t>P O D S A D A</a:t>
            </a:r>
          </a:p>
          <a:p>
            <a:r>
              <a:rPr lang="cs-CZ" b="1" dirty="0"/>
              <a:t>M O Z E K</a:t>
            </a:r>
          </a:p>
          <a:p>
            <a:r>
              <a:rPr lang="cs-CZ" b="1" dirty="0"/>
              <a:t>Ž A L U D E K</a:t>
            </a:r>
          </a:p>
          <a:p>
            <a:r>
              <a:rPr lang="pt-BR" b="1" dirty="0"/>
              <a:t>P Á T E Ř</a:t>
            </a:r>
          </a:p>
          <a:p>
            <a:r>
              <a:rPr lang="cs-CZ" b="1" dirty="0"/>
              <a:t>S T O L I Č K Y</a:t>
            </a:r>
          </a:p>
          <a:p>
            <a:r>
              <a:rPr lang="pt-BR" b="1" dirty="0"/>
              <a:t>H R U D N Í K</a:t>
            </a:r>
          </a:p>
          <a:p>
            <a:r>
              <a:rPr lang="pt-BR" b="1" dirty="0"/>
              <a:t>L E D V I N Y</a:t>
            </a:r>
          </a:p>
          <a:p>
            <a:r>
              <a:rPr lang="pt-BR" b="1" dirty="0"/>
              <a:t>K O S T R A</a:t>
            </a:r>
          </a:p>
          <a:p>
            <a:r>
              <a:rPr lang="pt-BR" b="1" dirty="0"/>
              <a:t>Š K Á R A</a:t>
            </a:r>
          </a:p>
          <a:p>
            <a:r>
              <a:rPr lang="es-ES" b="1" dirty="0"/>
              <a:t>S V A L Y</a:t>
            </a:r>
          </a:p>
          <a:p>
            <a:r>
              <a:rPr lang="pt-BR" b="1" dirty="0"/>
              <a:t>S R D C E</a:t>
            </a:r>
          </a:p>
          <a:p>
            <a:r>
              <a:rPr lang="pt-BR" b="1" dirty="0"/>
              <a:t>P R Ů D U Š N I C </a:t>
            </a:r>
            <a:r>
              <a:rPr lang="pt-BR" b="1" dirty="0" smtClean="0"/>
              <a:t>E</a:t>
            </a:r>
            <a:endParaRPr lang="pt-BR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692695"/>
            <a:ext cx="3604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VYJÁDŘI JEDNÍM SLOVEM</a:t>
            </a:r>
            <a:endParaRPr lang="cs-CZ" sz="2400" b="1" u="sng" dirty="0"/>
          </a:p>
        </p:txBody>
      </p:sp>
    </p:spTree>
    <p:extLst>
      <p:ext uri="{BB962C8B-B14F-4D97-AF65-F5344CB8AC3E}">
        <p14:creationId xmlns:p14="http://schemas.microsoft.com/office/powerpoint/2010/main" val="3932643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8496944" cy="3450696"/>
          </a:xfrm>
        </p:spPr>
        <p:txBody>
          <a:bodyPr>
            <a:normAutofit fontScale="92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 smtClean="0"/>
              <a:t>)</a:t>
            </a:r>
          </a:p>
          <a:p>
            <a:pPr marL="0" lvl="1" indent="0">
              <a:buNone/>
            </a:pPr>
            <a:r>
              <a:rPr lang="cs-CZ" sz="1800" dirty="0"/>
              <a:t>učebnice : Černík Vladimír, Martinec Zdeněk, Přírodopis 1, pro 6.ročník základní školy a nižší ročníky víceletých </a:t>
            </a:r>
            <a:r>
              <a:rPr lang="cs-CZ" sz="1800" dirty="0" smtClean="0"/>
              <a:t>gymnázií</a:t>
            </a:r>
            <a:r>
              <a:rPr lang="cs-CZ" sz="1800" dirty="0"/>
              <a:t>, ZOOLOGIE, 1.část, vydalo SPN a.s., Praha   obrázky </a:t>
            </a:r>
            <a:r>
              <a:rPr lang="cs-CZ" sz="1800" dirty="0" smtClean="0"/>
              <a:t>soustav</a:t>
            </a:r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Zdroje </a:t>
            </a:r>
            <a:r>
              <a:rPr lang="cs-CZ" dirty="0"/>
              <a:t>obrázků</a:t>
            </a:r>
          </a:p>
          <a:p>
            <a:pPr marL="0" indent="0">
              <a:buNone/>
            </a:pPr>
            <a:r>
              <a:rPr lang="cs-CZ" dirty="0" err="1"/>
              <a:t>Skolaazdomu</a:t>
            </a:r>
            <a:r>
              <a:rPr lang="cs-CZ" dirty="0"/>
              <a:t> - Obratlovci - povrch těla. </a:t>
            </a:r>
            <a:r>
              <a:rPr lang="cs-CZ" i="1" dirty="0" err="1"/>
              <a:t>Skolaazdomu</a:t>
            </a:r>
            <a:r>
              <a:rPr lang="cs-CZ" i="1" dirty="0"/>
              <a:t> - </a:t>
            </a:r>
            <a:r>
              <a:rPr lang="cs-CZ" i="1" dirty="0" err="1"/>
              <a:t>home</a:t>
            </a:r>
            <a:r>
              <a:rPr lang="cs-CZ" i="1" dirty="0"/>
              <a:t> </a:t>
            </a:r>
            <a:r>
              <a:rPr lang="cs-CZ" dirty="0"/>
              <a:t>[online]. </a:t>
            </a:r>
            <a:r>
              <a:rPr lang="cs-CZ" dirty="0" smtClean="0"/>
              <a:t>[</a:t>
            </a:r>
            <a:r>
              <a:rPr lang="cs-CZ" dirty="0"/>
              <a:t>cit. </a:t>
            </a:r>
            <a:r>
              <a:rPr lang="cs-CZ" dirty="0" smtClean="0"/>
              <a:t>2013-08-16</a:t>
            </a:r>
            <a:r>
              <a:rPr lang="cs-CZ" dirty="0"/>
              <a:t>]. Dostupné z</a:t>
            </a:r>
            <a:r>
              <a:rPr lang="cs-CZ" dirty="0" smtClean="0"/>
              <a:t>:  http</a:t>
            </a:r>
            <a:r>
              <a:rPr lang="cs-CZ" dirty="0"/>
              <a:t>://www.004.cz/z-kuze/kuze.jpg</a:t>
            </a:r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000" dirty="0"/>
              <a:t>Veškeré </a:t>
            </a:r>
            <a:r>
              <a:rPr lang="cs-CZ" sz="2000" dirty="0" smtClean="0"/>
              <a:t>ostatní obrázky</a:t>
            </a:r>
            <a:r>
              <a:rPr lang="cs-CZ" sz="2000" dirty="0"/>
              <a:t>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2216</TotalTime>
  <Words>730</Words>
  <Application>Microsoft Office PowerPoint</Application>
  <PresentationFormat>Předvádění na obrazovce (4:3)</PresentationFormat>
  <Paragraphs>168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84</cp:revision>
  <dcterms:created xsi:type="dcterms:W3CDTF">2013-05-10T12:01:16Z</dcterms:created>
  <dcterms:modified xsi:type="dcterms:W3CDTF">2014-01-08T16:52:34Z</dcterms:modified>
</cp:coreProperties>
</file>