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9"/>
  </p:notesMasterIdLst>
  <p:sldIdLst>
    <p:sldId id="256" r:id="rId2"/>
    <p:sldId id="262" r:id="rId3"/>
    <p:sldId id="263" r:id="rId4"/>
    <p:sldId id="264" r:id="rId5"/>
    <p:sldId id="265" r:id="rId6"/>
    <p:sldId id="266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3" end="6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926" y="-8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Předmět:       Přírodopis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            LETOUNI</a:t>
          </a:r>
          <a:endParaRPr lang="cs-CZ" sz="2000" b="1" dirty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smtClean="0"/>
            <a:t>Autor:                 </a:t>
          </a:r>
          <a:r>
            <a:rPr lang="cs-CZ" sz="2000" b="1" dirty="0" smtClean="0"/>
            <a:t>Ing Věra Kubová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</a:t>
          </a:r>
          <a:r>
            <a:rPr lang="cs-CZ" sz="2000" b="1" dirty="0" smtClean="0"/>
            <a:t>:     CZ. 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</dgm:pt>
    <dgm:pt modelId="{F31B7103-6E88-4DB9-9888-CB9E0B3FEEF8}" type="pres">
      <dgm:prSet presAssocID="{BA9EE107-A5FB-41C4-9EF1-1CC153B68B3F}" presName="cycle" presStyleCnt="0"/>
      <dgm:spPr/>
    </dgm:pt>
    <dgm:pt modelId="{F7A92DE4-3445-4B9B-AF3D-F2DA6F69C25D}" type="pres">
      <dgm:prSet presAssocID="{BA9EE107-A5FB-41C4-9EF1-1CC153B68B3F}" presName="srcNode" presStyleLbl="node1" presStyleIdx="0" presStyleCnt="4"/>
      <dgm:spPr/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4"/>
      <dgm:spPr/>
    </dgm:pt>
    <dgm:pt modelId="{F16BA6F4-95DE-4E28-BF94-6459A70C4A6D}" type="pres">
      <dgm:prSet presAssocID="{BA9EE107-A5FB-41C4-9EF1-1CC153B68B3F}" presName="dstNode" presStyleLbl="node1" presStyleIdx="0" presStyleCnt="4"/>
      <dgm:spPr/>
    </dgm:pt>
    <dgm:pt modelId="{F036299F-AF4D-4DAF-ABF5-87E8CC3FEF1B}" type="pres">
      <dgm:prSet presAssocID="{A83A7CFB-B411-4357-9641-4A8443F73655}" presName="text_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</dgm:pt>
    <dgm:pt modelId="{112F553D-60C2-4CC4-948D-0369F51C4DB0}" type="pres">
      <dgm:prSet presAssocID="{A83A7CFB-B411-4357-9641-4A8443F73655}" presName="accentRepeatNode" presStyleLbl="solidFgAcc1" presStyleIdx="0" presStyleCnt="4"/>
      <dgm:spPr/>
    </dgm:pt>
    <dgm:pt modelId="{8F499F57-25C9-45F4-8CBD-7D9D581CAA10}" type="pres">
      <dgm:prSet presAssocID="{3061F91D-8548-4FCB-A021-DD835A272F0F}" presName="text_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6E2ED9-986E-45D6-92F7-C8372E97FA90}" type="pres">
      <dgm:prSet presAssocID="{3061F91D-8548-4FCB-A021-DD835A272F0F}" presName="accent_2" presStyleCnt="0"/>
      <dgm:spPr/>
    </dgm:pt>
    <dgm:pt modelId="{A6FEC19F-0F90-4EC7-BB21-E0ADFEFFA617}" type="pres">
      <dgm:prSet presAssocID="{3061F91D-8548-4FCB-A021-DD835A272F0F}" presName="accentRepeatNode" presStyleLbl="solidFgAcc1" presStyleIdx="1" presStyleCnt="4"/>
      <dgm:spPr/>
    </dgm:pt>
    <dgm:pt modelId="{53E42326-DC07-4DF9-9467-D8432361C847}" type="pres">
      <dgm:prSet presAssocID="{60B5D622-D348-4384-9EFA-863CA4F7B7A3}" presName="text_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686FDD-9F30-4916-A44F-CA26261BE122}" type="pres">
      <dgm:prSet presAssocID="{60B5D622-D348-4384-9EFA-863CA4F7B7A3}" presName="accent_3" presStyleCnt="0"/>
      <dgm:spPr/>
    </dgm:pt>
    <dgm:pt modelId="{D00E28E9-7A94-4DBE-BF47-6DC8F169B300}" type="pres">
      <dgm:prSet presAssocID="{60B5D622-D348-4384-9EFA-863CA4F7B7A3}" presName="accentRepeatNode" presStyleLbl="solidFgAcc1" presStyleIdx="2" presStyleCnt="4"/>
      <dgm:spPr/>
      <dgm:t>
        <a:bodyPr/>
        <a:lstStyle/>
        <a:p>
          <a:endParaRPr lang="cs-CZ"/>
        </a:p>
      </dgm:t>
    </dgm:pt>
    <dgm:pt modelId="{4D744F30-9794-46C6-ACFA-F39922614CF7}" type="pres">
      <dgm:prSet presAssocID="{E392F34A-E55D-43D5-AEDD-49027298B816}" presName="text_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183638-E327-4DD3-A173-2ABBAF66184A}" type="pres">
      <dgm:prSet presAssocID="{E392F34A-E55D-43D5-AEDD-49027298B816}" presName="accent_4" presStyleCnt="0"/>
      <dgm:spPr/>
    </dgm:pt>
    <dgm:pt modelId="{EB133F34-59A3-4639-B813-3EF5396EC28B}" type="pres">
      <dgm:prSet presAssocID="{E392F34A-E55D-43D5-AEDD-49027298B816}" presName="accentRepeatNode" presStyleLbl="solidFgAcc1" presStyleIdx="3" presStyleCnt="4"/>
      <dgm:spPr/>
    </dgm:pt>
  </dgm:ptLst>
  <dgm:cxnLst>
    <dgm:cxn modelId="{3E068E4C-B503-4144-ACBD-F6D1E329A233}" type="presOf" srcId="{60B5D622-D348-4384-9EFA-863CA4F7B7A3}" destId="{53E42326-DC07-4DF9-9467-D8432361C847}" srcOrd="0" destOrd="0" presId="urn:microsoft.com/office/officeart/2008/layout/VerticalCurvedList"/>
    <dgm:cxn modelId="{B8C92B4A-9E16-4C6D-8583-A1CEC081E720}" srcId="{BA9EE107-A5FB-41C4-9EF1-1CC153B68B3F}" destId="{3061F91D-8548-4FCB-A021-DD835A272F0F}" srcOrd="1" destOrd="0" parTransId="{964A7552-04A1-426D-AC2F-6455AE0A46FC}" sibTransId="{CD2629B0-CE06-4C37-BA3E-EB383F625F73}"/>
    <dgm:cxn modelId="{DF849492-EC0F-41C4-9A01-844E1A834E31}" srcId="{BA9EE107-A5FB-41C4-9EF1-1CC153B68B3F}" destId="{60B5D622-D348-4384-9EFA-863CA4F7B7A3}" srcOrd="2" destOrd="0" parTransId="{74CB5370-34BA-43B8-AB66-1E3510545B42}" sibTransId="{5895C10F-262B-4EFF-A7FE-F20237FEAECB}"/>
    <dgm:cxn modelId="{183304B8-1358-44C9-8803-DA07758E6D27}" type="presOf" srcId="{3061F91D-8548-4FCB-A021-DD835A272F0F}" destId="{8F499F57-25C9-45F4-8CBD-7D9D581CAA10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0279BEF7-BAF0-4413-811A-11663A22D098}" type="presOf" srcId="{F3C4A836-23AC-4E41-B6D6-51221E7E6743}" destId="{EF104B90-7E69-4918-A202-E6F91FC6E413}" srcOrd="0" destOrd="0" presId="urn:microsoft.com/office/officeart/2008/layout/VerticalCurvedList"/>
    <dgm:cxn modelId="{85DD460C-C999-4113-86D0-07CE61C390A7}" srcId="{BA9EE107-A5FB-41C4-9EF1-1CC153B68B3F}" destId="{E392F34A-E55D-43D5-AEDD-49027298B816}" srcOrd="3" destOrd="0" parTransId="{BC40F3DB-7514-4A20-8E05-98AEEC263C22}" sibTransId="{9093FE33-FB2C-41B0-8F18-5CB6446B7DEF}"/>
    <dgm:cxn modelId="{9E23070F-25A5-4C19-9269-1793FC13F46D}" type="presOf" srcId="{E392F34A-E55D-43D5-AEDD-49027298B816}" destId="{4D744F30-9794-46C6-ACFA-F39922614CF7}" srcOrd="0" destOrd="0" presId="urn:microsoft.com/office/officeart/2008/layout/VerticalCurvedList"/>
    <dgm:cxn modelId="{B47C7ECB-22B8-4C0F-9F6D-1526C5AC06E6}" type="presOf" srcId="{A83A7CFB-B411-4357-9641-4A8443F73655}" destId="{F036299F-AF4D-4DAF-ABF5-87E8CC3FEF1B}" srcOrd="0" destOrd="0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E40977E6-8C7E-4DB4-A4AD-0B06EBF7C24E}" type="presParOf" srcId="{9C0CD981-713F-47B3-AE2F-2963F2684A6F}" destId="{96773A7D-3367-4F53-A2D2-EA5770AFFDB3}" srcOrd="0" destOrd="0" presId="urn:microsoft.com/office/officeart/2008/layout/VerticalCurvedList"/>
    <dgm:cxn modelId="{1C9373A0-FCAE-4781-B1D1-0498DC7618B1}" type="presParOf" srcId="{96773A7D-3367-4F53-A2D2-EA5770AFFDB3}" destId="{F31B7103-6E88-4DB9-9888-CB9E0B3FEEF8}" srcOrd="0" destOrd="0" presId="urn:microsoft.com/office/officeart/2008/layout/VerticalCurvedList"/>
    <dgm:cxn modelId="{B7A7B249-F3B1-4D98-A626-967D1E89E94E}" type="presParOf" srcId="{F31B7103-6E88-4DB9-9888-CB9E0B3FEEF8}" destId="{F7A92DE4-3445-4B9B-AF3D-F2DA6F69C25D}" srcOrd="0" destOrd="0" presId="urn:microsoft.com/office/officeart/2008/layout/VerticalCurvedList"/>
    <dgm:cxn modelId="{B5145D1A-579A-4AAB-9C77-89F7AFFF181B}" type="presParOf" srcId="{F31B7103-6E88-4DB9-9888-CB9E0B3FEEF8}" destId="{EF104B90-7E69-4918-A202-E6F91FC6E413}" srcOrd="1" destOrd="0" presId="urn:microsoft.com/office/officeart/2008/layout/VerticalCurvedList"/>
    <dgm:cxn modelId="{336E0D51-2079-42C9-BD7A-D4BEE6B2B001}" type="presParOf" srcId="{F31B7103-6E88-4DB9-9888-CB9E0B3FEEF8}" destId="{F5A5022A-2B1C-4F3B-B289-BC099E9CE92F}" srcOrd="2" destOrd="0" presId="urn:microsoft.com/office/officeart/2008/layout/VerticalCurvedList"/>
    <dgm:cxn modelId="{8012DE3B-6A52-4BC6-A0E5-94C55A931254}" type="presParOf" srcId="{F31B7103-6E88-4DB9-9888-CB9E0B3FEEF8}" destId="{F16BA6F4-95DE-4E28-BF94-6459A70C4A6D}" srcOrd="3" destOrd="0" presId="urn:microsoft.com/office/officeart/2008/layout/VerticalCurvedList"/>
    <dgm:cxn modelId="{F82CB3AC-6B8C-4DF1-8ECC-C78ECF6B9842}" type="presParOf" srcId="{96773A7D-3367-4F53-A2D2-EA5770AFFDB3}" destId="{F036299F-AF4D-4DAF-ABF5-87E8CC3FEF1B}" srcOrd="1" destOrd="0" presId="urn:microsoft.com/office/officeart/2008/layout/VerticalCurvedList"/>
    <dgm:cxn modelId="{FC5F50E5-328D-4644-8144-441B5F7B20E5}" type="presParOf" srcId="{96773A7D-3367-4F53-A2D2-EA5770AFFDB3}" destId="{40B95986-31F6-48A6-A8D8-D04AC3BEDA92}" srcOrd="2" destOrd="0" presId="urn:microsoft.com/office/officeart/2008/layout/VerticalCurvedList"/>
    <dgm:cxn modelId="{CEA9CC94-DED9-409C-9296-9AE02424F92D}" type="presParOf" srcId="{40B95986-31F6-48A6-A8D8-D04AC3BEDA92}" destId="{112F553D-60C2-4CC4-948D-0369F51C4DB0}" srcOrd="0" destOrd="0" presId="urn:microsoft.com/office/officeart/2008/layout/VerticalCurvedList"/>
    <dgm:cxn modelId="{490ABE33-99BE-4DF6-B6E7-4F2808A522D3}" type="presParOf" srcId="{96773A7D-3367-4F53-A2D2-EA5770AFFDB3}" destId="{8F499F57-25C9-45F4-8CBD-7D9D581CAA10}" srcOrd="3" destOrd="0" presId="urn:microsoft.com/office/officeart/2008/layout/VerticalCurvedList"/>
    <dgm:cxn modelId="{56E56004-6467-4105-8014-18F581298469}" type="presParOf" srcId="{96773A7D-3367-4F53-A2D2-EA5770AFFDB3}" destId="{A96E2ED9-986E-45D6-92F7-C8372E97FA90}" srcOrd="4" destOrd="0" presId="urn:microsoft.com/office/officeart/2008/layout/VerticalCurvedList"/>
    <dgm:cxn modelId="{68BD70A1-1F77-489F-B92C-FA217CFAC42F}" type="presParOf" srcId="{A96E2ED9-986E-45D6-92F7-C8372E97FA90}" destId="{A6FEC19F-0F90-4EC7-BB21-E0ADFEFFA617}" srcOrd="0" destOrd="0" presId="urn:microsoft.com/office/officeart/2008/layout/VerticalCurvedList"/>
    <dgm:cxn modelId="{06714DF8-C7BA-445A-A143-F7DF4B6D5AB0}" type="presParOf" srcId="{96773A7D-3367-4F53-A2D2-EA5770AFFDB3}" destId="{53E42326-DC07-4DF9-9467-D8432361C847}" srcOrd="5" destOrd="0" presId="urn:microsoft.com/office/officeart/2008/layout/VerticalCurvedList"/>
    <dgm:cxn modelId="{0B5A9FEE-AC2C-43C3-8E01-4CC68334F148}" type="presParOf" srcId="{96773A7D-3367-4F53-A2D2-EA5770AFFDB3}" destId="{B5686FDD-9F30-4916-A44F-CA26261BE122}" srcOrd="6" destOrd="0" presId="urn:microsoft.com/office/officeart/2008/layout/VerticalCurvedList"/>
    <dgm:cxn modelId="{54FCF674-1C82-4F0F-B7E9-F05DDCA31103}" type="presParOf" srcId="{B5686FDD-9F30-4916-A44F-CA26261BE122}" destId="{D00E28E9-7A94-4DBE-BF47-6DC8F169B300}" srcOrd="0" destOrd="0" presId="urn:microsoft.com/office/officeart/2008/layout/VerticalCurvedList"/>
    <dgm:cxn modelId="{E6E5E875-2184-42E1-A32F-5BB27307FA0A}" type="presParOf" srcId="{96773A7D-3367-4F53-A2D2-EA5770AFFDB3}" destId="{4D744F30-9794-46C6-ACFA-F39922614CF7}" srcOrd="7" destOrd="0" presId="urn:microsoft.com/office/officeart/2008/layout/VerticalCurvedList"/>
    <dgm:cxn modelId="{2D2FE2AA-C1D9-4643-BAA3-7A0D9FBD8825}" type="presParOf" srcId="{96773A7D-3367-4F53-A2D2-EA5770AFFDB3}" destId="{9A183638-E327-4DD3-A173-2ABBAF66184A}" srcOrd="8" destOrd="0" presId="urn:microsoft.com/office/officeart/2008/layout/VerticalCurvedList"/>
    <dgm:cxn modelId="{C79F4C8C-4707-42D5-95BF-9A00ED22C419}" type="presParOf" srcId="{9A183638-E327-4DD3-A173-2ABBAF66184A}" destId="{EB133F34-59A3-4639-B813-3EF5396EC28B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60706" y="243582"/>
          <a:ext cx="4878500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smtClean="0"/>
            <a:t>Autor:                 </a:t>
          </a:r>
          <a:r>
            <a:rPr lang="cs-CZ" sz="2000" b="1" kern="1200" dirty="0" smtClean="0"/>
            <a:t>Ing Věra Kubová</a:t>
          </a:r>
        </a:p>
      </dsp:txBody>
      <dsp:txXfrm>
        <a:off x="360706" y="243582"/>
        <a:ext cx="4878500" cy="487419"/>
      </dsp:txXfrm>
    </dsp:sp>
    <dsp:sp modelId="{112F553D-60C2-4CC4-948D-0369F51C4DB0}">
      <dsp:nvSpPr>
        <dsp:cNvPr id="0" name=""/>
        <dsp:cNvSpPr/>
      </dsp:nvSpPr>
      <dsp:spPr>
        <a:xfrm>
          <a:off x="56069" y="182655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499F57-25C9-45F4-8CBD-7D9D581CAA10}">
      <dsp:nvSpPr>
        <dsp:cNvPr id="0" name=""/>
        <dsp:cNvSpPr/>
      </dsp:nvSpPr>
      <dsp:spPr>
        <a:xfrm>
          <a:off x="640154" y="974838"/>
          <a:ext cx="4599052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Předmět:       Přírodopis</a:t>
          </a:r>
          <a:endParaRPr lang="cs-CZ" sz="2000" b="1" kern="1200" dirty="0"/>
        </a:p>
      </dsp:txBody>
      <dsp:txXfrm>
        <a:off x="640154" y="974838"/>
        <a:ext cx="4599052" cy="487419"/>
      </dsp:txXfrm>
    </dsp:sp>
    <dsp:sp modelId="{A6FEC19F-0F90-4EC7-BB21-E0ADFEFFA617}">
      <dsp:nvSpPr>
        <dsp:cNvPr id="0" name=""/>
        <dsp:cNvSpPr/>
      </dsp:nvSpPr>
      <dsp:spPr>
        <a:xfrm>
          <a:off x="335517" y="913911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E42326-DC07-4DF9-9467-D8432361C847}">
      <dsp:nvSpPr>
        <dsp:cNvPr id="0" name=""/>
        <dsp:cNvSpPr/>
      </dsp:nvSpPr>
      <dsp:spPr>
        <a:xfrm>
          <a:off x="640154" y="1706094"/>
          <a:ext cx="4599052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            LETOUNI</a:t>
          </a:r>
          <a:endParaRPr lang="cs-CZ" sz="2000" b="1" kern="1200" dirty="0"/>
        </a:p>
      </dsp:txBody>
      <dsp:txXfrm>
        <a:off x="640154" y="1706094"/>
        <a:ext cx="4599052" cy="487419"/>
      </dsp:txXfrm>
    </dsp:sp>
    <dsp:sp modelId="{D00E28E9-7A94-4DBE-BF47-6DC8F169B300}">
      <dsp:nvSpPr>
        <dsp:cNvPr id="0" name=""/>
        <dsp:cNvSpPr/>
      </dsp:nvSpPr>
      <dsp:spPr>
        <a:xfrm>
          <a:off x="335517" y="1645166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744F30-9794-46C6-ACFA-F39922614CF7}">
      <dsp:nvSpPr>
        <dsp:cNvPr id="0" name=""/>
        <dsp:cNvSpPr/>
      </dsp:nvSpPr>
      <dsp:spPr>
        <a:xfrm>
          <a:off x="360706" y="2437349"/>
          <a:ext cx="4878500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</a:t>
          </a:r>
          <a:r>
            <a:rPr lang="cs-CZ" sz="2000" b="1" kern="1200" dirty="0" smtClean="0"/>
            <a:t>:     CZ. 1.07/1.4.00/21.3315</a:t>
          </a:r>
          <a:endParaRPr lang="cs-CZ" sz="2000" b="1" kern="1200" dirty="0"/>
        </a:p>
      </dsp:txBody>
      <dsp:txXfrm>
        <a:off x="360706" y="2437349"/>
        <a:ext cx="4878500" cy="487419"/>
      </dsp:txXfrm>
    </dsp:sp>
    <dsp:sp modelId="{EB133F34-59A3-4639-B813-3EF5396EC28B}">
      <dsp:nvSpPr>
        <dsp:cNvPr id="0" name=""/>
        <dsp:cNvSpPr/>
      </dsp:nvSpPr>
      <dsp:spPr>
        <a:xfrm>
          <a:off x="56069" y="2376422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8.1.2014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8.1.2014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8.1.2014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8.1.2014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8.1.2014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8.1.2014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Let" TargetMode="External"/><Relationship Id="rId2" Type="http://schemas.openxmlformats.org/officeDocument/2006/relationships/hyperlink" Target="http://cs.wikipedia.org/wiki/K%C5%99%C3%ADdlo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Echolokace" TargetMode="External"/><Relationship Id="rId5" Type="http://schemas.openxmlformats.org/officeDocument/2006/relationships/hyperlink" Target="http://cs.wikipedia.org/wiki/Hlodavci" TargetMode="External"/><Relationship Id="rId4" Type="http://schemas.openxmlformats.org/officeDocument/2006/relationships/hyperlink" Target="http://cs.wikipedia.org/wiki/Antarktida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Up%C3%AD%C5%99i" TargetMode="External"/><Relationship Id="rId2" Type="http://schemas.openxmlformats.org/officeDocument/2006/relationships/hyperlink" Target="http://cs.wikipedia.org/wiki/Letouni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Desmodu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2" y="1988840"/>
            <a:ext cx="5544616" cy="1152128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702189801"/>
              </p:ext>
            </p:extLst>
          </p:nvPr>
        </p:nvGraphicFramePr>
        <p:xfrm>
          <a:off x="1907704" y="3284984"/>
          <a:ext cx="528024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slouží k seznámení se skupinou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savců přizpůsobenou k létání - letouny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Přírodopis 8. ročník</a:t>
            </a:r>
            <a:endParaRPr lang="cs-CZ" dirty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899592" y="908720"/>
            <a:ext cx="219162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/>
              <a:t>Letouni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0072" y="2132856"/>
            <a:ext cx="53222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/>
              <a:t>přední </a:t>
            </a:r>
            <a:r>
              <a:rPr lang="cs-CZ" sz="2400" b="1" dirty="0" smtClean="0"/>
              <a:t>končetiny se </a:t>
            </a:r>
            <a:r>
              <a:rPr lang="cs-CZ" sz="2400" b="1" dirty="0"/>
              <a:t>vyvinuly v </a:t>
            </a:r>
            <a:r>
              <a:rPr lang="cs-CZ" sz="2400" b="1" dirty="0">
                <a:hlinkClick r:id="rId2" tooltip="Křídlo"/>
              </a:rPr>
              <a:t>křídla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0072" y="2794170"/>
            <a:ext cx="58849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/>
              <a:t>jsou schopni </a:t>
            </a:r>
            <a:r>
              <a:rPr lang="cs-CZ" sz="2400" b="1" dirty="0"/>
              <a:t>skutečného aktivního </a:t>
            </a:r>
            <a:r>
              <a:rPr lang="cs-CZ" sz="2400" b="1" dirty="0">
                <a:hlinkClick r:id="rId3" tooltip="Let"/>
              </a:rPr>
              <a:t>létání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30072" y="3556641"/>
            <a:ext cx="82766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/>
              <a:t>jsou </a:t>
            </a:r>
            <a:r>
              <a:rPr lang="cs-CZ" sz="2400" b="1" dirty="0"/>
              <a:t>rozšířeni na všech kontinentech s výjimkou </a:t>
            </a:r>
            <a:r>
              <a:rPr lang="cs-CZ" sz="2400" b="1" dirty="0">
                <a:hlinkClick r:id="rId4" tooltip="Antarktida"/>
              </a:rPr>
              <a:t>Antarktidy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30072" y="4306338"/>
            <a:ext cx="80473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/>
              <a:t>po </a:t>
            </a:r>
            <a:r>
              <a:rPr lang="cs-CZ" sz="2400" b="1" dirty="0" smtClean="0">
                <a:hlinkClick r:id="rId5" tooltip="Hlodavci"/>
              </a:rPr>
              <a:t>hlodavcích</a:t>
            </a:r>
            <a:r>
              <a:rPr lang="cs-CZ" sz="2400" b="1" dirty="0" smtClean="0"/>
              <a:t> jsou </a:t>
            </a:r>
            <a:r>
              <a:rPr lang="cs-CZ" sz="2400" b="1" dirty="0"/>
              <a:t>druhým nejpočetnějším savčím </a:t>
            </a:r>
            <a:r>
              <a:rPr lang="cs-CZ" sz="2400" b="1" dirty="0" smtClean="0"/>
              <a:t>řádem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33753" y="5026418"/>
            <a:ext cx="46233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/>
              <a:t>orientují </a:t>
            </a:r>
            <a:r>
              <a:rPr lang="cs-CZ" sz="2400" b="1" dirty="0"/>
              <a:t>se pomocí </a:t>
            </a:r>
            <a:r>
              <a:rPr lang="cs-CZ" sz="2400" b="1" dirty="0">
                <a:hlinkClick r:id="rId6" tooltip="Echolokace"/>
              </a:rPr>
              <a:t>echolokace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2940145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12076" y="909968"/>
            <a:ext cx="372826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ZPŮSOB ŽIVOTA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772815"/>
            <a:ext cx="36455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/>
              <a:t>Žijí ve velkých koloniích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6752" y="2319940"/>
            <a:ext cx="42162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/>
              <a:t>Mláďata se rodí slepá a holá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6952" y="2867065"/>
            <a:ext cx="80089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/>
              <a:t>Pokud nelétají, neshání potravu, pak zpravidla </a:t>
            </a:r>
            <a:r>
              <a:rPr lang="cs-CZ" sz="2400" b="1" dirty="0" smtClean="0"/>
              <a:t>odpočívají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6752" y="3414190"/>
            <a:ext cx="37449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/>
              <a:t>Spí </a:t>
            </a:r>
            <a:r>
              <a:rPr lang="cs-CZ" sz="2400" b="1" dirty="0"/>
              <a:t>zavěšeni hlavou dolů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86952" y="3961315"/>
            <a:ext cx="42466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/>
              <a:t>Potravou je jim hlavně </a:t>
            </a:r>
            <a:r>
              <a:rPr lang="cs-CZ" sz="2400" b="1" dirty="0" smtClean="0"/>
              <a:t>hmyz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6952" y="4508440"/>
            <a:ext cx="72955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/>
              <a:t>Některé </a:t>
            </a:r>
            <a:r>
              <a:rPr lang="cs-CZ" sz="2400" b="1" dirty="0"/>
              <a:t>druhy se živí i ovocem, krví, šťávami květin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83568" y="5055566"/>
            <a:ext cx="47756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/>
              <a:t>Přezimují v jeskyních, na půdách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0361553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908720"/>
            <a:ext cx="49616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ZÁSTUPCI    LETOUNŮ</a:t>
            </a:r>
            <a:endParaRPr lang="cs-CZ" sz="4000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598" y="2362524"/>
            <a:ext cx="2663020" cy="162052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2106032"/>
            <a:ext cx="2234801" cy="302815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2995669"/>
            <a:ext cx="2274865" cy="216024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746598" y="4509120"/>
            <a:ext cx="23920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OBR.1</a:t>
            </a:r>
            <a:r>
              <a:rPr lang="cs-CZ" dirty="0" smtClean="0"/>
              <a:t>      </a:t>
            </a:r>
            <a:r>
              <a:rPr lang="cs-CZ" b="1" dirty="0" smtClean="0"/>
              <a:t>NETOPÝR INDIO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33620" y="5589240"/>
            <a:ext cx="20794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OBR.2</a:t>
            </a:r>
            <a:r>
              <a:rPr lang="cs-CZ" dirty="0" smtClean="0"/>
              <a:t>    </a:t>
            </a:r>
            <a:r>
              <a:rPr lang="cs-CZ" b="1" dirty="0" smtClean="0"/>
              <a:t>UPÍR OBECNÝ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28184" y="5585423"/>
            <a:ext cx="26629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OBR.3</a:t>
            </a:r>
            <a:r>
              <a:rPr lang="cs-CZ" dirty="0" smtClean="0"/>
              <a:t>    </a:t>
            </a:r>
            <a:r>
              <a:rPr lang="cs-CZ" b="1" dirty="0" smtClean="0"/>
              <a:t>KALOŇ KOMODSKÝ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7923882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827584" y="764704"/>
            <a:ext cx="19761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OTÁZKY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472590"/>
            <a:ext cx="70503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/>
              <a:t>Letouni se pohybují vzduchem  </a:t>
            </a:r>
            <a:r>
              <a:rPr lang="cs-CZ" sz="2400" b="1" dirty="0" smtClean="0">
                <a:solidFill>
                  <a:srgbClr val="0070C0"/>
                </a:solidFill>
              </a:rPr>
              <a:t>pasivně  -   aktivně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2060848"/>
            <a:ext cx="28280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/>
              <a:t>Letouni se dělí na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71660" y="2593023"/>
            <a:ext cx="13869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netopýry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55653" y="3109610"/>
            <a:ext cx="10711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kaloně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73676" y="3613666"/>
            <a:ext cx="13869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vrápence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671660" y="4045714"/>
            <a:ext cx="8691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upíry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41247" y="2035727"/>
            <a:ext cx="23663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/>
              <a:t>Jejich potrava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71330" y="2602251"/>
            <a:ext cx="8947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hmyz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271330" y="3134393"/>
            <a:ext cx="9733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ovoce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271330" y="3613666"/>
            <a:ext cx="8947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hmyz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271330" y="4045714"/>
            <a:ext cx="7681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krev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08819" y="4579991"/>
            <a:ext cx="46666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/>
              <a:t>Orientace v prostoru se nazývá 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608809" y="4579992"/>
            <a:ext cx="16626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echolokace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08819" y="5041657"/>
            <a:ext cx="71035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/>
              <a:t>Netopýr během přezimování spotřebovává zásoby 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824020" y="5041657"/>
            <a:ext cx="7873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tuku</a:t>
            </a:r>
            <a:endParaRPr lang="cs-CZ" sz="2400" b="1" dirty="0">
              <a:solidFill>
                <a:srgbClr val="0070C0"/>
              </a:solidFill>
            </a:endParaRPr>
          </a:p>
        </p:txBody>
      </p:sp>
      <p:cxnSp>
        <p:nvCxnSpPr>
          <p:cNvPr id="21" name="Přímá spojnice 20"/>
          <p:cNvCxnSpPr/>
          <p:nvPr/>
        </p:nvCxnSpPr>
        <p:spPr>
          <a:xfrm>
            <a:off x="5244673" y="1715830"/>
            <a:ext cx="990049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58562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8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8424936" cy="3450696"/>
          </a:xfrm>
        </p:spPr>
        <p:txBody>
          <a:bodyPr>
            <a:normAutofit fontScale="77500" lnSpcReduction="20000"/>
          </a:bodyPr>
          <a:lstStyle/>
          <a:p>
            <a:r>
              <a:rPr lang="cs-CZ" i="1" u="sng" dirty="0" smtClean="0"/>
              <a:t>Použitá literatura:</a:t>
            </a:r>
          </a:p>
          <a:p>
            <a:pPr marL="301943" lvl="1" indent="0">
              <a:buNone/>
            </a:pPr>
            <a:r>
              <a:rPr lang="cs-CZ" sz="2400" dirty="0"/>
              <a:t>Přírodopis 8 -  FRAUS 2006 (</a:t>
            </a:r>
            <a:r>
              <a:rPr lang="cs-CZ" sz="2400" dirty="0" err="1"/>
              <a:t>I.Vaněčková</a:t>
            </a:r>
            <a:r>
              <a:rPr lang="cs-CZ" sz="2400" dirty="0"/>
              <a:t>, </a:t>
            </a:r>
            <a:r>
              <a:rPr lang="cs-CZ" sz="2400" dirty="0" err="1"/>
              <a:t>J.Skýbová</a:t>
            </a:r>
            <a:r>
              <a:rPr lang="cs-CZ" sz="2400" dirty="0"/>
              <a:t>, </a:t>
            </a:r>
            <a:r>
              <a:rPr lang="cs-CZ" sz="2400" dirty="0" err="1"/>
              <a:t>D.Markvartová</a:t>
            </a:r>
            <a:r>
              <a:rPr lang="cs-CZ" sz="2400" dirty="0"/>
              <a:t>, </a:t>
            </a:r>
            <a:r>
              <a:rPr lang="cs-CZ" sz="2400" dirty="0" err="1"/>
              <a:t>T.Hejda</a:t>
            </a:r>
            <a:r>
              <a:rPr lang="cs-CZ" sz="2400" dirty="0"/>
              <a:t>)</a:t>
            </a:r>
          </a:p>
          <a:p>
            <a:r>
              <a:rPr lang="cs-CZ" i="1" u="sng" dirty="0" smtClean="0"/>
              <a:t>Internetové odkazy:</a:t>
            </a:r>
          </a:p>
          <a:p>
            <a:pPr marL="0" indent="0">
              <a:buNone/>
            </a:pPr>
            <a:r>
              <a:rPr lang="cs-CZ" sz="2000" i="1" u="sng" dirty="0">
                <a:hlinkClick r:id="rId2"/>
              </a:rPr>
              <a:t>http://</a:t>
            </a:r>
            <a:r>
              <a:rPr lang="cs-CZ" sz="2000" i="1" u="sng" dirty="0" smtClean="0">
                <a:hlinkClick r:id="rId2"/>
              </a:rPr>
              <a:t>cs.wikipedia.org/wiki/Letouni</a:t>
            </a:r>
            <a:endParaRPr lang="cs-CZ" sz="2000" i="1" u="sng" dirty="0" smtClean="0"/>
          </a:p>
          <a:p>
            <a:pPr marL="0" indent="0">
              <a:buNone/>
            </a:pPr>
            <a:r>
              <a:rPr lang="cs-CZ" sz="1800" dirty="0" smtClean="0"/>
              <a:t>Obr 1 </a:t>
            </a:r>
            <a:r>
              <a:rPr lang="cs-CZ" sz="1800" dirty="0"/>
              <a:t>PD-USGOV, EXACT AUTHOR UNKNOWN. </a:t>
            </a:r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[cit. 3.9.2013]. Dostupný na WWW: http://cs.wikipedia.org/wiki/Soubor:Big-eared-townsend-fledermaus.jpg</a:t>
            </a:r>
            <a:endParaRPr lang="cs-CZ" sz="1800" u="sng" dirty="0" smtClean="0"/>
          </a:p>
          <a:p>
            <a:pPr marL="0" indent="0">
              <a:buNone/>
            </a:pPr>
            <a:r>
              <a:rPr lang="cs-CZ" sz="1800" u="sng" dirty="0" smtClean="0">
                <a:hlinkClick r:id="rId3"/>
              </a:rPr>
              <a:t>Obr. 2 </a:t>
            </a:r>
            <a:r>
              <a:rPr lang="cs-CZ" sz="1800" dirty="0"/>
              <a:t>WIKEDKENTAUR. </a:t>
            </a:r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[cit. </a:t>
            </a:r>
            <a:r>
              <a:rPr lang="cs-CZ" sz="1800" dirty="0" smtClean="0"/>
              <a:t>3.9.2013</a:t>
            </a:r>
            <a:r>
              <a:rPr lang="cs-CZ" sz="1800" dirty="0"/>
              <a:t>]. Dostupný pod licencí </a:t>
            </a:r>
            <a:r>
              <a:rPr lang="cs-CZ" sz="1800" dirty="0" err="1"/>
              <a:t>Creative</a:t>
            </a:r>
            <a:r>
              <a:rPr lang="cs-CZ" sz="1800" dirty="0"/>
              <a:t> </a:t>
            </a:r>
            <a:r>
              <a:rPr lang="cs-CZ" sz="1800" dirty="0" err="1"/>
              <a:t>Commons</a:t>
            </a:r>
            <a:r>
              <a:rPr lang="cs-CZ" sz="1800" dirty="0"/>
              <a:t> na WWW: </a:t>
            </a: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cs.wikipedia.org/wiki/Soubor:Desmodus.jpg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Obr 3 ADRIAN PINGSTONE. </a:t>
            </a:r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[cit. </a:t>
            </a:r>
            <a:r>
              <a:rPr lang="cs-CZ" sz="1800" dirty="0" smtClean="0"/>
              <a:t>3.9.2013</a:t>
            </a:r>
            <a:r>
              <a:rPr lang="cs-CZ" sz="1800" dirty="0"/>
              <a:t>]. Dostupný pod licencí </a:t>
            </a:r>
            <a:r>
              <a:rPr lang="cs-CZ" sz="1800" dirty="0" err="1"/>
              <a:t>Creative</a:t>
            </a:r>
            <a:r>
              <a:rPr lang="cs-CZ" sz="1800" dirty="0"/>
              <a:t> </a:t>
            </a:r>
            <a:r>
              <a:rPr lang="cs-CZ" sz="1800" dirty="0" err="1"/>
              <a:t>Commons</a:t>
            </a:r>
            <a:r>
              <a:rPr lang="cs-CZ" sz="1800" dirty="0"/>
              <a:t> na WWW: http://cs.wikipedia.org/wiki/Soubor:Bristol.zoo.livfruitbat.arp.jpg </a:t>
            </a:r>
            <a:endParaRPr lang="cs-CZ" sz="1800" u="sng" dirty="0"/>
          </a:p>
          <a:p>
            <a:pPr marL="0" indent="0">
              <a:buNone/>
            </a:pPr>
            <a:r>
              <a:rPr lang="cs-CZ" sz="1800" dirty="0" smtClean="0"/>
              <a:t> </a:t>
            </a:r>
            <a:endParaRPr lang="cs-CZ" sz="2000" i="1" u="sng" dirty="0"/>
          </a:p>
          <a:p>
            <a:pPr lvl="0">
              <a:buClr>
                <a:srgbClr val="31B6FD"/>
              </a:buClr>
            </a:pPr>
            <a:r>
              <a:rPr lang="cs-CZ" i="1" u="sng" dirty="0">
                <a:solidFill>
                  <a:srgbClr val="073E87"/>
                </a:solidFill>
              </a:rPr>
              <a:t>Jiné zdroje</a:t>
            </a:r>
            <a:r>
              <a:rPr lang="cs-CZ" i="1" u="sng" dirty="0" smtClean="0">
                <a:solidFill>
                  <a:srgbClr val="073E87"/>
                </a:solidFill>
              </a:rPr>
              <a:t>:</a:t>
            </a:r>
          </a:p>
          <a:p>
            <a:pPr marL="0" indent="0">
              <a:buNone/>
            </a:pPr>
            <a:r>
              <a:rPr lang="cs-CZ" i="1" dirty="0" smtClean="0">
                <a:solidFill>
                  <a:srgbClr val="073E87"/>
                </a:solidFill>
              </a:rPr>
              <a:t>     </a:t>
            </a:r>
            <a:r>
              <a:rPr lang="cs-CZ" dirty="0"/>
              <a:t>Veškeré </a:t>
            </a:r>
            <a:r>
              <a:rPr lang="cs-CZ" dirty="0" smtClean="0"/>
              <a:t>ostatní obrázky</a:t>
            </a:r>
            <a:r>
              <a:rPr lang="cs-CZ" dirty="0"/>
              <a:t>, fotografie, animace a podprogramy jsou dílem autora, nebo pochází z volně přístupných zdrojů</a:t>
            </a: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571</TotalTime>
  <Words>299</Words>
  <Application>Microsoft Office PowerPoint</Application>
  <PresentationFormat>Předvádění na obrazovce (4:3)</PresentationFormat>
  <Paragraphs>59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Vlnění</vt:lpstr>
      <vt:lpstr>Základní škola a Mateřská škola Bílá Třemešná, okres Trutnov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Přemysl Kuba</cp:lastModifiedBy>
  <cp:revision>45</cp:revision>
  <dcterms:created xsi:type="dcterms:W3CDTF">2013-05-10T12:01:16Z</dcterms:created>
  <dcterms:modified xsi:type="dcterms:W3CDTF">2014-01-08T17:01:24Z</dcterms:modified>
</cp:coreProperties>
</file>