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66" r:id="rId4"/>
    <p:sldId id="265" r:id="rId5"/>
    <p:sldId id="274" r:id="rId6"/>
    <p:sldId id="273" r:id="rId7"/>
    <p:sldId id="275" r:id="rId8"/>
    <p:sldId id="276" r:id="rId9"/>
    <p:sldId id="277" r:id="rId10"/>
    <p:sldId id="278" r:id="rId11"/>
    <p:sldId id="279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1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 autoAdjust="0"/>
    <p:restoredTop sz="94660"/>
  </p:normalViewPr>
  <p:slideViewPr>
    <p:cSldViewPr>
      <p:cViewPr>
        <p:scale>
          <a:sx n="120" d="100"/>
          <a:sy n="120" d="100"/>
        </p:scale>
        <p:origin x="-1326" y="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</a:t>
          </a:r>
          <a:r>
            <a:rPr lang="cs-CZ" sz="1600" b="1" dirty="0" smtClean="0"/>
            <a:t>PŘÍRODNÍ PODMÍNKY                         	            -  SOPEČNÁ ČINNOST</a:t>
          </a:r>
          <a:endParaRPr lang="cs-CZ" sz="16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</a:t>
          </a:r>
          <a:r>
            <a:rPr lang="cs-CZ" sz="1600" b="1" kern="1200" dirty="0" smtClean="0"/>
            <a:t>PŘÍRODNÍ PODMÍNKY                         	            -  SOPEČNÁ ČINNOST</a:t>
          </a:r>
          <a:endParaRPr lang="cs-CZ" sz="16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tnaAvi%C3%B3.JPG" TargetMode="External"/><Relationship Id="rId2" Type="http://schemas.openxmlformats.org/officeDocument/2006/relationships/hyperlink" Target="http://commons.wikimedia.org/wiki/Hlavn%C3%AD_strana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53452232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tektonickou činností a sopečnou aktivitou na území Evropy.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práci s mapou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5" y="747772"/>
            <a:ext cx="54665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Pohyb </a:t>
            </a:r>
            <a:r>
              <a:rPr lang="cs-CZ" sz="3600" b="1" dirty="0" err="1"/>
              <a:t>litosferických</a:t>
            </a:r>
            <a:r>
              <a:rPr lang="cs-CZ" sz="3600" b="1" dirty="0"/>
              <a:t> desek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6290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hranice Euroasijské a severoamerické </a:t>
            </a:r>
            <a:r>
              <a:rPr lang="cs-CZ" sz="2400" b="1" dirty="0" smtClean="0"/>
              <a:t>desky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679303"/>
            <a:ext cx="6349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Africká se podsouvá pod euroasijskou </a:t>
            </a:r>
            <a:r>
              <a:rPr lang="cs-CZ" sz="2400" b="1" dirty="0" smtClean="0"/>
              <a:t>desku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4223" y="2031231"/>
            <a:ext cx="2823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=&gt;      Island-sopečný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74223" y="3140968"/>
            <a:ext cx="75368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Symbol"/>
              <a:buChar char="Þ"/>
            </a:pPr>
            <a:r>
              <a:rPr lang="cs-CZ" sz="2400" dirty="0" smtClean="0"/>
              <a:t> vulkanická </a:t>
            </a:r>
            <a:r>
              <a:rPr lang="cs-CZ" sz="2400" dirty="0"/>
              <a:t>činnost-</a:t>
            </a:r>
            <a:r>
              <a:rPr lang="cs-CZ" sz="2400" dirty="0" smtClean="0"/>
              <a:t>&gt;  sopky př. Etna</a:t>
            </a:r>
            <a:r>
              <a:rPr lang="cs-CZ" sz="2400" dirty="0"/>
              <a:t>, Vesuv, </a:t>
            </a:r>
            <a:r>
              <a:rPr lang="cs-CZ" sz="2400" dirty="0" err="1" smtClean="0"/>
              <a:t>Stromboli</a:t>
            </a:r>
            <a:r>
              <a:rPr lang="cs-CZ" sz="2400" dirty="0"/>
              <a:t> </a:t>
            </a:r>
            <a:endParaRPr lang="cs-CZ" sz="2400" dirty="0" smtClean="0"/>
          </a:p>
          <a:p>
            <a:pPr marL="285750" indent="-285750">
              <a:buFont typeface="Symbol"/>
              <a:buChar char="Þ"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- Itálie + Řecko -&gt; zemětřesení</a:t>
            </a:r>
            <a:endParaRPr lang="cs-CZ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2235" y="4575932"/>
            <a:ext cx="45736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Euroasijská + jaderská (Itálie)</a:t>
            </a:r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74223" y="5157192"/>
            <a:ext cx="4400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= </a:t>
            </a:r>
            <a:r>
              <a:rPr lang="cs-CZ" sz="2400" dirty="0" smtClean="0"/>
              <a:t>&gt; horotvorná činnost  - př. Alpy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404833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5" y="747772"/>
            <a:ext cx="54665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Pohyb </a:t>
            </a:r>
            <a:r>
              <a:rPr lang="cs-CZ" sz="3600" b="1" dirty="0" err="1"/>
              <a:t>litosferických</a:t>
            </a:r>
            <a:r>
              <a:rPr lang="cs-CZ" sz="3600" b="1" dirty="0"/>
              <a:t> desek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6290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hranice Euroasijské a severoamerické </a:t>
            </a:r>
            <a:r>
              <a:rPr lang="cs-CZ" sz="2400" b="1" dirty="0" smtClean="0"/>
              <a:t>desky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1433681"/>
            <a:ext cx="20010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=&gt; </a:t>
            </a:r>
            <a:r>
              <a:rPr lang="cs-CZ" sz="2400" dirty="0" smtClean="0"/>
              <a:t> </a:t>
            </a:r>
            <a:r>
              <a:rPr lang="cs-CZ" sz="4000" b="1" dirty="0" smtClean="0"/>
              <a:t>Island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7" name="Obrázek 6" descr="ISLAND-16-2008-08-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276872"/>
            <a:ext cx="3384376" cy="41044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 descr="ISLAND-195-2008-08-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2276872"/>
            <a:ext cx="3726176" cy="41044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83643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24744"/>
            <a:ext cx="55899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SOPKY EVROPY     </a:t>
            </a:r>
            <a:r>
              <a:rPr lang="cs-CZ" sz="2400" b="1" dirty="0" smtClean="0"/>
              <a:t>NEJZNÁMĚJŠÍ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339" y="2156369"/>
            <a:ext cx="2638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Etna (Itálie, Sicílie)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54487" y="2202535"/>
            <a:ext cx="3171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3350 m</a:t>
            </a:r>
            <a:r>
              <a:rPr lang="cs-CZ" dirty="0"/>
              <a:t>, naposledy aktivní: </a:t>
            </a:r>
            <a:r>
              <a:rPr lang="cs-CZ" b="1" dirty="0"/>
              <a:t>2011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339" y="3935627"/>
            <a:ext cx="4943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Vesuv (Itálie, Apeninský poloostrov)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45309" y="3982274"/>
            <a:ext cx="3230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1277 m</a:t>
            </a:r>
            <a:r>
              <a:rPr lang="cs-CZ" dirty="0"/>
              <a:t>, n</a:t>
            </a:r>
            <a:r>
              <a:rPr lang="cs-CZ" dirty="0" smtClean="0"/>
              <a:t>aposledy </a:t>
            </a:r>
            <a:r>
              <a:rPr lang="cs-CZ" dirty="0"/>
              <a:t>aktivní:  </a:t>
            </a:r>
            <a:r>
              <a:rPr lang="cs-CZ" b="1" dirty="0"/>
              <a:t>1944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339" y="4545241"/>
            <a:ext cx="48295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Stromboli</a:t>
            </a:r>
            <a:r>
              <a:rPr lang="cs-CZ" sz="2400" b="1" dirty="0" smtClean="0"/>
              <a:t>  </a:t>
            </a:r>
            <a:r>
              <a:rPr lang="cs-CZ" sz="2400" b="1" dirty="0"/>
              <a:t>(Liparské ostrovy, Itálie)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54487" y="4591407"/>
            <a:ext cx="3201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926 m</a:t>
            </a:r>
            <a:r>
              <a:rPr lang="cs-CZ" dirty="0"/>
              <a:t>, naposledy aktivní:  </a:t>
            </a:r>
            <a:r>
              <a:rPr lang="cs-CZ" b="1" dirty="0"/>
              <a:t>2007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6742" y="5111052"/>
            <a:ext cx="3712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Santorini</a:t>
            </a:r>
            <a:r>
              <a:rPr lang="cs-CZ" sz="2400" b="1" dirty="0" smtClean="0"/>
              <a:t>  </a:t>
            </a:r>
            <a:r>
              <a:rPr lang="cs-CZ" sz="2400" b="1" dirty="0"/>
              <a:t>(Kyklady, Řecko)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30712" y="5157218"/>
            <a:ext cx="3151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556 m</a:t>
            </a:r>
            <a:r>
              <a:rPr lang="cs-CZ" dirty="0"/>
              <a:t>, naposledy aktivní: </a:t>
            </a:r>
            <a:r>
              <a:rPr lang="cs-CZ" b="1" dirty="0"/>
              <a:t> 1956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339" y="3380505"/>
            <a:ext cx="2002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Hekla (Island)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45309" y="3426671"/>
            <a:ext cx="3262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1491 m, </a:t>
            </a:r>
            <a:r>
              <a:rPr lang="cs-CZ" dirty="0"/>
              <a:t>naposledy aktivní:  </a:t>
            </a:r>
            <a:r>
              <a:rPr lang="cs-CZ" b="1" dirty="0"/>
              <a:t>2000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339" y="2804441"/>
            <a:ext cx="3246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Eyjafjallajökull</a:t>
            </a:r>
            <a:r>
              <a:rPr lang="cs-CZ" sz="2400" b="1" dirty="0" smtClean="0"/>
              <a:t>  (Island)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45309" y="2850607"/>
            <a:ext cx="3230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1666 m</a:t>
            </a:r>
            <a:r>
              <a:rPr lang="cs-CZ" dirty="0" smtClean="0"/>
              <a:t>, naposledy aktivní: </a:t>
            </a:r>
            <a:r>
              <a:rPr lang="cs-CZ" b="1" dirty="0" smtClean="0"/>
              <a:t>2010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6742" y="5738117"/>
            <a:ext cx="5791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Komorní hůrka ( Čechy, Františkovy Lázně)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209367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83993"/>
            <a:ext cx="8640960" cy="630719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49688" y="969602"/>
            <a:ext cx="2566728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SOPKY EVROPY</a:t>
            </a:r>
            <a:endParaRPr lang="cs-CZ" sz="2800" b="1" dirty="0"/>
          </a:p>
        </p:txBody>
      </p:sp>
      <p:sp>
        <p:nvSpPr>
          <p:cNvPr id="5" name="Oválný popisek 4"/>
          <p:cNvSpPr/>
          <p:nvPr/>
        </p:nvSpPr>
        <p:spPr>
          <a:xfrm>
            <a:off x="1860662" y="548680"/>
            <a:ext cx="2570584" cy="414916"/>
          </a:xfrm>
          <a:prstGeom prst="wedgeEllipseCallout">
            <a:avLst>
              <a:gd name="adj1" fmla="val -61592"/>
              <a:gd name="adj2" fmla="val 11530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Eyjafjallajökull</a:t>
            </a:r>
            <a:endParaRPr lang="cs-CZ" sz="20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2025663" y="6093296"/>
            <a:ext cx="1440160" cy="414916"/>
          </a:xfrm>
          <a:prstGeom prst="wedgeEllipseCallout">
            <a:avLst>
              <a:gd name="adj1" fmla="val 84327"/>
              <a:gd name="adj2" fmla="val -52282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ETNA</a:t>
            </a:r>
            <a:endParaRPr lang="cs-CZ" sz="2000" b="1" dirty="0"/>
          </a:p>
        </p:txBody>
      </p:sp>
      <p:sp>
        <p:nvSpPr>
          <p:cNvPr id="7" name="Oválný popisek 6"/>
          <p:cNvSpPr/>
          <p:nvPr/>
        </p:nvSpPr>
        <p:spPr>
          <a:xfrm>
            <a:off x="878682" y="4797152"/>
            <a:ext cx="2232248" cy="414916"/>
          </a:xfrm>
          <a:prstGeom prst="wedgeEllipseCallout">
            <a:avLst>
              <a:gd name="adj1" fmla="val 87122"/>
              <a:gd name="adj2" fmla="val 239265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STROMBOLI</a:t>
            </a:r>
            <a:endParaRPr lang="cs-CZ" sz="2000" b="1" dirty="0"/>
          </a:p>
        </p:txBody>
      </p:sp>
      <p:sp>
        <p:nvSpPr>
          <p:cNvPr id="8" name="Oválný popisek 7"/>
          <p:cNvSpPr/>
          <p:nvPr/>
        </p:nvSpPr>
        <p:spPr>
          <a:xfrm>
            <a:off x="3995936" y="4725144"/>
            <a:ext cx="1512168" cy="414916"/>
          </a:xfrm>
          <a:prstGeom prst="wedgeEllipseCallout">
            <a:avLst>
              <a:gd name="adj1" fmla="val -66815"/>
              <a:gd name="adj2" fmla="val 117596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VESUV</a:t>
            </a:r>
            <a:endParaRPr lang="cs-CZ" sz="2000" b="1" dirty="0"/>
          </a:p>
        </p:txBody>
      </p:sp>
      <p:sp>
        <p:nvSpPr>
          <p:cNvPr id="9" name="Oválný popisek 8"/>
          <p:cNvSpPr/>
          <p:nvPr/>
        </p:nvSpPr>
        <p:spPr>
          <a:xfrm>
            <a:off x="3707904" y="2996952"/>
            <a:ext cx="3478088" cy="414916"/>
          </a:xfrm>
          <a:prstGeom prst="wedgeEllipseCallout">
            <a:avLst>
              <a:gd name="adj1" fmla="val -48219"/>
              <a:gd name="adj2" fmla="val 218604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KOMORNÍ HŮRKA</a:t>
            </a:r>
            <a:endParaRPr lang="cs-CZ" sz="2000" b="1" dirty="0"/>
          </a:p>
        </p:txBody>
      </p:sp>
      <p:sp>
        <p:nvSpPr>
          <p:cNvPr id="10" name="Oválný popisek 9"/>
          <p:cNvSpPr/>
          <p:nvPr/>
        </p:nvSpPr>
        <p:spPr>
          <a:xfrm>
            <a:off x="332781" y="1765558"/>
            <a:ext cx="1800200" cy="414916"/>
          </a:xfrm>
          <a:prstGeom prst="wedgeEllipseCallout">
            <a:avLst>
              <a:gd name="adj1" fmla="val 13030"/>
              <a:gd name="adj2" fmla="val -164769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HEKLA</a:t>
            </a:r>
            <a:endParaRPr lang="cs-CZ" sz="2000" b="1" dirty="0"/>
          </a:p>
        </p:txBody>
      </p:sp>
      <p:sp>
        <p:nvSpPr>
          <p:cNvPr id="11" name="Oválný popisek 10"/>
          <p:cNvSpPr/>
          <p:nvPr/>
        </p:nvSpPr>
        <p:spPr>
          <a:xfrm>
            <a:off x="6300192" y="5291482"/>
            <a:ext cx="2016224" cy="414916"/>
          </a:xfrm>
          <a:prstGeom prst="wedgeEllipseCallout">
            <a:avLst>
              <a:gd name="adj1" fmla="val -86027"/>
              <a:gd name="adj2" fmla="val 179578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SANTORINI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83978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012160" y="548680"/>
            <a:ext cx="2016224" cy="70788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    </a:t>
            </a:r>
            <a:r>
              <a:rPr lang="cs-CZ" sz="4000" b="1" dirty="0" smtClean="0"/>
              <a:t>ETNA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5439144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43608" y="692696"/>
            <a:ext cx="2088232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  VESUV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556158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539552" y="323945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KRAFLA     ISLAND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085312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98793"/>
            <a:ext cx="1976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27168"/>
            <a:ext cx="6542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K čemu dochází při střetu </a:t>
            </a:r>
            <a:r>
              <a:rPr lang="cs-CZ" sz="2400" dirty="0" err="1" smtClean="0"/>
              <a:t>litosferických</a:t>
            </a:r>
            <a:r>
              <a:rPr lang="cs-CZ" sz="2400" dirty="0" smtClean="0"/>
              <a:t> desek 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1888833"/>
            <a:ext cx="2392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Ke vzniku</a:t>
            </a:r>
            <a:r>
              <a:rPr lang="cs-CZ" sz="2400" dirty="0" smtClean="0"/>
              <a:t> </a:t>
            </a:r>
            <a:r>
              <a:rPr lang="cs-CZ" sz="2400" b="1" dirty="0" smtClean="0"/>
              <a:t>pohoří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75075" y="2276872"/>
            <a:ext cx="2640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 sopečné činnosti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823871"/>
            <a:ext cx="86741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Kde je na zemském povrchu možno pozorovat styk euroasijské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a severoamerické </a:t>
            </a:r>
            <a:r>
              <a:rPr lang="cs-CZ" sz="2400" dirty="0" err="1" smtClean="0"/>
              <a:t>litosferické</a:t>
            </a:r>
            <a:r>
              <a:rPr lang="cs-CZ" sz="2400" dirty="0" smtClean="0"/>
              <a:t> desky?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73303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Které oblasti jsou v Evropě vulkanicky nejaktivnější?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9979" y="5805264"/>
            <a:ext cx="69621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Do </a:t>
            </a:r>
            <a:r>
              <a:rPr lang="cs-CZ" sz="2400" dirty="0"/>
              <a:t>slepé mapy na další straně doplňuj </a:t>
            </a:r>
            <a:r>
              <a:rPr lang="cs-CZ" sz="2400" dirty="0" smtClean="0"/>
              <a:t>názvy sopek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791" y="4510235"/>
            <a:ext cx="1170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ISLAND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791" y="4178177"/>
            <a:ext cx="200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STŘEDOMOŘÍ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44791" y="3239369"/>
            <a:ext cx="1170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ISLAND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8147" y="4910004"/>
            <a:ext cx="4793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Kde se dozvědět více o sopkách 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89824" y="5397583"/>
            <a:ext cx="4389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http://katla.cz/nejznamejsi-sopky-v-evrope</a:t>
            </a:r>
            <a:r>
              <a:rPr lang="cs-CZ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7459032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83993"/>
            <a:ext cx="8640960" cy="630719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52317" y="958980"/>
            <a:ext cx="256672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SOPKY EVROPY</a:t>
            </a:r>
            <a:endParaRPr lang="cs-CZ" sz="2800" b="1" dirty="0"/>
          </a:p>
        </p:txBody>
      </p:sp>
      <p:sp>
        <p:nvSpPr>
          <p:cNvPr id="5" name="Oválný popisek 4"/>
          <p:cNvSpPr/>
          <p:nvPr/>
        </p:nvSpPr>
        <p:spPr>
          <a:xfrm>
            <a:off x="1860662" y="548680"/>
            <a:ext cx="2570584" cy="414916"/>
          </a:xfrm>
          <a:prstGeom prst="wedgeEllipseCallout">
            <a:avLst>
              <a:gd name="adj1" fmla="val -61592"/>
              <a:gd name="adj2" fmla="val 11530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Eyjafjallajökull</a:t>
            </a:r>
            <a:endParaRPr lang="cs-CZ" sz="20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2025663" y="6093296"/>
            <a:ext cx="1440160" cy="414916"/>
          </a:xfrm>
          <a:prstGeom prst="wedgeEllipseCallout">
            <a:avLst>
              <a:gd name="adj1" fmla="val 84327"/>
              <a:gd name="adj2" fmla="val -52282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ETNA</a:t>
            </a:r>
            <a:endParaRPr lang="cs-CZ" sz="2000" b="1" dirty="0"/>
          </a:p>
        </p:txBody>
      </p:sp>
      <p:sp>
        <p:nvSpPr>
          <p:cNvPr id="7" name="Oválný popisek 6"/>
          <p:cNvSpPr/>
          <p:nvPr/>
        </p:nvSpPr>
        <p:spPr>
          <a:xfrm>
            <a:off x="878682" y="4797152"/>
            <a:ext cx="2232248" cy="414916"/>
          </a:xfrm>
          <a:prstGeom prst="wedgeEllipseCallout">
            <a:avLst>
              <a:gd name="adj1" fmla="val 88191"/>
              <a:gd name="adj2" fmla="val 239265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STROMBOLI</a:t>
            </a:r>
            <a:endParaRPr lang="cs-CZ" sz="2000" b="1" dirty="0"/>
          </a:p>
        </p:txBody>
      </p:sp>
      <p:sp>
        <p:nvSpPr>
          <p:cNvPr id="8" name="Oválný popisek 7"/>
          <p:cNvSpPr/>
          <p:nvPr/>
        </p:nvSpPr>
        <p:spPr>
          <a:xfrm>
            <a:off x="3995936" y="4725144"/>
            <a:ext cx="1512168" cy="414916"/>
          </a:xfrm>
          <a:prstGeom prst="wedgeEllipseCallout">
            <a:avLst>
              <a:gd name="adj1" fmla="val -67341"/>
              <a:gd name="adj2" fmla="val 123345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VESUV</a:t>
            </a:r>
            <a:endParaRPr lang="cs-CZ" sz="2000" b="1" dirty="0"/>
          </a:p>
        </p:txBody>
      </p:sp>
      <p:sp>
        <p:nvSpPr>
          <p:cNvPr id="9" name="Oválný popisek 8"/>
          <p:cNvSpPr/>
          <p:nvPr/>
        </p:nvSpPr>
        <p:spPr>
          <a:xfrm>
            <a:off x="3707904" y="2996952"/>
            <a:ext cx="3478088" cy="414916"/>
          </a:xfrm>
          <a:prstGeom prst="wedgeEllipseCallout">
            <a:avLst>
              <a:gd name="adj1" fmla="val -48676"/>
              <a:gd name="adj2" fmla="val 212855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KOMORNÍ HŮRKA</a:t>
            </a:r>
            <a:endParaRPr lang="cs-CZ" sz="2000" b="1" dirty="0"/>
          </a:p>
        </p:txBody>
      </p:sp>
      <p:sp>
        <p:nvSpPr>
          <p:cNvPr id="10" name="Oválný popisek 9"/>
          <p:cNvSpPr/>
          <p:nvPr/>
        </p:nvSpPr>
        <p:spPr>
          <a:xfrm>
            <a:off x="332781" y="1765558"/>
            <a:ext cx="1800200" cy="414916"/>
          </a:xfrm>
          <a:prstGeom prst="wedgeEllipseCallout">
            <a:avLst>
              <a:gd name="adj1" fmla="val 13030"/>
              <a:gd name="adj2" fmla="val -164769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HEKLA</a:t>
            </a:r>
            <a:endParaRPr lang="cs-CZ" sz="2000" b="1" dirty="0"/>
          </a:p>
        </p:txBody>
      </p:sp>
      <p:sp>
        <p:nvSpPr>
          <p:cNvPr id="11" name="Oválný popisek 10"/>
          <p:cNvSpPr/>
          <p:nvPr/>
        </p:nvSpPr>
        <p:spPr>
          <a:xfrm>
            <a:off x="6300192" y="5291482"/>
            <a:ext cx="2016224" cy="414916"/>
          </a:xfrm>
          <a:prstGeom prst="wedgeEllipseCallout">
            <a:avLst>
              <a:gd name="adj1" fmla="val -87210"/>
              <a:gd name="adj2" fmla="val 175745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SANTORINI</a:t>
            </a:r>
            <a:endParaRPr lang="cs-CZ" sz="2000" b="1" dirty="0"/>
          </a:p>
        </p:txBody>
      </p:sp>
      <p:sp>
        <p:nvSpPr>
          <p:cNvPr id="12" name="Oválný popisek 11"/>
          <p:cNvSpPr/>
          <p:nvPr/>
        </p:nvSpPr>
        <p:spPr>
          <a:xfrm>
            <a:off x="4302138" y="5725850"/>
            <a:ext cx="457200" cy="367446"/>
          </a:xfrm>
          <a:prstGeom prst="wedgeEllipseCallout">
            <a:avLst>
              <a:gd name="adj1" fmla="val -120833"/>
              <a:gd name="adj2" fmla="val 21025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3" name="Oválný popisek 12"/>
          <p:cNvSpPr/>
          <p:nvPr/>
        </p:nvSpPr>
        <p:spPr>
          <a:xfrm>
            <a:off x="3465823" y="4640006"/>
            <a:ext cx="457200" cy="367446"/>
          </a:xfrm>
          <a:prstGeom prst="wedgeEllipseCallout">
            <a:avLst>
              <a:gd name="adj1" fmla="val 12500"/>
              <a:gd name="adj2" fmla="val 166189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4" name="Oválný popisek 13"/>
          <p:cNvSpPr/>
          <p:nvPr/>
        </p:nvSpPr>
        <p:spPr>
          <a:xfrm>
            <a:off x="4017107" y="6237312"/>
            <a:ext cx="457200" cy="367446"/>
          </a:xfrm>
          <a:prstGeom prst="wedgeEllipseCallout">
            <a:avLst>
              <a:gd name="adj1" fmla="val -58334"/>
              <a:gd name="adj2" fmla="val -87849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5" name="Oválný popisek 14"/>
          <p:cNvSpPr/>
          <p:nvPr/>
        </p:nvSpPr>
        <p:spPr>
          <a:xfrm>
            <a:off x="6156176" y="6140766"/>
            <a:ext cx="457200" cy="367446"/>
          </a:xfrm>
          <a:prstGeom prst="wedgeEllipseCallout">
            <a:avLst>
              <a:gd name="adj1" fmla="val -183333"/>
              <a:gd name="adj2" fmla="val -23043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7" name="Oválný popisek 16"/>
          <p:cNvSpPr/>
          <p:nvPr/>
        </p:nvSpPr>
        <p:spPr>
          <a:xfrm>
            <a:off x="3209120" y="3353869"/>
            <a:ext cx="457200" cy="367446"/>
          </a:xfrm>
          <a:prstGeom prst="wedgeEllipseCallout">
            <a:avLst>
              <a:gd name="adj1" fmla="val 68750"/>
              <a:gd name="adj2" fmla="val 150635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</a:t>
            </a:r>
            <a:endParaRPr lang="cs-CZ" sz="2400" b="1" dirty="0"/>
          </a:p>
        </p:txBody>
      </p:sp>
      <p:sp>
        <p:nvSpPr>
          <p:cNvPr id="18" name="Oválný popisek 17"/>
          <p:cNvSpPr/>
          <p:nvPr/>
        </p:nvSpPr>
        <p:spPr>
          <a:xfrm>
            <a:off x="2288543" y="1058615"/>
            <a:ext cx="457200" cy="367446"/>
          </a:xfrm>
          <a:prstGeom prst="wedgeEllipseCallout">
            <a:avLst>
              <a:gd name="adj1" fmla="val -208333"/>
              <a:gd name="adj2" fmla="val -749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19" name="Oválný popisek 18"/>
          <p:cNvSpPr/>
          <p:nvPr/>
        </p:nvSpPr>
        <p:spPr>
          <a:xfrm>
            <a:off x="467544" y="1220590"/>
            <a:ext cx="457200" cy="367446"/>
          </a:xfrm>
          <a:prstGeom prst="wedgeEllipseCallout">
            <a:avLst>
              <a:gd name="adj1" fmla="val 164584"/>
              <a:gd name="adj2" fmla="val -3082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828481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indent="0">
              <a:buNone/>
            </a:pPr>
            <a:r>
              <a:rPr lang="cs-CZ" b="1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/>
              <a:t>SAN JOSE. </a:t>
            </a:r>
            <a:r>
              <a:rPr lang="cs-CZ" dirty="0" err="1">
                <a:hlinkClick r:id="rId2"/>
              </a:rPr>
              <a:t>Wikimedia</a:t>
            </a:r>
            <a:r>
              <a:rPr lang="cs-CZ" dirty="0">
                <a:hlinkClick r:id="rId2"/>
              </a:rPr>
              <a:t> </a:t>
            </a:r>
            <a:r>
              <a:rPr lang="cs-CZ" dirty="0" err="1">
                <a:hlinkClick r:id="rId2"/>
              </a:rPr>
              <a:t>Commons</a:t>
            </a:r>
            <a:r>
              <a:rPr lang="cs-CZ" dirty="0" smtClean="0"/>
              <a:t> </a:t>
            </a:r>
            <a:r>
              <a:rPr lang="cs-CZ" dirty="0"/>
              <a:t>[online]. [cit. </a:t>
            </a:r>
            <a:r>
              <a:rPr lang="cs-CZ" dirty="0" smtClean="0"/>
              <a:t>25.8.2013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http://cs.wikipedia.org/wiki/Soubor:Europe_topography_map.png </a:t>
            </a:r>
            <a:endParaRPr lang="cs-CZ" dirty="0" smtClean="0"/>
          </a:p>
          <a:p>
            <a:r>
              <a:rPr lang="cs-CZ" dirty="0"/>
              <a:t>JOSEP RENALIAS.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25.8.2013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cs.wikipedia.org/wiki/Soubor:EtnaAvi%C3%B3.JPG</a:t>
            </a:r>
            <a:endParaRPr lang="cs-CZ" dirty="0" smtClean="0"/>
          </a:p>
          <a:p>
            <a:r>
              <a:rPr lang="cs-CZ" dirty="0"/>
              <a:t>PASTORIUS.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25.8.2013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http://cs.wikipedia.org/wiki/Soubor:Vesuvius_from_plane.jpg</a:t>
            </a:r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smtClean="0"/>
              <a:t>Veškeré ostatní obrázky</a:t>
            </a:r>
            <a:r>
              <a:rPr lang="cs-CZ" sz="2000" dirty="0" smtClean="0"/>
              <a:t>, fotografie, animace a podprogramy jsou dílem autora, nebo pochází z volně přístupných zdrojů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1276</TotalTime>
  <Words>429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103</cp:revision>
  <dcterms:created xsi:type="dcterms:W3CDTF">2013-05-10T12:01:16Z</dcterms:created>
  <dcterms:modified xsi:type="dcterms:W3CDTF">2014-01-10T10:00:58Z</dcterms:modified>
</cp:coreProperties>
</file>