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9"/>
  </p:notesMasterIdLst>
  <p:sldIdLst>
    <p:sldId id="267" r:id="rId2"/>
    <p:sldId id="268" r:id="rId3"/>
    <p:sldId id="256" r:id="rId4"/>
    <p:sldId id="316" r:id="rId5"/>
    <p:sldId id="330" r:id="rId6"/>
    <p:sldId id="337" r:id="rId7"/>
    <p:sldId id="332" r:id="rId8"/>
    <p:sldId id="338" r:id="rId9"/>
    <p:sldId id="339" r:id="rId10"/>
    <p:sldId id="340" r:id="rId11"/>
    <p:sldId id="341" r:id="rId12"/>
    <p:sldId id="342" r:id="rId13"/>
    <p:sldId id="343" r:id="rId14"/>
    <p:sldId id="344" r:id="rId15"/>
    <p:sldId id="345" r:id="rId16"/>
    <p:sldId id="266" r:id="rId17"/>
    <p:sldId id="269" r:id="rId18"/>
  </p:sldIdLst>
  <p:sldSz cx="9144000" cy="6858000" type="screen4x3"/>
  <p:notesSz cx="6858000" cy="9144000"/>
  <p:defaultTextStyle>
    <a:defPPr>
      <a:defRPr lang="cs-CZ"/>
    </a:defPPr>
    <a:lvl1pPr algn="ctr" rtl="0" fontAlgn="base">
      <a:spcBef>
        <a:spcPct val="0"/>
      </a:spcBef>
      <a:spcAft>
        <a:spcPct val="0"/>
      </a:spcAft>
      <a:defRPr sz="28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ctr" rtl="0" fontAlgn="base">
      <a:spcBef>
        <a:spcPct val="0"/>
      </a:spcBef>
      <a:spcAft>
        <a:spcPct val="0"/>
      </a:spcAft>
      <a:defRPr sz="28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ctr" rtl="0" fontAlgn="base">
      <a:spcBef>
        <a:spcPct val="0"/>
      </a:spcBef>
      <a:spcAft>
        <a:spcPct val="0"/>
      </a:spcAft>
      <a:defRPr sz="28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ctr" rtl="0" fontAlgn="base">
      <a:spcBef>
        <a:spcPct val="0"/>
      </a:spcBef>
      <a:spcAft>
        <a:spcPct val="0"/>
      </a:spcAft>
      <a:defRPr sz="28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ctr" rtl="0" fontAlgn="base">
      <a:spcBef>
        <a:spcPct val="0"/>
      </a:spcBef>
      <a:spcAft>
        <a:spcPct val="0"/>
      </a:spcAft>
      <a:defRPr sz="28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2800"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sz="2800"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sz="2800"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sz="2800"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33CC"/>
    <a:srgbClr val="FF0000"/>
    <a:srgbClr val="000099"/>
    <a:srgbClr val="000066"/>
    <a:srgbClr val="FFFF00"/>
    <a:srgbClr val="0099FF"/>
    <a:srgbClr val="FFB3B3"/>
    <a:srgbClr val="DDDDDD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21" autoAdjust="0"/>
    <p:restoredTop sz="94660"/>
  </p:normalViewPr>
  <p:slideViewPr>
    <p:cSldViewPr>
      <p:cViewPr>
        <p:scale>
          <a:sx n="66" d="100"/>
          <a:sy n="66" d="100"/>
        </p:scale>
        <p:origin x="-1290" y="-90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drawings/_rels/vmlDrawing5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drawings/_rels/vmlDrawing6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drawings/_rels/vmlDrawing7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25603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cs-CZ"/>
          </a:p>
        </p:txBody>
      </p:sp>
      <p:sp>
        <p:nvSpPr>
          <p:cNvPr id="25604" name="Rectangle 4"/>
          <p:cNvSpPr>
            <a:spLocks noRo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25605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25606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25607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7AA0128A-1C35-405B-9350-4305702B0C33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A44C6F6E-93CA-4C9A-BA29-0D6080CFB289}" type="slidenum">
              <a:rPr lang="cs-CZ"/>
              <a:pPr/>
              <a:t>1</a:t>
            </a:fld>
            <a:endParaRPr lang="cs-CZ"/>
          </a:p>
        </p:txBody>
      </p:sp>
      <p:sp>
        <p:nvSpPr>
          <p:cNvPr id="2662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6627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spcBef>
                <a:spcPct val="0"/>
              </a:spcBef>
            </a:pPr>
            <a:endParaRPr lang="cs-CZ"/>
          </a:p>
        </p:txBody>
      </p:sp>
      <p:sp>
        <p:nvSpPr>
          <p:cNvPr id="26628" name="Zástupný symbol pro číslo snímku 3"/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/>
          <a:lstStyle/>
          <a:p>
            <a:pPr algn="r"/>
            <a:fld id="{0ED35C0A-1D68-4D5C-8E31-3AEC5063EDC1}" type="slidenum">
              <a:rPr lang="cs-CZ" sz="1200"/>
              <a:pPr algn="r"/>
              <a:t>1</a:t>
            </a:fld>
            <a:endParaRPr lang="cs-CZ" sz="120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C4AB256-0D10-4CBE-9FB6-DB545D5FA9F0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475A23C-3389-4AFE-B2D5-7804B61B43C0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4871BA4-B65B-45AE-9D8D-FD0AAA755532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8A4FF47-CA30-45F1-A2B5-D27EA2B0B9D1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E8D29F6-7B53-4661-B191-7B5EA21B7B5A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9190485-76D9-487A-B6D0-EB6DE19071B6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EA4B40C-0416-4B46-A480-90BAAD8B8ABF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7A02C5F-1276-4102-BCAC-D48E8EB092A3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15168D0-EAC5-4533-B82A-0A9B01581CC0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797B87E-1D63-443F-96A8-10F721A936B4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8E2898F-4EE0-447A-BBAC-8B687E9F02B2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B1F41DBD-B980-499A-B0E3-5479D282D267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 shadeToTitle="1">
        <a:gradFill rotWithShape="0">
          <a:gsLst>
            <a:gs pos="0">
              <a:srgbClr val="0000CC">
                <a:gamma/>
                <a:shade val="25490"/>
                <a:invGamma/>
              </a:srgbClr>
            </a:gs>
            <a:gs pos="100000">
              <a:srgbClr val="0000CC"/>
            </a:gs>
          </a:gsLst>
          <a:path path="shap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400"/>
            </a:lvl1pPr>
          </a:lstStyle>
          <a:p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8125ABC0-ABEF-4328-A52B-DACCE995861E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12.xml"/><Relationship Id="rId1" Type="http://schemas.openxmlformats.org/officeDocument/2006/relationships/vmlDrawing" Target="../drawings/vmlDrawing1.v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slideLayout" Target="../slideLayouts/slideLayout12.xml"/><Relationship Id="rId1" Type="http://schemas.openxmlformats.org/officeDocument/2006/relationships/vmlDrawing" Target="../drawings/vmlDrawing2.v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.bin"/><Relationship Id="rId2" Type="http://schemas.openxmlformats.org/officeDocument/2006/relationships/slideLayout" Target="../slideLayouts/slideLayout12.xml"/><Relationship Id="rId1" Type="http://schemas.openxmlformats.org/officeDocument/2006/relationships/vmlDrawing" Target="../drawings/vmlDrawing3.v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4.bin"/><Relationship Id="rId2" Type="http://schemas.openxmlformats.org/officeDocument/2006/relationships/slideLayout" Target="../slideLayouts/slideLayout12.xml"/><Relationship Id="rId1" Type="http://schemas.openxmlformats.org/officeDocument/2006/relationships/vmlDrawing" Target="../drawings/vmlDrawing4.v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5.bin"/><Relationship Id="rId2" Type="http://schemas.openxmlformats.org/officeDocument/2006/relationships/slideLayout" Target="../slideLayouts/slideLayout12.xml"/><Relationship Id="rId1" Type="http://schemas.openxmlformats.org/officeDocument/2006/relationships/vmlDrawing" Target="../drawings/vmlDrawing5.v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6.bin"/><Relationship Id="rId2" Type="http://schemas.openxmlformats.org/officeDocument/2006/relationships/slideLayout" Target="../slideLayouts/slideLayout12.xml"/><Relationship Id="rId1" Type="http://schemas.openxmlformats.org/officeDocument/2006/relationships/vmlDrawing" Target="../drawings/vmlDrawing6.v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7.bin"/><Relationship Id="rId2" Type="http://schemas.openxmlformats.org/officeDocument/2006/relationships/slideLayout" Target="../slideLayouts/slideLayout12.xml"/><Relationship Id="rId1" Type="http://schemas.openxmlformats.org/officeDocument/2006/relationships/vmlDrawing" Target="../drawings/vmlDrawing7.v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Obdélník 2"/>
          <p:cNvSpPr>
            <a:spLocks noChangeArrowheads="1"/>
          </p:cNvSpPr>
          <p:nvPr/>
        </p:nvSpPr>
        <p:spPr bwMode="auto">
          <a:xfrm>
            <a:off x="395288" y="3357563"/>
            <a:ext cx="8137525" cy="2462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 sz="1800"/>
          </a:p>
          <a:p>
            <a:r>
              <a:rPr lang="cs-CZ" sz="2400">
                <a:solidFill>
                  <a:schemeClr val="bg1"/>
                </a:solidFill>
              </a:rPr>
              <a:t>Obchodní akademie a Jazyková škola</a:t>
            </a:r>
            <a:br>
              <a:rPr lang="cs-CZ" sz="2400">
                <a:solidFill>
                  <a:schemeClr val="bg1"/>
                </a:solidFill>
              </a:rPr>
            </a:br>
            <a:r>
              <a:rPr lang="cs-CZ" sz="2400">
                <a:solidFill>
                  <a:schemeClr val="bg1"/>
                </a:solidFill>
              </a:rPr>
              <a:t>s právem státní jazykové zkoušky Jihlava</a:t>
            </a:r>
          </a:p>
          <a:p>
            <a:endParaRPr lang="cs-CZ" sz="1800">
              <a:solidFill>
                <a:schemeClr val="bg1"/>
              </a:solidFill>
            </a:endParaRPr>
          </a:p>
          <a:p>
            <a:pPr>
              <a:spcBef>
                <a:spcPts val="300"/>
              </a:spcBef>
            </a:pPr>
            <a:r>
              <a:rPr lang="cs-CZ" sz="1800">
                <a:solidFill>
                  <a:schemeClr val="bg1"/>
                </a:solidFill>
              </a:rPr>
              <a:t>Šablona 32</a:t>
            </a:r>
          </a:p>
          <a:p>
            <a:pPr>
              <a:spcBef>
                <a:spcPts val="300"/>
              </a:spcBef>
            </a:pPr>
            <a:r>
              <a:rPr lang="cs-CZ" sz="1800">
                <a:solidFill>
                  <a:schemeClr val="bg1"/>
                </a:solidFill>
              </a:rPr>
              <a:t>VY_32_INOVACE_078.MAT.01</a:t>
            </a:r>
          </a:p>
          <a:p>
            <a:pPr>
              <a:spcBef>
                <a:spcPts val="300"/>
              </a:spcBef>
            </a:pPr>
            <a:r>
              <a:rPr lang="cs-CZ" sz="1800">
                <a:solidFill>
                  <a:schemeClr val="bg1"/>
                </a:solidFill>
              </a:rPr>
              <a:t>Hospodářské výpočty 6 – Úrokový počet 1</a:t>
            </a:r>
            <a:r>
              <a:rPr lang="cs-CZ"/>
              <a:t> </a:t>
            </a:r>
          </a:p>
        </p:txBody>
      </p:sp>
      <p:pic>
        <p:nvPicPr>
          <p:cNvPr id="24579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4463" y="2420938"/>
            <a:ext cx="1019175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580" name="Obrázek 3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19138" y="542925"/>
            <a:ext cx="7489825" cy="163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250825" y="357188"/>
            <a:ext cx="8713788" cy="5808662"/>
          </a:xfrm>
        </p:spPr>
        <p:txBody>
          <a:bodyPr>
            <a:normAutofit lnSpcReduction="10000"/>
          </a:bodyPr>
          <a:lstStyle/>
          <a:p>
            <a:pPr algn="just">
              <a:lnSpc>
                <a:spcPct val="80000"/>
              </a:lnSpc>
            </a:pPr>
            <a:r>
              <a:rPr lang="cs-CZ" sz="2600" b="1" u="sng" dirty="0">
                <a:solidFill>
                  <a:schemeClr val="bg1"/>
                </a:solidFill>
              </a:rPr>
              <a:t>Číslo projektu:</a:t>
            </a:r>
            <a:r>
              <a:rPr lang="cs-CZ" sz="2600" dirty="0">
                <a:solidFill>
                  <a:schemeClr val="bg1"/>
                </a:solidFill>
              </a:rPr>
              <a:t> CZ.1.07/1.5.00/34.0744</a:t>
            </a:r>
          </a:p>
          <a:p>
            <a:pPr algn="just">
              <a:lnSpc>
                <a:spcPct val="80000"/>
              </a:lnSpc>
            </a:pPr>
            <a:r>
              <a:rPr lang="cs-CZ" sz="2600" b="1" u="sng" dirty="0">
                <a:solidFill>
                  <a:schemeClr val="bg1"/>
                </a:solidFill>
              </a:rPr>
              <a:t>Šablona</a:t>
            </a:r>
            <a:r>
              <a:rPr lang="cs-CZ" sz="2600" dirty="0">
                <a:solidFill>
                  <a:schemeClr val="bg1"/>
                </a:solidFill>
              </a:rPr>
              <a:t>: VY_32_INOVACE</a:t>
            </a:r>
          </a:p>
          <a:p>
            <a:pPr algn="just">
              <a:lnSpc>
                <a:spcPct val="80000"/>
              </a:lnSpc>
            </a:pPr>
            <a:r>
              <a:rPr lang="cs-CZ" sz="2600" b="1" u="sng" dirty="0">
                <a:solidFill>
                  <a:schemeClr val="bg1"/>
                </a:solidFill>
              </a:rPr>
              <a:t>Číslo DUMU</a:t>
            </a:r>
            <a:r>
              <a:rPr lang="cs-CZ" sz="2600" dirty="0">
                <a:solidFill>
                  <a:schemeClr val="bg1"/>
                </a:solidFill>
              </a:rPr>
              <a:t>: 078.MAT.01</a:t>
            </a:r>
          </a:p>
          <a:p>
            <a:pPr algn="just">
              <a:lnSpc>
                <a:spcPct val="80000"/>
              </a:lnSpc>
            </a:pPr>
            <a:r>
              <a:rPr lang="cs-CZ" sz="2600" b="1" u="sng" dirty="0">
                <a:solidFill>
                  <a:schemeClr val="bg1"/>
                </a:solidFill>
              </a:rPr>
              <a:t>Předmět</a:t>
            </a:r>
            <a:r>
              <a:rPr lang="cs-CZ" sz="2600" dirty="0">
                <a:solidFill>
                  <a:schemeClr val="bg1"/>
                </a:solidFill>
              </a:rPr>
              <a:t>: Matematika</a:t>
            </a:r>
          </a:p>
          <a:p>
            <a:pPr algn="just">
              <a:lnSpc>
                <a:spcPct val="80000"/>
              </a:lnSpc>
            </a:pPr>
            <a:r>
              <a:rPr lang="cs-CZ" sz="2600" b="1" u="sng" dirty="0">
                <a:solidFill>
                  <a:schemeClr val="bg1"/>
                </a:solidFill>
              </a:rPr>
              <a:t>Název materiálu</a:t>
            </a:r>
            <a:r>
              <a:rPr lang="cs-CZ" sz="2600" dirty="0">
                <a:solidFill>
                  <a:schemeClr val="bg1"/>
                </a:solidFill>
              </a:rPr>
              <a:t>: Hospodářské výpočty 6 </a:t>
            </a:r>
          </a:p>
          <a:p>
            <a:pPr algn="just">
              <a:lnSpc>
                <a:spcPct val="80000"/>
              </a:lnSpc>
              <a:buFontTx/>
              <a:buNone/>
            </a:pPr>
            <a:r>
              <a:rPr lang="cs-CZ" sz="2600" dirty="0">
                <a:solidFill>
                  <a:schemeClr val="bg1"/>
                </a:solidFill>
              </a:rPr>
              <a:t>				    – úrokový počet 1</a:t>
            </a:r>
          </a:p>
          <a:p>
            <a:pPr algn="just">
              <a:lnSpc>
                <a:spcPct val="80000"/>
              </a:lnSpc>
            </a:pPr>
            <a:r>
              <a:rPr lang="cs-CZ" sz="2600" b="1" u="sng" dirty="0">
                <a:solidFill>
                  <a:schemeClr val="bg1"/>
                </a:solidFill>
              </a:rPr>
              <a:t>Autor</a:t>
            </a:r>
            <a:r>
              <a:rPr lang="cs-CZ" sz="2600" dirty="0">
                <a:solidFill>
                  <a:schemeClr val="bg1"/>
                </a:solidFill>
              </a:rPr>
              <a:t>: Ing. Zbyněk Král</a:t>
            </a:r>
          </a:p>
          <a:p>
            <a:pPr algn="just">
              <a:lnSpc>
                <a:spcPct val="80000"/>
              </a:lnSpc>
            </a:pPr>
            <a:r>
              <a:rPr lang="cs-CZ" sz="2600" b="1" u="sng" dirty="0">
                <a:solidFill>
                  <a:schemeClr val="bg1"/>
                </a:solidFill>
              </a:rPr>
              <a:t>Formát</a:t>
            </a:r>
            <a:r>
              <a:rPr lang="cs-CZ" sz="2600" dirty="0">
                <a:solidFill>
                  <a:schemeClr val="bg1"/>
                </a:solidFill>
              </a:rPr>
              <a:t>: Prezentace Microsoft </a:t>
            </a:r>
            <a:r>
              <a:rPr lang="cs-CZ" sz="2600" dirty="0" err="1">
                <a:solidFill>
                  <a:schemeClr val="bg1"/>
                </a:solidFill>
              </a:rPr>
              <a:t>Powerpoint</a:t>
            </a:r>
            <a:r>
              <a:rPr lang="cs-CZ" sz="2600" dirty="0">
                <a:solidFill>
                  <a:schemeClr val="bg1"/>
                </a:solidFill>
              </a:rPr>
              <a:t> </a:t>
            </a:r>
          </a:p>
          <a:p>
            <a:pPr algn="just">
              <a:lnSpc>
                <a:spcPct val="80000"/>
              </a:lnSpc>
            </a:pPr>
            <a:r>
              <a:rPr lang="cs-CZ" sz="2600" b="1" u="sng" dirty="0">
                <a:solidFill>
                  <a:schemeClr val="bg1"/>
                </a:solidFill>
              </a:rPr>
              <a:t>Velikost</a:t>
            </a:r>
            <a:r>
              <a:rPr lang="cs-CZ" sz="2600" dirty="0">
                <a:solidFill>
                  <a:schemeClr val="bg1"/>
                </a:solidFill>
              </a:rPr>
              <a:t>: 371 kB</a:t>
            </a:r>
          </a:p>
          <a:p>
            <a:pPr algn="just">
              <a:lnSpc>
                <a:spcPct val="80000"/>
              </a:lnSpc>
            </a:pPr>
            <a:r>
              <a:rPr lang="cs-CZ" sz="2600" b="1" u="sng" dirty="0">
                <a:solidFill>
                  <a:schemeClr val="bg1"/>
                </a:solidFill>
              </a:rPr>
              <a:t>Stupeň a typ vzdělávání</a:t>
            </a:r>
            <a:r>
              <a:rPr lang="cs-CZ" sz="2600" dirty="0">
                <a:solidFill>
                  <a:schemeClr val="bg1"/>
                </a:solidFill>
              </a:rPr>
              <a:t>: SŠ – odborné vzdělávání</a:t>
            </a:r>
          </a:p>
          <a:p>
            <a:pPr algn="just">
              <a:lnSpc>
                <a:spcPct val="80000"/>
              </a:lnSpc>
            </a:pPr>
            <a:r>
              <a:rPr lang="cs-CZ" sz="2600" b="1" u="sng" dirty="0">
                <a:solidFill>
                  <a:schemeClr val="bg1"/>
                </a:solidFill>
              </a:rPr>
              <a:t>Licence k obrazovému materiálu</a:t>
            </a:r>
            <a:r>
              <a:rPr lang="cs-CZ" sz="2600" dirty="0">
                <a:solidFill>
                  <a:schemeClr val="bg1"/>
                </a:solidFill>
              </a:rPr>
              <a:t>: CC BY</a:t>
            </a:r>
          </a:p>
          <a:p>
            <a:pPr algn="just">
              <a:lnSpc>
                <a:spcPct val="80000"/>
              </a:lnSpc>
            </a:pPr>
            <a:r>
              <a:rPr lang="cs-CZ" sz="2600" b="1" u="sng" dirty="0">
                <a:solidFill>
                  <a:schemeClr val="bg1"/>
                </a:solidFill>
              </a:rPr>
              <a:t>Datum vytvoření</a:t>
            </a:r>
            <a:r>
              <a:rPr lang="cs-CZ" sz="2600" dirty="0">
                <a:solidFill>
                  <a:schemeClr val="bg1"/>
                </a:solidFill>
              </a:rPr>
              <a:t>: 10. 11. 2013</a:t>
            </a:r>
          </a:p>
          <a:p>
            <a:pPr algn="just">
              <a:lnSpc>
                <a:spcPct val="80000"/>
              </a:lnSpc>
            </a:pPr>
            <a:r>
              <a:rPr lang="cs-CZ" sz="2600" b="1" u="sng" dirty="0">
                <a:solidFill>
                  <a:schemeClr val="bg1"/>
                </a:solidFill>
              </a:rPr>
              <a:t>Klíčová slova</a:t>
            </a:r>
            <a:r>
              <a:rPr lang="cs-CZ" sz="2600" dirty="0">
                <a:solidFill>
                  <a:schemeClr val="bg1"/>
                </a:solidFill>
              </a:rPr>
              <a:t>: úrok, úroková míra, úrokovací období,</a:t>
            </a:r>
          </a:p>
          <a:p>
            <a:pPr algn="just">
              <a:lnSpc>
                <a:spcPct val="80000"/>
              </a:lnSpc>
              <a:buFontTx/>
              <a:buNone/>
            </a:pPr>
            <a:r>
              <a:rPr lang="cs-CZ" sz="2600" dirty="0">
                <a:solidFill>
                  <a:schemeClr val="bg1"/>
                </a:solidFill>
              </a:rPr>
              <a:t>			         úrokovací doba, jistina</a:t>
            </a:r>
          </a:p>
          <a:p>
            <a:pPr algn="just">
              <a:lnSpc>
                <a:spcPct val="80000"/>
              </a:lnSpc>
            </a:pPr>
            <a:r>
              <a:rPr lang="cs-CZ" sz="2600" b="1" u="sng" dirty="0">
                <a:solidFill>
                  <a:schemeClr val="bg1"/>
                </a:solidFill>
              </a:rPr>
              <a:t>Anotace</a:t>
            </a:r>
            <a:r>
              <a:rPr lang="cs-CZ" sz="2600" dirty="0">
                <a:solidFill>
                  <a:schemeClr val="bg1"/>
                </a:solidFill>
              </a:rPr>
              <a:t>: materiál slouží k opakování a prohloubení </a:t>
            </a:r>
          </a:p>
          <a:p>
            <a:pPr algn="just">
              <a:lnSpc>
                <a:spcPct val="80000"/>
              </a:lnSpc>
              <a:buFontTx/>
              <a:buNone/>
            </a:pPr>
            <a:r>
              <a:rPr lang="cs-CZ" sz="2600" dirty="0">
                <a:solidFill>
                  <a:schemeClr val="bg1"/>
                </a:solidFill>
              </a:rPr>
              <a:t>			tématu ze základní školy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5800" y="2535238"/>
            <a:ext cx="7772400" cy="1470025"/>
          </a:xfrm>
        </p:spPr>
        <p:txBody>
          <a:bodyPr/>
          <a:lstStyle/>
          <a:p>
            <a:r>
              <a:rPr lang="cs-CZ" sz="4800" b="1">
                <a:solidFill>
                  <a:schemeClr val="bg1"/>
                </a:solidFill>
                <a:latin typeface="Times New Roman" pitchFamily="18" charset="0"/>
              </a:rPr>
              <a:t>HOSPODÁŘSKÉ</a:t>
            </a:r>
            <a:br>
              <a:rPr lang="cs-CZ" sz="4800" b="1">
                <a:solidFill>
                  <a:schemeClr val="bg1"/>
                </a:solidFill>
                <a:latin typeface="Times New Roman" pitchFamily="18" charset="0"/>
              </a:rPr>
            </a:br>
            <a:r>
              <a:rPr lang="cs-CZ" sz="4800" b="1">
                <a:solidFill>
                  <a:schemeClr val="bg1"/>
                </a:solidFill>
                <a:latin typeface="Times New Roman" pitchFamily="18" charset="0"/>
              </a:rPr>
              <a:t>VÝPOČTY 6</a:t>
            </a:r>
            <a:br>
              <a:rPr lang="cs-CZ" sz="4800" b="1">
                <a:solidFill>
                  <a:schemeClr val="bg1"/>
                </a:solidFill>
                <a:latin typeface="Times New Roman" pitchFamily="18" charset="0"/>
              </a:rPr>
            </a:br>
            <a:r>
              <a:rPr lang="cs-CZ" sz="4800" b="1">
                <a:solidFill>
                  <a:schemeClr val="bg1"/>
                </a:solidFill>
                <a:latin typeface="Times New Roman" pitchFamily="18" charset="0"/>
              </a:rPr>
              <a:t>-</a:t>
            </a:r>
            <a:br>
              <a:rPr lang="cs-CZ" sz="4800" b="1">
                <a:solidFill>
                  <a:schemeClr val="bg1"/>
                </a:solidFill>
                <a:latin typeface="Times New Roman" pitchFamily="18" charset="0"/>
              </a:rPr>
            </a:br>
            <a:r>
              <a:rPr lang="cs-CZ" sz="4800" b="1">
                <a:solidFill>
                  <a:schemeClr val="bg1"/>
                </a:solidFill>
                <a:latin typeface="Times New Roman" pitchFamily="18" charset="0"/>
              </a:rPr>
              <a:t>ÚROKOVÝ POČET 1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34" name="Rectangle 2"/>
          <p:cNvSpPr>
            <a:spLocks noGrp="1" noChangeArrowheads="1"/>
          </p:cNvSpPr>
          <p:nvPr>
            <p:ph type="title"/>
          </p:nvPr>
        </p:nvSpPr>
        <p:spPr>
          <a:xfrm>
            <a:off x="1042988" y="260350"/>
            <a:ext cx="6913562" cy="1081088"/>
          </a:xfrm>
        </p:spPr>
        <p:txBody>
          <a:bodyPr/>
          <a:lstStyle/>
          <a:p>
            <a:pPr marL="762000" indent="-762000"/>
            <a:r>
              <a:rPr lang="cs-CZ" sz="4000" b="1">
                <a:solidFill>
                  <a:schemeClr val="bg1"/>
                </a:solidFill>
                <a:latin typeface="Times New Roman" pitchFamily="18" charset="0"/>
              </a:rPr>
              <a:t>Základní pojmy</a:t>
            </a:r>
            <a:r>
              <a:rPr lang="cs-CZ" sz="4000" b="1">
                <a:solidFill>
                  <a:srgbClr val="FFFF00"/>
                </a:solidFill>
                <a:latin typeface="Times New Roman" pitchFamily="18" charset="0"/>
              </a:rPr>
              <a:t> </a:t>
            </a:r>
          </a:p>
        </p:txBody>
      </p:sp>
      <p:sp>
        <p:nvSpPr>
          <p:cNvPr id="95240" name="Rectangle 8"/>
          <p:cNvSpPr>
            <a:spLocks noChangeArrowheads="1"/>
          </p:cNvSpPr>
          <p:nvPr/>
        </p:nvSpPr>
        <p:spPr bwMode="auto">
          <a:xfrm>
            <a:off x="395288" y="1339850"/>
            <a:ext cx="8459787" cy="1439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l">
              <a:buFontTx/>
              <a:buChar char="•"/>
            </a:pPr>
            <a:r>
              <a:rPr lang="cs-CZ" b="1">
                <a:solidFill>
                  <a:schemeClr val="bg1"/>
                </a:solidFill>
                <a:latin typeface="Times New Roman" pitchFamily="18" charset="0"/>
              </a:rPr>
              <a:t>  Úrok – ú – odměna za zapůjčení určité peněžní </a:t>
            </a:r>
            <a:br>
              <a:rPr lang="cs-CZ" b="1">
                <a:solidFill>
                  <a:schemeClr val="bg1"/>
                </a:solidFill>
                <a:latin typeface="Times New Roman" pitchFamily="18" charset="0"/>
              </a:rPr>
            </a:br>
            <a:r>
              <a:rPr lang="cs-CZ" b="1">
                <a:solidFill>
                  <a:schemeClr val="bg1"/>
                </a:solidFill>
                <a:latin typeface="Times New Roman" pitchFamily="18" charset="0"/>
              </a:rPr>
              <a:t>		  částky na určitou dobu.</a:t>
            </a:r>
          </a:p>
        </p:txBody>
      </p:sp>
      <p:sp>
        <p:nvSpPr>
          <p:cNvPr id="95271" name="Rectangle 39"/>
          <p:cNvSpPr>
            <a:spLocks noChangeArrowheads="1"/>
          </p:cNvSpPr>
          <p:nvPr/>
        </p:nvSpPr>
        <p:spPr bwMode="auto">
          <a:xfrm>
            <a:off x="395288" y="2779713"/>
            <a:ext cx="8459787" cy="12969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l">
              <a:buFontTx/>
              <a:buChar char="•"/>
            </a:pPr>
            <a:r>
              <a:rPr lang="cs-CZ" b="1">
                <a:solidFill>
                  <a:schemeClr val="bg1"/>
                </a:solidFill>
                <a:latin typeface="Times New Roman" pitchFamily="18" charset="0"/>
              </a:rPr>
              <a:t>  Jistina – j – půjčená částka (peněžní částka, z níž se </a:t>
            </a:r>
            <a:br>
              <a:rPr lang="cs-CZ" b="1">
                <a:solidFill>
                  <a:schemeClr val="bg1"/>
                </a:solidFill>
                <a:latin typeface="Times New Roman" pitchFamily="18" charset="0"/>
              </a:rPr>
            </a:br>
            <a:r>
              <a:rPr lang="cs-CZ" b="1">
                <a:solidFill>
                  <a:schemeClr val="bg1"/>
                </a:solidFill>
                <a:latin typeface="Times New Roman" pitchFamily="18" charset="0"/>
              </a:rPr>
              <a:t>		    počítá úrok).</a:t>
            </a:r>
          </a:p>
        </p:txBody>
      </p:sp>
      <p:sp>
        <p:nvSpPr>
          <p:cNvPr id="95272" name="Rectangle 40"/>
          <p:cNvSpPr>
            <a:spLocks noChangeArrowheads="1"/>
          </p:cNvSpPr>
          <p:nvPr/>
        </p:nvSpPr>
        <p:spPr bwMode="auto">
          <a:xfrm>
            <a:off x="395288" y="4003675"/>
            <a:ext cx="8459787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l">
              <a:buFontTx/>
              <a:buChar char="•"/>
            </a:pPr>
            <a:r>
              <a:rPr lang="cs-CZ" b="1">
                <a:solidFill>
                  <a:schemeClr val="bg1"/>
                </a:solidFill>
                <a:latin typeface="Times New Roman" pitchFamily="18" charset="0"/>
              </a:rPr>
              <a:t>  Úroková míra – p – vyjadřuje úrok počtem procent </a:t>
            </a:r>
            <a:br>
              <a:rPr lang="cs-CZ" b="1">
                <a:solidFill>
                  <a:schemeClr val="bg1"/>
                </a:solidFill>
                <a:latin typeface="Times New Roman" pitchFamily="18" charset="0"/>
              </a:rPr>
            </a:br>
            <a:r>
              <a:rPr lang="cs-CZ" b="1">
                <a:solidFill>
                  <a:schemeClr val="bg1"/>
                </a:solidFill>
                <a:latin typeface="Times New Roman" pitchFamily="18" charset="0"/>
              </a:rPr>
              <a:t>			       z jistiny a to za určité období.</a:t>
            </a:r>
          </a:p>
        </p:txBody>
      </p:sp>
      <p:sp>
        <p:nvSpPr>
          <p:cNvPr id="95273" name="Rectangle 41"/>
          <p:cNvSpPr>
            <a:spLocks noChangeArrowheads="1"/>
          </p:cNvSpPr>
          <p:nvPr/>
        </p:nvSpPr>
        <p:spPr bwMode="auto">
          <a:xfrm>
            <a:off x="395288" y="5084763"/>
            <a:ext cx="8459787" cy="14398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l">
              <a:buFontTx/>
              <a:buChar char="•"/>
            </a:pPr>
            <a:r>
              <a:rPr lang="cs-CZ" b="1">
                <a:solidFill>
                  <a:schemeClr val="bg1"/>
                </a:solidFill>
                <a:latin typeface="Times New Roman" pitchFamily="18" charset="0"/>
              </a:rPr>
              <a:t>  Úrokovací doba – t – doba, po kterou je jistina </a:t>
            </a:r>
            <a:br>
              <a:rPr lang="cs-CZ" b="1">
                <a:solidFill>
                  <a:schemeClr val="bg1"/>
                </a:solidFill>
                <a:latin typeface="Times New Roman" pitchFamily="18" charset="0"/>
              </a:rPr>
            </a:br>
            <a:r>
              <a:rPr lang="cs-CZ" b="1">
                <a:solidFill>
                  <a:schemeClr val="bg1"/>
                </a:solidFill>
                <a:latin typeface="Times New Roman" pitchFamily="18" charset="0"/>
              </a:rPr>
              <a:t>			          zapůjčena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2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52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2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952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2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952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2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952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5240" grpId="0"/>
      <p:bldP spid="95271" grpId="0"/>
      <p:bldP spid="95272" grpId="0"/>
      <p:bldP spid="9527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627" name="Rectangle 35"/>
          <p:cNvSpPr>
            <a:spLocks noGrp="1" noChangeArrowheads="1"/>
          </p:cNvSpPr>
          <p:nvPr>
            <p:ph type="title"/>
          </p:nvPr>
        </p:nvSpPr>
        <p:spPr>
          <a:xfrm>
            <a:off x="601663" y="517525"/>
            <a:ext cx="8074025" cy="922338"/>
          </a:xfrm>
        </p:spPr>
        <p:txBody>
          <a:bodyPr/>
          <a:lstStyle/>
          <a:p>
            <a:pPr algn="l">
              <a:buFontTx/>
              <a:buChar char="•"/>
            </a:pPr>
            <a:r>
              <a:rPr lang="cs-CZ" sz="2800" b="1">
                <a:solidFill>
                  <a:schemeClr val="bg1"/>
                </a:solidFill>
                <a:latin typeface="Times New Roman" pitchFamily="18" charset="0"/>
              </a:rPr>
              <a:t>  Úrokovací období – období, za které činí úrok</a:t>
            </a:r>
            <a:br>
              <a:rPr lang="cs-CZ" sz="2800" b="1">
                <a:solidFill>
                  <a:schemeClr val="bg1"/>
                </a:solidFill>
                <a:latin typeface="Times New Roman" pitchFamily="18" charset="0"/>
              </a:rPr>
            </a:br>
            <a:r>
              <a:rPr lang="cs-CZ" sz="2800" b="1">
                <a:solidFill>
                  <a:schemeClr val="bg1"/>
                </a:solidFill>
                <a:latin typeface="Times New Roman" pitchFamily="18" charset="0"/>
              </a:rPr>
              <a:t>			        právě p %.</a:t>
            </a:r>
          </a:p>
        </p:txBody>
      </p:sp>
      <p:sp>
        <p:nvSpPr>
          <p:cNvPr id="110628" name="Rectangle 36"/>
          <p:cNvSpPr>
            <a:spLocks noChangeArrowheads="1"/>
          </p:cNvSpPr>
          <p:nvPr/>
        </p:nvSpPr>
        <p:spPr bwMode="auto">
          <a:xfrm>
            <a:off x="1476375" y="1295400"/>
            <a:ext cx="5832475" cy="922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l"/>
            <a:r>
              <a:rPr lang="cs-CZ" b="1">
                <a:solidFill>
                  <a:schemeClr val="bg1"/>
                </a:solidFill>
                <a:latin typeface="Times New Roman" pitchFamily="18" charset="0"/>
              </a:rPr>
              <a:t>- roční – per annum – zkratka  - p. a.</a:t>
            </a:r>
          </a:p>
        </p:txBody>
      </p:sp>
      <p:sp>
        <p:nvSpPr>
          <p:cNvPr id="110629" name="Rectangle 37"/>
          <p:cNvSpPr>
            <a:spLocks noChangeArrowheads="1"/>
          </p:cNvSpPr>
          <p:nvPr/>
        </p:nvSpPr>
        <p:spPr bwMode="auto">
          <a:xfrm>
            <a:off x="1476375" y="1812925"/>
            <a:ext cx="2087563" cy="922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l"/>
            <a:r>
              <a:rPr lang="cs-CZ" b="1">
                <a:solidFill>
                  <a:schemeClr val="bg1"/>
                </a:solidFill>
                <a:latin typeface="Times New Roman" pitchFamily="18" charset="0"/>
              </a:rPr>
              <a:t>- pololetní – </a:t>
            </a:r>
          </a:p>
        </p:txBody>
      </p:sp>
      <p:sp>
        <p:nvSpPr>
          <p:cNvPr id="110630" name="Rectangle 38"/>
          <p:cNvSpPr>
            <a:spLocks noChangeArrowheads="1"/>
          </p:cNvSpPr>
          <p:nvPr/>
        </p:nvSpPr>
        <p:spPr bwMode="auto">
          <a:xfrm>
            <a:off x="1476375" y="2332038"/>
            <a:ext cx="2232025" cy="922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l"/>
            <a:r>
              <a:rPr lang="cs-CZ" b="1">
                <a:solidFill>
                  <a:schemeClr val="bg1"/>
                </a:solidFill>
                <a:latin typeface="Times New Roman" pitchFamily="18" charset="0"/>
              </a:rPr>
              <a:t>- čtvrtletní – </a:t>
            </a:r>
          </a:p>
        </p:txBody>
      </p:sp>
      <p:sp>
        <p:nvSpPr>
          <p:cNvPr id="110631" name="Rectangle 39"/>
          <p:cNvSpPr>
            <a:spLocks noChangeArrowheads="1"/>
          </p:cNvSpPr>
          <p:nvPr/>
        </p:nvSpPr>
        <p:spPr bwMode="auto">
          <a:xfrm>
            <a:off x="3406775" y="1798638"/>
            <a:ext cx="4824413" cy="922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l"/>
            <a:r>
              <a:rPr lang="cs-CZ" b="1">
                <a:solidFill>
                  <a:schemeClr val="bg1"/>
                </a:solidFill>
                <a:latin typeface="Times New Roman" pitchFamily="18" charset="0"/>
              </a:rPr>
              <a:t>per semestre – zkratka  - p. s.</a:t>
            </a:r>
          </a:p>
        </p:txBody>
      </p:sp>
      <p:sp>
        <p:nvSpPr>
          <p:cNvPr id="110632" name="Rectangle 40"/>
          <p:cNvSpPr>
            <a:spLocks noChangeArrowheads="1"/>
          </p:cNvSpPr>
          <p:nvPr/>
        </p:nvSpPr>
        <p:spPr bwMode="auto">
          <a:xfrm>
            <a:off x="3463925" y="2332038"/>
            <a:ext cx="4752975" cy="922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l"/>
            <a:r>
              <a:rPr lang="cs-CZ" b="1">
                <a:solidFill>
                  <a:schemeClr val="bg1"/>
                </a:solidFill>
                <a:latin typeface="Times New Roman" pitchFamily="18" charset="0"/>
              </a:rPr>
              <a:t>per quartale – zkratka  - p. q.</a:t>
            </a:r>
          </a:p>
        </p:txBody>
      </p:sp>
      <p:sp>
        <p:nvSpPr>
          <p:cNvPr id="110633" name="Rectangle 41"/>
          <p:cNvSpPr>
            <a:spLocks noChangeArrowheads="1"/>
          </p:cNvSpPr>
          <p:nvPr/>
        </p:nvSpPr>
        <p:spPr bwMode="auto">
          <a:xfrm>
            <a:off x="898525" y="3251200"/>
            <a:ext cx="865188" cy="706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l"/>
            <a:r>
              <a:rPr lang="cs-CZ" b="1">
                <a:solidFill>
                  <a:schemeClr val="bg1"/>
                </a:solidFill>
                <a:latin typeface="Times New Roman" pitchFamily="18" charset="0"/>
              </a:rPr>
              <a:t>Př.:</a:t>
            </a:r>
          </a:p>
        </p:txBody>
      </p:sp>
      <p:sp>
        <p:nvSpPr>
          <p:cNvPr id="110634" name="Rectangle 42"/>
          <p:cNvSpPr>
            <a:spLocks noChangeArrowheads="1"/>
          </p:cNvSpPr>
          <p:nvPr/>
        </p:nvSpPr>
        <p:spPr bwMode="auto">
          <a:xfrm>
            <a:off x="1690688" y="3238500"/>
            <a:ext cx="3889375" cy="706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l"/>
            <a:r>
              <a:rPr lang="cs-CZ" b="1">
                <a:solidFill>
                  <a:schemeClr val="bg1"/>
                </a:solidFill>
                <a:latin typeface="Times New Roman" pitchFamily="18" charset="0"/>
              </a:rPr>
              <a:t>Úroková míra 2 % p. a. </a:t>
            </a:r>
          </a:p>
        </p:txBody>
      </p:sp>
      <p:sp>
        <p:nvSpPr>
          <p:cNvPr id="110635" name="Rectangle 43"/>
          <p:cNvSpPr>
            <a:spLocks noChangeArrowheads="1"/>
          </p:cNvSpPr>
          <p:nvPr/>
        </p:nvSpPr>
        <p:spPr bwMode="auto">
          <a:xfrm>
            <a:off x="4067175" y="3729038"/>
            <a:ext cx="3673475" cy="706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l"/>
            <a:r>
              <a:rPr lang="cs-CZ" b="1">
                <a:solidFill>
                  <a:schemeClr val="bg1"/>
                </a:solidFill>
                <a:latin typeface="Times New Roman" pitchFamily="18" charset="0"/>
              </a:rPr>
              <a:t>- znamená 2 % za rok </a:t>
            </a:r>
          </a:p>
        </p:txBody>
      </p:sp>
      <p:sp>
        <p:nvSpPr>
          <p:cNvPr id="110636" name="Rectangle 44"/>
          <p:cNvSpPr>
            <a:spLocks noChangeArrowheads="1"/>
          </p:cNvSpPr>
          <p:nvPr/>
        </p:nvSpPr>
        <p:spPr bwMode="auto">
          <a:xfrm>
            <a:off x="1690688" y="4305300"/>
            <a:ext cx="3889375" cy="706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l"/>
            <a:r>
              <a:rPr lang="cs-CZ" b="1">
                <a:solidFill>
                  <a:schemeClr val="bg1"/>
                </a:solidFill>
                <a:latin typeface="Times New Roman" pitchFamily="18" charset="0"/>
              </a:rPr>
              <a:t>Úroková míra 3 % p. s. </a:t>
            </a:r>
          </a:p>
        </p:txBody>
      </p:sp>
      <p:sp>
        <p:nvSpPr>
          <p:cNvPr id="110637" name="Rectangle 45"/>
          <p:cNvSpPr>
            <a:spLocks noChangeArrowheads="1"/>
          </p:cNvSpPr>
          <p:nvPr/>
        </p:nvSpPr>
        <p:spPr bwMode="auto">
          <a:xfrm>
            <a:off x="4067175" y="4808538"/>
            <a:ext cx="4249738" cy="706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l"/>
            <a:r>
              <a:rPr lang="cs-CZ" b="1">
                <a:solidFill>
                  <a:schemeClr val="bg1"/>
                </a:solidFill>
                <a:latin typeface="Times New Roman" pitchFamily="18" charset="0"/>
              </a:rPr>
              <a:t>- znamená 3 % za pololetí</a:t>
            </a:r>
          </a:p>
        </p:txBody>
      </p:sp>
      <p:sp>
        <p:nvSpPr>
          <p:cNvPr id="110638" name="Rectangle 46"/>
          <p:cNvSpPr>
            <a:spLocks noChangeArrowheads="1"/>
          </p:cNvSpPr>
          <p:nvPr/>
        </p:nvSpPr>
        <p:spPr bwMode="auto">
          <a:xfrm>
            <a:off x="1689100" y="5313363"/>
            <a:ext cx="3889375" cy="706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l"/>
            <a:r>
              <a:rPr lang="cs-CZ" b="1">
                <a:solidFill>
                  <a:schemeClr val="bg1"/>
                </a:solidFill>
                <a:latin typeface="Times New Roman" pitchFamily="18" charset="0"/>
              </a:rPr>
              <a:t>Úroková míra 4 % p. q. </a:t>
            </a:r>
          </a:p>
        </p:txBody>
      </p:sp>
      <p:sp>
        <p:nvSpPr>
          <p:cNvPr id="110639" name="Rectangle 47"/>
          <p:cNvSpPr>
            <a:spLocks noChangeArrowheads="1"/>
          </p:cNvSpPr>
          <p:nvPr/>
        </p:nvSpPr>
        <p:spPr bwMode="auto">
          <a:xfrm>
            <a:off x="4067175" y="5818188"/>
            <a:ext cx="4321175" cy="706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l"/>
            <a:r>
              <a:rPr lang="cs-CZ" b="1">
                <a:solidFill>
                  <a:schemeClr val="bg1"/>
                </a:solidFill>
                <a:latin typeface="Times New Roman" pitchFamily="18" charset="0"/>
              </a:rPr>
              <a:t>- znamená 4 % za čtvrtletí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6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106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6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106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6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106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6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1106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6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1106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6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1106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6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1106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6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1106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6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500"/>
                                        <p:tgtEl>
                                          <p:spTgt spid="1106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6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500"/>
                                        <p:tgtEl>
                                          <p:spTgt spid="1106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6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7" dur="500"/>
                                        <p:tgtEl>
                                          <p:spTgt spid="1106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6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2" dur="500"/>
                                        <p:tgtEl>
                                          <p:spTgt spid="1106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0628" grpId="0"/>
      <p:bldP spid="110629" grpId="0"/>
      <p:bldP spid="110630" grpId="0"/>
      <p:bldP spid="110631" grpId="0"/>
      <p:bldP spid="110632" grpId="0"/>
      <p:bldP spid="110633" grpId="0"/>
      <p:bldP spid="110634" grpId="0"/>
      <p:bldP spid="110635" grpId="0"/>
      <p:bldP spid="110636" grpId="0"/>
      <p:bldP spid="110637" grpId="0"/>
      <p:bldP spid="110638" grpId="0"/>
      <p:bldP spid="11063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834" name="Rectangle 2"/>
          <p:cNvSpPr>
            <a:spLocks noGrp="1" noChangeArrowheads="1"/>
          </p:cNvSpPr>
          <p:nvPr>
            <p:ph type="title"/>
          </p:nvPr>
        </p:nvSpPr>
        <p:spPr>
          <a:xfrm>
            <a:off x="611188" y="260350"/>
            <a:ext cx="7931150" cy="922338"/>
          </a:xfrm>
        </p:spPr>
        <p:txBody>
          <a:bodyPr/>
          <a:lstStyle/>
          <a:p>
            <a:r>
              <a:rPr lang="cs-CZ" sz="3200" b="1">
                <a:solidFill>
                  <a:schemeClr val="bg1"/>
                </a:solidFill>
                <a:latin typeface="Times New Roman" pitchFamily="18" charset="0"/>
              </a:rPr>
              <a:t>JEDNODUCHÉ ÚROKOVÁNÍ</a:t>
            </a:r>
          </a:p>
        </p:txBody>
      </p:sp>
      <p:sp>
        <p:nvSpPr>
          <p:cNvPr id="120835" name="Rectangle 3"/>
          <p:cNvSpPr>
            <a:spLocks noChangeArrowheads="1"/>
          </p:cNvSpPr>
          <p:nvPr/>
        </p:nvSpPr>
        <p:spPr bwMode="auto">
          <a:xfrm>
            <a:off x="1547813" y="2295525"/>
            <a:ext cx="6696075" cy="7635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l"/>
            <a:r>
              <a:rPr lang="cs-CZ" sz="3200" b="1">
                <a:solidFill>
                  <a:schemeClr val="bg1"/>
                </a:solidFill>
                <a:latin typeface="Times New Roman" pitchFamily="18" charset="0"/>
              </a:rPr>
              <a:t>Základní vztah pro výpočet úroku:</a:t>
            </a:r>
          </a:p>
        </p:txBody>
      </p:sp>
      <p:sp>
        <p:nvSpPr>
          <p:cNvPr id="120838" name="Rectangle 6"/>
          <p:cNvSpPr>
            <a:spLocks noChangeArrowheads="1"/>
          </p:cNvSpPr>
          <p:nvPr/>
        </p:nvSpPr>
        <p:spPr bwMode="auto">
          <a:xfrm>
            <a:off x="755650" y="2943225"/>
            <a:ext cx="3959225" cy="7635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l"/>
            <a:r>
              <a:rPr lang="cs-CZ" b="1">
                <a:solidFill>
                  <a:schemeClr val="bg1"/>
                </a:solidFill>
                <a:latin typeface="Times New Roman" pitchFamily="18" charset="0"/>
              </a:rPr>
              <a:t>Úrok je přímo úměrný:</a:t>
            </a:r>
          </a:p>
        </p:txBody>
      </p:sp>
      <p:sp>
        <p:nvSpPr>
          <p:cNvPr id="120839" name="Rectangle 7"/>
          <p:cNvSpPr>
            <a:spLocks noChangeArrowheads="1"/>
          </p:cNvSpPr>
          <p:nvPr/>
        </p:nvSpPr>
        <p:spPr bwMode="auto">
          <a:xfrm>
            <a:off x="1476375" y="3519488"/>
            <a:ext cx="3959225" cy="7635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l"/>
            <a:r>
              <a:rPr lang="cs-CZ" b="1">
                <a:solidFill>
                  <a:schemeClr val="bg1"/>
                </a:solidFill>
                <a:latin typeface="Times New Roman" pitchFamily="18" charset="0"/>
              </a:rPr>
              <a:t>- velikosti jistiny</a:t>
            </a:r>
          </a:p>
        </p:txBody>
      </p:sp>
      <p:sp>
        <p:nvSpPr>
          <p:cNvPr id="120840" name="Rectangle 8"/>
          <p:cNvSpPr>
            <a:spLocks noChangeArrowheads="1"/>
          </p:cNvSpPr>
          <p:nvPr/>
        </p:nvSpPr>
        <p:spPr bwMode="auto">
          <a:xfrm>
            <a:off x="1476375" y="4110038"/>
            <a:ext cx="3959225" cy="7635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l"/>
            <a:r>
              <a:rPr lang="cs-CZ" b="1">
                <a:solidFill>
                  <a:schemeClr val="bg1"/>
                </a:solidFill>
                <a:latin typeface="Times New Roman" pitchFamily="18" charset="0"/>
              </a:rPr>
              <a:t>- velikosti úrokové míry</a:t>
            </a:r>
          </a:p>
        </p:txBody>
      </p:sp>
      <p:sp>
        <p:nvSpPr>
          <p:cNvPr id="120841" name="Rectangle 9"/>
          <p:cNvSpPr>
            <a:spLocks noChangeArrowheads="1"/>
          </p:cNvSpPr>
          <p:nvPr/>
        </p:nvSpPr>
        <p:spPr bwMode="auto">
          <a:xfrm>
            <a:off x="1476375" y="4672013"/>
            <a:ext cx="3959225" cy="7635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l"/>
            <a:r>
              <a:rPr lang="cs-CZ" b="1">
                <a:solidFill>
                  <a:schemeClr val="bg1"/>
                </a:solidFill>
                <a:latin typeface="Times New Roman" pitchFamily="18" charset="0"/>
              </a:rPr>
              <a:t>- délce úrokovací doby</a:t>
            </a:r>
          </a:p>
        </p:txBody>
      </p:sp>
      <p:graphicFrame>
        <p:nvGraphicFramePr>
          <p:cNvPr id="120842" name="Object 10"/>
          <p:cNvGraphicFramePr>
            <a:graphicFrameLocks noChangeAspect="1"/>
          </p:cNvGraphicFramePr>
          <p:nvPr/>
        </p:nvGraphicFramePr>
        <p:xfrm>
          <a:off x="5795963" y="3922713"/>
          <a:ext cx="1944687" cy="1152525"/>
        </p:xfrm>
        <a:graphic>
          <a:graphicData uri="http://schemas.openxmlformats.org/presentationml/2006/ole">
            <p:oleObj spid="_x0000_s120842" name="Rovnice" r:id="rId3" imgW="825480" imgH="469800" progId="Equation.3">
              <p:embed/>
            </p:oleObj>
          </a:graphicData>
        </a:graphic>
      </p:graphicFrame>
      <p:sp>
        <p:nvSpPr>
          <p:cNvPr id="120843" name="Rectangle 11"/>
          <p:cNvSpPr>
            <a:spLocks noChangeArrowheads="1"/>
          </p:cNvSpPr>
          <p:nvPr/>
        </p:nvSpPr>
        <p:spPr bwMode="auto">
          <a:xfrm>
            <a:off x="898525" y="5445125"/>
            <a:ext cx="3600450" cy="7635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l"/>
            <a:r>
              <a:rPr lang="cs-CZ" b="1">
                <a:solidFill>
                  <a:schemeClr val="bg1"/>
                </a:solidFill>
                <a:latin typeface="Times New Roman" pitchFamily="18" charset="0"/>
              </a:rPr>
              <a:t>Úrokovací doba -  </a:t>
            </a:r>
          </a:p>
        </p:txBody>
      </p:sp>
      <p:sp>
        <p:nvSpPr>
          <p:cNvPr id="120854" name="Rectangle 22"/>
          <p:cNvSpPr>
            <a:spLocks noChangeArrowheads="1"/>
          </p:cNvSpPr>
          <p:nvPr/>
        </p:nvSpPr>
        <p:spPr bwMode="auto">
          <a:xfrm>
            <a:off x="1117600" y="1052513"/>
            <a:ext cx="7199313" cy="981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l">
              <a:buFontTx/>
              <a:buChar char="-"/>
            </a:pPr>
            <a:r>
              <a:rPr lang="cs-CZ" b="1">
                <a:solidFill>
                  <a:schemeClr val="bg1"/>
                </a:solidFill>
                <a:latin typeface="Times New Roman" pitchFamily="18" charset="0"/>
              </a:rPr>
              <a:t> úrokovací doba je rovna nebo je menší než </a:t>
            </a:r>
            <a:br>
              <a:rPr lang="cs-CZ" b="1">
                <a:solidFill>
                  <a:schemeClr val="bg1"/>
                </a:solidFill>
                <a:latin typeface="Times New Roman" pitchFamily="18" charset="0"/>
              </a:rPr>
            </a:br>
            <a:r>
              <a:rPr lang="cs-CZ" b="1">
                <a:solidFill>
                  <a:schemeClr val="bg1"/>
                </a:solidFill>
                <a:latin typeface="Times New Roman" pitchFamily="18" charset="0"/>
              </a:rPr>
              <a:t>   jedno úrokovací období</a:t>
            </a:r>
          </a:p>
        </p:txBody>
      </p:sp>
      <p:sp>
        <p:nvSpPr>
          <p:cNvPr id="120855" name="Rectangle 23"/>
          <p:cNvSpPr>
            <a:spLocks noChangeArrowheads="1"/>
          </p:cNvSpPr>
          <p:nvPr/>
        </p:nvSpPr>
        <p:spPr bwMode="auto">
          <a:xfrm>
            <a:off x="3598863" y="5402263"/>
            <a:ext cx="5076825" cy="1196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l"/>
            <a:r>
              <a:rPr lang="cs-CZ" b="1">
                <a:solidFill>
                  <a:schemeClr val="bg1"/>
                </a:solidFill>
                <a:latin typeface="Times New Roman" pitchFamily="18" charset="0"/>
              </a:rPr>
              <a:t>vyjadřujeme jako část roku</a:t>
            </a:r>
            <a:br>
              <a:rPr lang="cs-CZ" b="1">
                <a:solidFill>
                  <a:schemeClr val="bg1"/>
                </a:solidFill>
                <a:latin typeface="Times New Roman" pitchFamily="18" charset="0"/>
              </a:rPr>
            </a:br>
            <a:r>
              <a:rPr lang="cs-CZ" sz="2400" b="1">
                <a:solidFill>
                  <a:schemeClr val="bg1"/>
                </a:solidFill>
                <a:latin typeface="Times New Roman" pitchFamily="18" charset="0"/>
              </a:rPr>
              <a:t>(či jiného stanoveného úr. období)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8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208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8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208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8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208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8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1208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8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1208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8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1208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8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1208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8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1208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8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500"/>
                                        <p:tgtEl>
                                          <p:spTgt spid="1208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0835" grpId="0"/>
      <p:bldP spid="120838" grpId="0"/>
      <p:bldP spid="120839" grpId="0"/>
      <p:bldP spid="120840" grpId="0"/>
      <p:bldP spid="120841" grpId="0"/>
      <p:bldP spid="120843" grpId="0"/>
      <p:bldP spid="120854" grpId="0"/>
      <p:bldP spid="12085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714" name="Rectangle 2"/>
          <p:cNvSpPr>
            <a:spLocks noGrp="1" noChangeArrowheads="1"/>
          </p:cNvSpPr>
          <p:nvPr>
            <p:ph type="title"/>
          </p:nvPr>
        </p:nvSpPr>
        <p:spPr>
          <a:xfrm>
            <a:off x="684213" y="333375"/>
            <a:ext cx="7848600" cy="719138"/>
          </a:xfrm>
        </p:spPr>
        <p:txBody>
          <a:bodyPr/>
          <a:lstStyle/>
          <a:p>
            <a:pPr marL="762000" indent="-762000" algn="l"/>
            <a:r>
              <a:rPr lang="cs-CZ" sz="2800" b="1">
                <a:solidFill>
                  <a:schemeClr val="bg1"/>
                </a:solidFill>
                <a:latin typeface="Times New Roman" pitchFamily="18" charset="0"/>
              </a:rPr>
              <a:t>Př. 1:</a:t>
            </a:r>
          </a:p>
        </p:txBody>
      </p:sp>
      <p:sp>
        <p:nvSpPr>
          <p:cNvPr id="115717" name="Rectangle 5"/>
          <p:cNvSpPr>
            <a:spLocks noChangeArrowheads="1"/>
          </p:cNvSpPr>
          <p:nvPr/>
        </p:nvSpPr>
        <p:spPr bwMode="auto">
          <a:xfrm>
            <a:off x="1765300" y="3357563"/>
            <a:ext cx="2374900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l"/>
            <a:r>
              <a:rPr lang="cs-CZ" b="1">
                <a:solidFill>
                  <a:schemeClr val="bg1"/>
                </a:solidFill>
                <a:latin typeface="Times New Roman" pitchFamily="18" charset="0"/>
              </a:rPr>
              <a:t>j = 12 600, -</a:t>
            </a:r>
          </a:p>
        </p:txBody>
      </p:sp>
      <p:sp>
        <p:nvSpPr>
          <p:cNvPr id="115736" name="Rectangle 24"/>
          <p:cNvSpPr>
            <a:spLocks noChangeArrowheads="1"/>
          </p:cNvSpPr>
          <p:nvPr/>
        </p:nvSpPr>
        <p:spPr bwMode="auto">
          <a:xfrm>
            <a:off x="698500" y="2074863"/>
            <a:ext cx="1368425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l"/>
            <a:r>
              <a:rPr lang="cs-CZ" b="1">
                <a:solidFill>
                  <a:schemeClr val="bg1"/>
                </a:solidFill>
                <a:latin typeface="Times New Roman" pitchFamily="18" charset="0"/>
              </a:rPr>
              <a:t>Řešení:</a:t>
            </a:r>
          </a:p>
        </p:txBody>
      </p:sp>
      <p:sp>
        <p:nvSpPr>
          <p:cNvPr id="115737" name="Rectangle 25"/>
          <p:cNvSpPr>
            <a:spLocks noChangeArrowheads="1"/>
          </p:cNvSpPr>
          <p:nvPr/>
        </p:nvSpPr>
        <p:spPr bwMode="auto">
          <a:xfrm>
            <a:off x="1042988" y="1196975"/>
            <a:ext cx="7273925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l"/>
            <a:r>
              <a:rPr lang="cs-CZ" b="1">
                <a:solidFill>
                  <a:schemeClr val="bg1"/>
                </a:solidFill>
                <a:latin typeface="Times New Roman" pitchFamily="18" charset="0"/>
              </a:rPr>
              <a:t>a)   Vypočítejte pětiprocentní úrok ze vkladu</a:t>
            </a:r>
            <a:br>
              <a:rPr lang="cs-CZ" b="1">
                <a:solidFill>
                  <a:schemeClr val="bg1"/>
                </a:solidFill>
                <a:latin typeface="Times New Roman" pitchFamily="18" charset="0"/>
              </a:rPr>
            </a:br>
            <a:r>
              <a:rPr lang="cs-CZ" b="1">
                <a:solidFill>
                  <a:schemeClr val="bg1"/>
                </a:solidFill>
                <a:latin typeface="Times New Roman" pitchFamily="18" charset="0"/>
              </a:rPr>
              <a:t>       Kč 12 600, – za půl roku.</a:t>
            </a:r>
          </a:p>
        </p:txBody>
      </p:sp>
      <p:graphicFrame>
        <p:nvGraphicFramePr>
          <p:cNvPr id="115738" name="Object 26"/>
          <p:cNvGraphicFramePr>
            <a:graphicFrameLocks noChangeAspect="1"/>
          </p:cNvGraphicFramePr>
          <p:nvPr/>
        </p:nvGraphicFramePr>
        <p:xfrm>
          <a:off x="3708400" y="2217738"/>
          <a:ext cx="1800225" cy="1066800"/>
        </p:xfrm>
        <a:graphic>
          <a:graphicData uri="http://schemas.openxmlformats.org/presentationml/2006/ole">
            <p:oleObj spid="_x0000_s115738" name="Rovnice" r:id="rId3" imgW="825480" imgH="469800" progId="Equation.3">
              <p:embed/>
            </p:oleObj>
          </a:graphicData>
        </a:graphic>
      </p:graphicFrame>
      <p:sp>
        <p:nvSpPr>
          <p:cNvPr id="115739" name="Rectangle 27"/>
          <p:cNvSpPr>
            <a:spLocks noChangeArrowheads="1"/>
          </p:cNvSpPr>
          <p:nvPr/>
        </p:nvSpPr>
        <p:spPr bwMode="auto">
          <a:xfrm>
            <a:off x="1765300" y="3803650"/>
            <a:ext cx="2374900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l"/>
            <a:r>
              <a:rPr lang="cs-CZ" b="1">
                <a:solidFill>
                  <a:schemeClr val="bg1"/>
                </a:solidFill>
                <a:latin typeface="Times New Roman" pitchFamily="18" charset="0"/>
              </a:rPr>
              <a:t>p = 5 %</a:t>
            </a:r>
          </a:p>
        </p:txBody>
      </p:sp>
      <p:sp>
        <p:nvSpPr>
          <p:cNvPr id="115740" name="Rectangle 28"/>
          <p:cNvSpPr>
            <a:spLocks noChangeArrowheads="1"/>
          </p:cNvSpPr>
          <p:nvPr/>
        </p:nvSpPr>
        <p:spPr bwMode="auto">
          <a:xfrm>
            <a:off x="3133725" y="3732213"/>
            <a:ext cx="5830888" cy="1065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l">
              <a:buFontTx/>
              <a:buChar char="-"/>
            </a:pPr>
            <a:r>
              <a:rPr lang="cs-CZ" sz="2400" b="1" dirty="0">
                <a:solidFill>
                  <a:schemeClr val="bg1"/>
                </a:solidFill>
                <a:latin typeface="Times New Roman" pitchFamily="18" charset="0"/>
              </a:rPr>
              <a:t> pokud není </a:t>
            </a:r>
            <a:r>
              <a:rPr lang="cs-CZ" sz="2400" b="1" dirty="0" smtClean="0">
                <a:solidFill>
                  <a:schemeClr val="bg1"/>
                </a:solidFill>
                <a:latin typeface="Times New Roman" pitchFamily="18" charset="0"/>
              </a:rPr>
              <a:t>uvedeno, </a:t>
            </a:r>
            <a:r>
              <a:rPr lang="cs-CZ" sz="2400" b="1" dirty="0">
                <a:solidFill>
                  <a:schemeClr val="bg1"/>
                </a:solidFill>
                <a:latin typeface="Times New Roman" pitchFamily="18" charset="0"/>
              </a:rPr>
              <a:t>za jaké úrokovací  </a:t>
            </a:r>
            <a:br>
              <a:rPr lang="cs-CZ" sz="2400" b="1" dirty="0">
                <a:solidFill>
                  <a:schemeClr val="bg1"/>
                </a:solidFill>
                <a:latin typeface="Times New Roman" pitchFamily="18" charset="0"/>
              </a:rPr>
            </a:br>
            <a:r>
              <a:rPr lang="cs-CZ" sz="2400" b="1" dirty="0">
                <a:solidFill>
                  <a:schemeClr val="bg1"/>
                </a:solidFill>
                <a:latin typeface="Times New Roman" pitchFamily="18" charset="0"/>
              </a:rPr>
              <a:t>   období, počítáme automaticky – za rok.</a:t>
            </a:r>
          </a:p>
        </p:txBody>
      </p:sp>
      <p:sp>
        <p:nvSpPr>
          <p:cNvPr id="115741" name="Rectangle 29"/>
          <p:cNvSpPr>
            <a:spLocks noChangeArrowheads="1"/>
          </p:cNvSpPr>
          <p:nvPr/>
        </p:nvSpPr>
        <p:spPr bwMode="auto">
          <a:xfrm>
            <a:off x="1763713" y="4581525"/>
            <a:ext cx="2374900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l"/>
            <a:r>
              <a:rPr lang="cs-CZ" b="1">
                <a:solidFill>
                  <a:schemeClr val="bg1"/>
                </a:solidFill>
                <a:latin typeface="Times New Roman" pitchFamily="18" charset="0"/>
              </a:rPr>
              <a:t>t = ½  (roku)</a:t>
            </a:r>
          </a:p>
        </p:txBody>
      </p:sp>
      <p:sp>
        <p:nvSpPr>
          <p:cNvPr id="115742" name="Rectangle 30"/>
          <p:cNvSpPr>
            <a:spLocks noChangeArrowheads="1"/>
          </p:cNvSpPr>
          <p:nvPr/>
        </p:nvSpPr>
        <p:spPr bwMode="auto">
          <a:xfrm>
            <a:off x="2354263" y="5589588"/>
            <a:ext cx="792162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l"/>
            <a:r>
              <a:rPr lang="cs-CZ" b="1">
                <a:solidFill>
                  <a:schemeClr val="bg1"/>
                </a:solidFill>
                <a:latin typeface="Times New Roman" pitchFamily="18" charset="0"/>
              </a:rPr>
              <a:t>ú = </a:t>
            </a:r>
          </a:p>
        </p:txBody>
      </p:sp>
      <p:sp>
        <p:nvSpPr>
          <p:cNvPr id="115743" name="Rectangle 31"/>
          <p:cNvSpPr>
            <a:spLocks noChangeArrowheads="1"/>
          </p:cNvSpPr>
          <p:nvPr/>
        </p:nvSpPr>
        <p:spPr bwMode="auto">
          <a:xfrm>
            <a:off x="3074988" y="5589588"/>
            <a:ext cx="1223962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l"/>
            <a:r>
              <a:rPr lang="cs-CZ" b="1">
                <a:solidFill>
                  <a:schemeClr val="bg1"/>
                </a:solidFill>
                <a:latin typeface="Times New Roman" pitchFamily="18" charset="0"/>
              </a:rPr>
              <a:t>12 600 </a:t>
            </a:r>
          </a:p>
        </p:txBody>
      </p:sp>
      <p:grpSp>
        <p:nvGrpSpPr>
          <p:cNvPr id="115746" name="Group 34"/>
          <p:cNvGrpSpPr>
            <a:grpSpLocks/>
          </p:cNvGrpSpPr>
          <p:nvPr/>
        </p:nvGrpSpPr>
        <p:grpSpPr bwMode="auto">
          <a:xfrm>
            <a:off x="4286250" y="5435600"/>
            <a:ext cx="717550" cy="946150"/>
            <a:chOff x="4302" y="3067"/>
            <a:chExt cx="452" cy="596"/>
          </a:xfrm>
        </p:grpSpPr>
        <p:sp>
          <p:nvSpPr>
            <p:cNvPr id="115747" name="Line 35"/>
            <p:cNvSpPr>
              <a:spLocks noChangeShapeType="1"/>
            </p:cNvSpPr>
            <p:nvPr/>
          </p:nvSpPr>
          <p:spPr bwMode="auto">
            <a:xfrm>
              <a:off x="4354" y="3373"/>
              <a:ext cx="340" cy="0"/>
            </a:xfrm>
            <a:prstGeom prst="line">
              <a:avLst/>
            </a:prstGeom>
            <a:noFill/>
            <a:ln w="38100">
              <a:solidFill>
                <a:schemeClr val="bg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115748" name="Text Box 36"/>
            <p:cNvSpPr txBox="1">
              <a:spLocks noChangeArrowheads="1"/>
            </p:cNvSpPr>
            <p:nvPr/>
          </p:nvSpPr>
          <p:spPr bwMode="auto">
            <a:xfrm>
              <a:off x="4302" y="3067"/>
              <a:ext cx="452" cy="59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r>
                <a:rPr lang="cs-CZ" b="1">
                  <a:solidFill>
                    <a:schemeClr val="bg1"/>
                  </a:solidFill>
                  <a:latin typeface="Times New Roman" pitchFamily="18" charset="0"/>
                </a:rPr>
                <a:t>5</a:t>
              </a:r>
            </a:p>
            <a:p>
              <a:r>
                <a:rPr lang="cs-CZ" b="1">
                  <a:solidFill>
                    <a:schemeClr val="bg1"/>
                  </a:solidFill>
                  <a:latin typeface="Times New Roman" pitchFamily="18" charset="0"/>
                </a:rPr>
                <a:t>100</a:t>
              </a:r>
            </a:p>
          </p:txBody>
        </p:sp>
      </p:grpSp>
      <p:grpSp>
        <p:nvGrpSpPr>
          <p:cNvPr id="115749" name="Group 37"/>
          <p:cNvGrpSpPr>
            <a:grpSpLocks/>
          </p:cNvGrpSpPr>
          <p:nvPr/>
        </p:nvGrpSpPr>
        <p:grpSpPr bwMode="auto">
          <a:xfrm>
            <a:off x="5103813" y="5430838"/>
            <a:ext cx="539750" cy="946150"/>
            <a:chOff x="4354" y="3067"/>
            <a:chExt cx="340" cy="596"/>
          </a:xfrm>
        </p:grpSpPr>
        <p:sp>
          <p:nvSpPr>
            <p:cNvPr id="115750" name="Line 38"/>
            <p:cNvSpPr>
              <a:spLocks noChangeShapeType="1"/>
            </p:cNvSpPr>
            <p:nvPr/>
          </p:nvSpPr>
          <p:spPr bwMode="auto">
            <a:xfrm>
              <a:off x="4354" y="3373"/>
              <a:ext cx="340" cy="0"/>
            </a:xfrm>
            <a:prstGeom prst="line">
              <a:avLst/>
            </a:prstGeom>
            <a:noFill/>
            <a:ln w="38100">
              <a:solidFill>
                <a:schemeClr val="bg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115751" name="Text Box 39"/>
            <p:cNvSpPr txBox="1">
              <a:spLocks noChangeArrowheads="1"/>
            </p:cNvSpPr>
            <p:nvPr/>
          </p:nvSpPr>
          <p:spPr bwMode="auto">
            <a:xfrm>
              <a:off x="4414" y="3067"/>
              <a:ext cx="228" cy="59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r>
                <a:rPr lang="cs-CZ" b="1">
                  <a:solidFill>
                    <a:schemeClr val="bg1"/>
                  </a:solidFill>
                  <a:latin typeface="Times New Roman" pitchFamily="18" charset="0"/>
                </a:rPr>
                <a:t>1</a:t>
              </a:r>
            </a:p>
            <a:p>
              <a:r>
                <a:rPr lang="cs-CZ" b="1">
                  <a:solidFill>
                    <a:schemeClr val="bg1"/>
                  </a:solidFill>
                  <a:latin typeface="Times New Roman" pitchFamily="18" charset="0"/>
                </a:rPr>
                <a:t>2</a:t>
              </a:r>
            </a:p>
          </p:txBody>
        </p:sp>
      </p:grpSp>
      <p:sp>
        <p:nvSpPr>
          <p:cNvPr id="115752" name="Rectangle 40"/>
          <p:cNvSpPr>
            <a:spLocks noChangeArrowheads="1"/>
          </p:cNvSpPr>
          <p:nvPr/>
        </p:nvSpPr>
        <p:spPr bwMode="auto">
          <a:xfrm>
            <a:off x="5795963" y="5589588"/>
            <a:ext cx="1439862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l"/>
            <a:r>
              <a:rPr lang="cs-CZ" b="1">
                <a:solidFill>
                  <a:schemeClr val="bg1"/>
                </a:solidFill>
                <a:latin typeface="Times New Roman" pitchFamily="18" charset="0"/>
              </a:rPr>
              <a:t>= 315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7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157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7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157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7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157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7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1157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7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1157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7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1157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7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1157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7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1157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7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500"/>
                                        <p:tgtEl>
                                          <p:spTgt spid="1157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7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500"/>
                                        <p:tgtEl>
                                          <p:spTgt spid="1157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7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7" dur="500"/>
                                        <p:tgtEl>
                                          <p:spTgt spid="1157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7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2" dur="500"/>
                                        <p:tgtEl>
                                          <p:spTgt spid="1157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5717" grpId="0"/>
      <p:bldP spid="115736" grpId="0"/>
      <p:bldP spid="115737" grpId="0"/>
      <p:bldP spid="115739" grpId="0"/>
      <p:bldP spid="115740" grpId="0"/>
      <p:bldP spid="115741" grpId="0"/>
      <p:bldP spid="115742" grpId="0"/>
      <p:bldP spid="115743" grpId="0"/>
      <p:bldP spid="11575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858" name="Rectangle 2"/>
          <p:cNvSpPr>
            <a:spLocks noGrp="1" noChangeArrowheads="1"/>
          </p:cNvSpPr>
          <p:nvPr>
            <p:ph type="title"/>
          </p:nvPr>
        </p:nvSpPr>
        <p:spPr>
          <a:xfrm>
            <a:off x="684213" y="333375"/>
            <a:ext cx="7848600" cy="719138"/>
          </a:xfrm>
        </p:spPr>
        <p:txBody>
          <a:bodyPr/>
          <a:lstStyle/>
          <a:p>
            <a:pPr marL="762000" indent="-762000" algn="l"/>
            <a:r>
              <a:rPr lang="cs-CZ" sz="2800" b="1">
                <a:solidFill>
                  <a:schemeClr val="bg1"/>
                </a:solidFill>
                <a:latin typeface="Times New Roman" pitchFamily="18" charset="0"/>
              </a:rPr>
              <a:t>Př. 1:</a:t>
            </a:r>
          </a:p>
        </p:txBody>
      </p:sp>
      <p:sp>
        <p:nvSpPr>
          <p:cNvPr id="121859" name="Rectangle 3"/>
          <p:cNvSpPr>
            <a:spLocks noChangeArrowheads="1"/>
          </p:cNvSpPr>
          <p:nvPr/>
        </p:nvSpPr>
        <p:spPr bwMode="auto">
          <a:xfrm>
            <a:off x="1765300" y="3575050"/>
            <a:ext cx="2374900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l"/>
            <a:r>
              <a:rPr lang="cs-CZ" b="1">
                <a:solidFill>
                  <a:schemeClr val="bg1"/>
                </a:solidFill>
                <a:latin typeface="Times New Roman" pitchFamily="18" charset="0"/>
              </a:rPr>
              <a:t>j = 58 000, -</a:t>
            </a:r>
          </a:p>
        </p:txBody>
      </p:sp>
      <p:sp>
        <p:nvSpPr>
          <p:cNvPr id="121860" name="Rectangle 4"/>
          <p:cNvSpPr>
            <a:spLocks noChangeArrowheads="1"/>
          </p:cNvSpPr>
          <p:nvPr/>
        </p:nvSpPr>
        <p:spPr bwMode="auto">
          <a:xfrm>
            <a:off x="698500" y="2147888"/>
            <a:ext cx="1368425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l"/>
            <a:r>
              <a:rPr lang="cs-CZ" b="1">
                <a:solidFill>
                  <a:schemeClr val="bg1"/>
                </a:solidFill>
                <a:latin typeface="Times New Roman" pitchFamily="18" charset="0"/>
              </a:rPr>
              <a:t>Řešení:</a:t>
            </a:r>
          </a:p>
        </p:txBody>
      </p:sp>
      <p:sp>
        <p:nvSpPr>
          <p:cNvPr id="121861" name="Rectangle 5"/>
          <p:cNvSpPr>
            <a:spLocks noChangeArrowheads="1"/>
          </p:cNvSpPr>
          <p:nvPr/>
        </p:nvSpPr>
        <p:spPr bwMode="auto">
          <a:xfrm>
            <a:off x="755650" y="1198563"/>
            <a:ext cx="8101013" cy="863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l"/>
            <a:r>
              <a:rPr lang="cs-CZ" b="1">
                <a:solidFill>
                  <a:schemeClr val="bg1"/>
                </a:solidFill>
                <a:latin typeface="Times New Roman" pitchFamily="18" charset="0"/>
              </a:rPr>
              <a:t>b)   Vypočítejte šestnáctiprocentní úrok ze vkladu</a:t>
            </a:r>
            <a:br>
              <a:rPr lang="cs-CZ" b="1">
                <a:solidFill>
                  <a:schemeClr val="bg1"/>
                </a:solidFill>
                <a:latin typeface="Times New Roman" pitchFamily="18" charset="0"/>
              </a:rPr>
            </a:br>
            <a:r>
              <a:rPr lang="cs-CZ" b="1">
                <a:solidFill>
                  <a:schemeClr val="bg1"/>
                </a:solidFill>
                <a:latin typeface="Times New Roman" pitchFamily="18" charset="0"/>
              </a:rPr>
              <a:t>       Kč 58 000, – za sedm měsíců.</a:t>
            </a:r>
          </a:p>
        </p:txBody>
      </p:sp>
      <p:graphicFrame>
        <p:nvGraphicFramePr>
          <p:cNvPr id="121862" name="Object 6"/>
          <p:cNvGraphicFramePr>
            <a:graphicFrameLocks noChangeAspect="1"/>
          </p:cNvGraphicFramePr>
          <p:nvPr/>
        </p:nvGraphicFramePr>
        <p:xfrm>
          <a:off x="3851275" y="2433638"/>
          <a:ext cx="1800225" cy="1066800"/>
        </p:xfrm>
        <a:graphic>
          <a:graphicData uri="http://schemas.openxmlformats.org/presentationml/2006/ole">
            <p:oleObj spid="_x0000_s121862" name="Rovnice" r:id="rId3" imgW="825480" imgH="469800" progId="Equation.3">
              <p:embed/>
            </p:oleObj>
          </a:graphicData>
        </a:graphic>
      </p:graphicFrame>
      <p:sp>
        <p:nvSpPr>
          <p:cNvPr id="121863" name="Rectangle 7"/>
          <p:cNvSpPr>
            <a:spLocks noChangeArrowheads="1"/>
          </p:cNvSpPr>
          <p:nvPr/>
        </p:nvSpPr>
        <p:spPr bwMode="auto">
          <a:xfrm>
            <a:off x="1765300" y="4021138"/>
            <a:ext cx="2374900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l"/>
            <a:r>
              <a:rPr lang="cs-CZ" b="1">
                <a:solidFill>
                  <a:schemeClr val="bg1"/>
                </a:solidFill>
                <a:latin typeface="Times New Roman" pitchFamily="18" charset="0"/>
              </a:rPr>
              <a:t>p = 16 % p. a.</a:t>
            </a:r>
          </a:p>
        </p:txBody>
      </p:sp>
      <p:sp>
        <p:nvSpPr>
          <p:cNvPr id="121865" name="Rectangle 9"/>
          <p:cNvSpPr>
            <a:spLocks noChangeArrowheads="1"/>
          </p:cNvSpPr>
          <p:nvPr/>
        </p:nvSpPr>
        <p:spPr bwMode="auto">
          <a:xfrm>
            <a:off x="1763713" y="4510088"/>
            <a:ext cx="2232025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l"/>
            <a:r>
              <a:rPr lang="cs-CZ" b="1">
                <a:solidFill>
                  <a:schemeClr val="bg1"/>
                </a:solidFill>
                <a:latin typeface="Times New Roman" pitchFamily="18" charset="0"/>
              </a:rPr>
              <a:t>t = 7/12 </a:t>
            </a:r>
          </a:p>
        </p:txBody>
      </p:sp>
      <p:sp>
        <p:nvSpPr>
          <p:cNvPr id="121866" name="Rectangle 10"/>
          <p:cNvSpPr>
            <a:spLocks noChangeArrowheads="1"/>
          </p:cNvSpPr>
          <p:nvPr/>
        </p:nvSpPr>
        <p:spPr bwMode="auto">
          <a:xfrm>
            <a:off x="2354263" y="5532438"/>
            <a:ext cx="792162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l"/>
            <a:r>
              <a:rPr lang="cs-CZ" b="1">
                <a:solidFill>
                  <a:schemeClr val="bg1"/>
                </a:solidFill>
                <a:latin typeface="Times New Roman" pitchFamily="18" charset="0"/>
              </a:rPr>
              <a:t>ú = </a:t>
            </a:r>
          </a:p>
        </p:txBody>
      </p:sp>
      <p:sp>
        <p:nvSpPr>
          <p:cNvPr id="121867" name="Rectangle 11"/>
          <p:cNvSpPr>
            <a:spLocks noChangeArrowheads="1"/>
          </p:cNvSpPr>
          <p:nvPr/>
        </p:nvSpPr>
        <p:spPr bwMode="auto">
          <a:xfrm>
            <a:off x="3074988" y="5532438"/>
            <a:ext cx="1223962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l"/>
            <a:r>
              <a:rPr lang="cs-CZ" b="1">
                <a:solidFill>
                  <a:schemeClr val="bg1"/>
                </a:solidFill>
                <a:latin typeface="Times New Roman" pitchFamily="18" charset="0"/>
              </a:rPr>
              <a:t>58 000 </a:t>
            </a:r>
          </a:p>
        </p:txBody>
      </p:sp>
      <p:grpSp>
        <p:nvGrpSpPr>
          <p:cNvPr id="121868" name="Group 12"/>
          <p:cNvGrpSpPr>
            <a:grpSpLocks/>
          </p:cNvGrpSpPr>
          <p:nvPr/>
        </p:nvGrpSpPr>
        <p:grpSpPr bwMode="auto">
          <a:xfrm>
            <a:off x="4286250" y="5378450"/>
            <a:ext cx="717550" cy="946150"/>
            <a:chOff x="4302" y="3067"/>
            <a:chExt cx="452" cy="596"/>
          </a:xfrm>
        </p:grpSpPr>
        <p:sp>
          <p:nvSpPr>
            <p:cNvPr id="121869" name="Line 13"/>
            <p:cNvSpPr>
              <a:spLocks noChangeShapeType="1"/>
            </p:cNvSpPr>
            <p:nvPr/>
          </p:nvSpPr>
          <p:spPr bwMode="auto">
            <a:xfrm>
              <a:off x="4354" y="3373"/>
              <a:ext cx="340" cy="0"/>
            </a:xfrm>
            <a:prstGeom prst="line">
              <a:avLst/>
            </a:prstGeom>
            <a:noFill/>
            <a:ln w="38100">
              <a:solidFill>
                <a:schemeClr val="bg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121870" name="Text Box 14"/>
            <p:cNvSpPr txBox="1">
              <a:spLocks noChangeArrowheads="1"/>
            </p:cNvSpPr>
            <p:nvPr/>
          </p:nvSpPr>
          <p:spPr bwMode="auto">
            <a:xfrm>
              <a:off x="4302" y="3067"/>
              <a:ext cx="452" cy="59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r>
                <a:rPr lang="cs-CZ" b="1">
                  <a:solidFill>
                    <a:schemeClr val="bg1"/>
                  </a:solidFill>
                  <a:latin typeface="Times New Roman" pitchFamily="18" charset="0"/>
                </a:rPr>
                <a:t>16</a:t>
              </a:r>
            </a:p>
            <a:p>
              <a:r>
                <a:rPr lang="cs-CZ" b="1">
                  <a:solidFill>
                    <a:schemeClr val="bg1"/>
                  </a:solidFill>
                  <a:latin typeface="Times New Roman" pitchFamily="18" charset="0"/>
                </a:rPr>
                <a:t>100</a:t>
              </a:r>
            </a:p>
          </p:txBody>
        </p:sp>
      </p:grpSp>
      <p:grpSp>
        <p:nvGrpSpPr>
          <p:cNvPr id="121875" name="Group 19"/>
          <p:cNvGrpSpPr>
            <a:grpSpLocks/>
          </p:cNvGrpSpPr>
          <p:nvPr/>
        </p:nvGrpSpPr>
        <p:grpSpPr bwMode="auto">
          <a:xfrm>
            <a:off x="5067300" y="5373688"/>
            <a:ext cx="757238" cy="946150"/>
            <a:chOff x="3219" y="3385"/>
            <a:chExt cx="477" cy="596"/>
          </a:xfrm>
        </p:grpSpPr>
        <p:sp>
          <p:nvSpPr>
            <p:cNvPr id="121872" name="Line 16"/>
            <p:cNvSpPr>
              <a:spLocks noChangeShapeType="1"/>
            </p:cNvSpPr>
            <p:nvPr/>
          </p:nvSpPr>
          <p:spPr bwMode="auto">
            <a:xfrm>
              <a:off x="3270" y="3691"/>
              <a:ext cx="340" cy="0"/>
            </a:xfrm>
            <a:prstGeom prst="line">
              <a:avLst/>
            </a:prstGeom>
            <a:noFill/>
            <a:ln w="38100">
              <a:solidFill>
                <a:schemeClr val="bg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121873" name="Text Box 17"/>
            <p:cNvSpPr txBox="1">
              <a:spLocks noChangeArrowheads="1"/>
            </p:cNvSpPr>
            <p:nvPr/>
          </p:nvSpPr>
          <p:spPr bwMode="auto">
            <a:xfrm>
              <a:off x="3219" y="3385"/>
              <a:ext cx="477" cy="59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cs-CZ" b="1">
                  <a:solidFill>
                    <a:schemeClr val="bg1"/>
                  </a:solidFill>
                  <a:latin typeface="Times New Roman" pitchFamily="18" charset="0"/>
                </a:rPr>
                <a:t>7</a:t>
              </a:r>
            </a:p>
            <a:p>
              <a:r>
                <a:rPr lang="cs-CZ" b="1">
                  <a:solidFill>
                    <a:schemeClr val="bg1"/>
                  </a:solidFill>
                  <a:latin typeface="Times New Roman" pitchFamily="18" charset="0"/>
                </a:rPr>
                <a:t>12</a:t>
              </a:r>
            </a:p>
          </p:txBody>
        </p:sp>
      </p:grpSp>
      <p:sp>
        <p:nvSpPr>
          <p:cNvPr id="121874" name="Rectangle 18"/>
          <p:cNvSpPr>
            <a:spLocks noChangeArrowheads="1"/>
          </p:cNvSpPr>
          <p:nvPr/>
        </p:nvSpPr>
        <p:spPr bwMode="auto">
          <a:xfrm>
            <a:off x="5767388" y="5532438"/>
            <a:ext cx="1439862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l"/>
            <a:r>
              <a:rPr lang="cs-CZ" b="1">
                <a:solidFill>
                  <a:schemeClr val="bg1"/>
                </a:solidFill>
                <a:latin typeface="Times New Roman" pitchFamily="18" charset="0"/>
              </a:rPr>
              <a:t>= 5 413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8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218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8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218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8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218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8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1218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8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1218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8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1218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8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1218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8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1218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8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500"/>
                                        <p:tgtEl>
                                          <p:spTgt spid="1218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8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500"/>
                                        <p:tgtEl>
                                          <p:spTgt spid="1218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8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7" dur="500"/>
                                        <p:tgtEl>
                                          <p:spTgt spid="1218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1859" grpId="0"/>
      <p:bldP spid="121860" grpId="0"/>
      <p:bldP spid="121861" grpId="0"/>
      <p:bldP spid="121863" grpId="0"/>
      <p:bldP spid="121865" grpId="0"/>
      <p:bldP spid="121866" grpId="0"/>
      <p:bldP spid="121867" grpId="0"/>
      <p:bldP spid="12187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82" name="Rectangle 2"/>
          <p:cNvSpPr>
            <a:spLocks noGrp="1" noChangeArrowheads="1"/>
          </p:cNvSpPr>
          <p:nvPr>
            <p:ph type="title"/>
          </p:nvPr>
        </p:nvSpPr>
        <p:spPr>
          <a:xfrm>
            <a:off x="684213" y="333375"/>
            <a:ext cx="7848600" cy="719138"/>
          </a:xfrm>
        </p:spPr>
        <p:txBody>
          <a:bodyPr/>
          <a:lstStyle/>
          <a:p>
            <a:pPr marL="762000" indent="-762000" algn="l"/>
            <a:r>
              <a:rPr lang="cs-CZ" sz="2800" b="1">
                <a:solidFill>
                  <a:schemeClr val="bg1"/>
                </a:solidFill>
                <a:latin typeface="Times New Roman" pitchFamily="18" charset="0"/>
              </a:rPr>
              <a:t>Př. 1:</a:t>
            </a:r>
          </a:p>
        </p:txBody>
      </p:sp>
      <p:sp>
        <p:nvSpPr>
          <p:cNvPr id="122883" name="Rectangle 3"/>
          <p:cNvSpPr>
            <a:spLocks noChangeArrowheads="1"/>
          </p:cNvSpPr>
          <p:nvPr/>
        </p:nvSpPr>
        <p:spPr bwMode="auto">
          <a:xfrm>
            <a:off x="1765300" y="3429000"/>
            <a:ext cx="3238500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l"/>
            <a:r>
              <a:rPr lang="cs-CZ" b="1">
                <a:solidFill>
                  <a:schemeClr val="bg1"/>
                </a:solidFill>
                <a:latin typeface="Times New Roman" pitchFamily="18" charset="0"/>
              </a:rPr>
              <a:t>j = 250 000, -</a:t>
            </a:r>
          </a:p>
        </p:txBody>
      </p:sp>
      <p:sp>
        <p:nvSpPr>
          <p:cNvPr id="122884" name="Rectangle 4"/>
          <p:cNvSpPr>
            <a:spLocks noChangeArrowheads="1"/>
          </p:cNvSpPr>
          <p:nvPr/>
        </p:nvSpPr>
        <p:spPr bwMode="auto">
          <a:xfrm>
            <a:off x="1331913" y="2205038"/>
            <a:ext cx="1368425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l"/>
            <a:r>
              <a:rPr lang="cs-CZ" b="1">
                <a:solidFill>
                  <a:schemeClr val="bg1"/>
                </a:solidFill>
                <a:latin typeface="Times New Roman" pitchFamily="18" charset="0"/>
              </a:rPr>
              <a:t>Řešení:</a:t>
            </a:r>
          </a:p>
        </p:txBody>
      </p:sp>
      <p:sp>
        <p:nvSpPr>
          <p:cNvPr id="122885" name="Rectangle 5"/>
          <p:cNvSpPr>
            <a:spLocks noChangeArrowheads="1"/>
          </p:cNvSpPr>
          <p:nvPr/>
        </p:nvSpPr>
        <p:spPr bwMode="auto">
          <a:xfrm>
            <a:off x="755650" y="1196975"/>
            <a:ext cx="8101013" cy="863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l"/>
            <a:r>
              <a:rPr lang="cs-CZ" b="1">
                <a:solidFill>
                  <a:schemeClr val="bg1"/>
                </a:solidFill>
                <a:latin typeface="Times New Roman" pitchFamily="18" charset="0"/>
              </a:rPr>
              <a:t>c)   Vypočítejte dvouprocentní úrok ze vkladu</a:t>
            </a:r>
            <a:br>
              <a:rPr lang="cs-CZ" b="1">
                <a:solidFill>
                  <a:schemeClr val="bg1"/>
                </a:solidFill>
                <a:latin typeface="Times New Roman" pitchFamily="18" charset="0"/>
              </a:rPr>
            </a:br>
            <a:r>
              <a:rPr lang="cs-CZ" b="1">
                <a:solidFill>
                  <a:schemeClr val="bg1"/>
                </a:solidFill>
                <a:latin typeface="Times New Roman" pitchFamily="18" charset="0"/>
              </a:rPr>
              <a:t>       Kč 250 000, – za 237 dnů.</a:t>
            </a:r>
          </a:p>
        </p:txBody>
      </p:sp>
      <p:graphicFrame>
        <p:nvGraphicFramePr>
          <p:cNvPr id="122886" name="Object 6"/>
          <p:cNvGraphicFramePr>
            <a:graphicFrameLocks noChangeAspect="1"/>
          </p:cNvGraphicFramePr>
          <p:nvPr/>
        </p:nvGraphicFramePr>
        <p:xfrm>
          <a:off x="4572000" y="2362200"/>
          <a:ext cx="1800225" cy="1066800"/>
        </p:xfrm>
        <a:graphic>
          <a:graphicData uri="http://schemas.openxmlformats.org/presentationml/2006/ole">
            <p:oleObj spid="_x0000_s122886" name="Rovnice" r:id="rId3" imgW="825480" imgH="469800" progId="Equation.3">
              <p:embed/>
            </p:oleObj>
          </a:graphicData>
        </a:graphic>
      </p:graphicFrame>
      <p:sp>
        <p:nvSpPr>
          <p:cNvPr id="122887" name="Rectangle 7"/>
          <p:cNvSpPr>
            <a:spLocks noChangeArrowheads="1"/>
          </p:cNvSpPr>
          <p:nvPr/>
        </p:nvSpPr>
        <p:spPr bwMode="auto">
          <a:xfrm>
            <a:off x="1765300" y="3875088"/>
            <a:ext cx="2374900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l"/>
            <a:r>
              <a:rPr lang="cs-CZ" b="1">
                <a:solidFill>
                  <a:schemeClr val="bg1"/>
                </a:solidFill>
                <a:latin typeface="Times New Roman" pitchFamily="18" charset="0"/>
              </a:rPr>
              <a:t>p = 2 % p. a.</a:t>
            </a:r>
          </a:p>
        </p:txBody>
      </p:sp>
      <p:sp>
        <p:nvSpPr>
          <p:cNvPr id="122888" name="Rectangle 8"/>
          <p:cNvSpPr>
            <a:spLocks noChangeArrowheads="1"/>
          </p:cNvSpPr>
          <p:nvPr/>
        </p:nvSpPr>
        <p:spPr bwMode="auto">
          <a:xfrm>
            <a:off x="1763713" y="4364038"/>
            <a:ext cx="4608512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l"/>
            <a:r>
              <a:rPr lang="cs-CZ" b="1">
                <a:solidFill>
                  <a:schemeClr val="bg1"/>
                </a:solidFill>
                <a:latin typeface="Times New Roman" pitchFamily="18" charset="0"/>
              </a:rPr>
              <a:t>d = 237   ( počet dnů)</a:t>
            </a:r>
          </a:p>
        </p:txBody>
      </p:sp>
      <p:sp>
        <p:nvSpPr>
          <p:cNvPr id="122889" name="Rectangle 9"/>
          <p:cNvSpPr>
            <a:spLocks noChangeArrowheads="1"/>
          </p:cNvSpPr>
          <p:nvPr/>
        </p:nvSpPr>
        <p:spPr bwMode="auto">
          <a:xfrm>
            <a:off x="2268538" y="5675313"/>
            <a:ext cx="792162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l"/>
            <a:r>
              <a:rPr lang="cs-CZ" b="1">
                <a:solidFill>
                  <a:schemeClr val="bg1"/>
                </a:solidFill>
                <a:latin typeface="Times New Roman" pitchFamily="18" charset="0"/>
              </a:rPr>
              <a:t>ú = </a:t>
            </a:r>
          </a:p>
        </p:txBody>
      </p:sp>
      <p:sp>
        <p:nvSpPr>
          <p:cNvPr id="122890" name="Rectangle 10"/>
          <p:cNvSpPr>
            <a:spLocks noChangeArrowheads="1"/>
          </p:cNvSpPr>
          <p:nvPr/>
        </p:nvSpPr>
        <p:spPr bwMode="auto">
          <a:xfrm>
            <a:off x="2989263" y="5675313"/>
            <a:ext cx="1582737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l"/>
            <a:r>
              <a:rPr lang="cs-CZ" b="1">
                <a:solidFill>
                  <a:schemeClr val="bg1"/>
                </a:solidFill>
                <a:latin typeface="Times New Roman" pitchFamily="18" charset="0"/>
              </a:rPr>
              <a:t>250 000 </a:t>
            </a:r>
          </a:p>
        </p:txBody>
      </p:sp>
      <p:grpSp>
        <p:nvGrpSpPr>
          <p:cNvPr id="122891" name="Group 11"/>
          <p:cNvGrpSpPr>
            <a:grpSpLocks/>
          </p:cNvGrpSpPr>
          <p:nvPr/>
        </p:nvGrpSpPr>
        <p:grpSpPr bwMode="auto">
          <a:xfrm>
            <a:off x="4359275" y="5521325"/>
            <a:ext cx="717550" cy="946150"/>
            <a:chOff x="4302" y="3067"/>
            <a:chExt cx="452" cy="596"/>
          </a:xfrm>
        </p:grpSpPr>
        <p:sp>
          <p:nvSpPr>
            <p:cNvPr id="122892" name="Line 12"/>
            <p:cNvSpPr>
              <a:spLocks noChangeShapeType="1"/>
            </p:cNvSpPr>
            <p:nvPr/>
          </p:nvSpPr>
          <p:spPr bwMode="auto">
            <a:xfrm>
              <a:off x="4354" y="3373"/>
              <a:ext cx="340" cy="0"/>
            </a:xfrm>
            <a:prstGeom prst="line">
              <a:avLst/>
            </a:prstGeom>
            <a:noFill/>
            <a:ln w="38100">
              <a:solidFill>
                <a:schemeClr val="bg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122893" name="Text Box 13"/>
            <p:cNvSpPr txBox="1">
              <a:spLocks noChangeArrowheads="1"/>
            </p:cNvSpPr>
            <p:nvPr/>
          </p:nvSpPr>
          <p:spPr bwMode="auto">
            <a:xfrm>
              <a:off x="4302" y="3067"/>
              <a:ext cx="452" cy="59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r>
                <a:rPr lang="cs-CZ" b="1">
                  <a:solidFill>
                    <a:schemeClr val="bg1"/>
                  </a:solidFill>
                  <a:latin typeface="Times New Roman" pitchFamily="18" charset="0"/>
                </a:rPr>
                <a:t>2</a:t>
              </a:r>
            </a:p>
            <a:p>
              <a:r>
                <a:rPr lang="cs-CZ" b="1">
                  <a:solidFill>
                    <a:schemeClr val="bg1"/>
                  </a:solidFill>
                  <a:latin typeface="Times New Roman" pitchFamily="18" charset="0"/>
                </a:rPr>
                <a:t>100</a:t>
              </a:r>
            </a:p>
          </p:txBody>
        </p:sp>
      </p:grpSp>
      <p:grpSp>
        <p:nvGrpSpPr>
          <p:cNvPr id="122899" name="Group 19"/>
          <p:cNvGrpSpPr>
            <a:grpSpLocks/>
          </p:cNvGrpSpPr>
          <p:nvPr/>
        </p:nvGrpSpPr>
        <p:grpSpPr bwMode="auto">
          <a:xfrm>
            <a:off x="4860925" y="5516563"/>
            <a:ext cx="1223963" cy="946150"/>
            <a:chOff x="3207" y="3521"/>
            <a:chExt cx="771" cy="596"/>
          </a:xfrm>
        </p:grpSpPr>
        <p:sp>
          <p:nvSpPr>
            <p:cNvPr id="122895" name="Line 15"/>
            <p:cNvSpPr>
              <a:spLocks noChangeShapeType="1"/>
            </p:cNvSpPr>
            <p:nvPr/>
          </p:nvSpPr>
          <p:spPr bwMode="auto">
            <a:xfrm>
              <a:off x="3385" y="3827"/>
              <a:ext cx="408" cy="0"/>
            </a:xfrm>
            <a:prstGeom prst="line">
              <a:avLst/>
            </a:prstGeom>
            <a:noFill/>
            <a:ln w="38100">
              <a:solidFill>
                <a:schemeClr val="bg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122896" name="Text Box 16"/>
            <p:cNvSpPr txBox="1">
              <a:spLocks noChangeArrowheads="1"/>
            </p:cNvSpPr>
            <p:nvPr/>
          </p:nvSpPr>
          <p:spPr bwMode="auto">
            <a:xfrm>
              <a:off x="3207" y="3521"/>
              <a:ext cx="771" cy="59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cs-CZ" b="1">
                  <a:solidFill>
                    <a:schemeClr val="bg1"/>
                  </a:solidFill>
                  <a:latin typeface="Times New Roman" pitchFamily="18" charset="0"/>
                </a:rPr>
                <a:t>237</a:t>
              </a:r>
            </a:p>
            <a:p>
              <a:r>
                <a:rPr lang="cs-CZ" b="1">
                  <a:solidFill>
                    <a:schemeClr val="bg1"/>
                  </a:solidFill>
                  <a:latin typeface="Times New Roman" pitchFamily="18" charset="0"/>
                </a:rPr>
                <a:t>365</a:t>
              </a:r>
            </a:p>
          </p:txBody>
        </p:sp>
      </p:grpSp>
      <p:sp>
        <p:nvSpPr>
          <p:cNvPr id="122897" name="Rectangle 17"/>
          <p:cNvSpPr>
            <a:spLocks noChangeArrowheads="1"/>
          </p:cNvSpPr>
          <p:nvPr/>
        </p:nvSpPr>
        <p:spPr bwMode="auto">
          <a:xfrm>
            <a:off x="5868988" y="5675313"/>
            <a:ext cx="1655762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l"/>
            <a:r>
              <a:rPr lang="cs-CZ" b="1">
                <a:solidFill>
                  <a:schemeClr val="bg1"/>
                </a:solidFill>
                <a:latin typeface="Times New Roman" pitchFamily="18" charset="0"/>
              </a:rPr>
              <a:t>= 3 247 </a:t>
            </a:r>
          </a:p>
        </p:txBody>
      </p:sp>
      <p:sp>
        <p:nvSpPr>
          <p:cNvPr id="122898" name="Rectangle 18"/>
          <p:cNvSpPr>
            <a:spLocks noChangeArrowheads="1"/>
          </p:cNvSpPr>
          <p:nvPr/>
        </p:nvSpPr>
        <p:spPr bwMode="auto">
          <a:xfrm>
            <a:off x="1851025" y="4826000"/>
            <a:ext cx="2447925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l"/>
            <a:r>
              <a:rPr lang="cs-CZ" b="1">
                <a:solidFill>
                  <a:schemeClr val="bg1"/>
                </a:solidFill>
                <a:latin typeface="Times New Roman" pitchFamily="18" charset="0"/>
              </a:rPr>
              <a:t>t = 237/365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8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228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8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228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8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228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8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1228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8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1228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8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1228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8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1228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8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1228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8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500"/>
                                        <p:tgtEl>
                                          <p:spTgt spid="1228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8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500"/>
                                        <p:tgtEl>
                                          <p:spTgt spid="1228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8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7" dur="500"/>
                                        <p:tgtEl>
                                          <p:spTgt spid="1228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8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2" dur="500"/>
                                        <p:tgtEl>
                                          <p:spTgt spid="1228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883" grpId="0"/>
      <p:bldP spid="122884" grpId="0"/>
      <p:bldP spid="122885" grpId="0"/>
      <p:bldP spid="122887" grpId="0"/>
      <p:bldP spid="122888" grpId="0"/>
      <p:bldP spid="122889" grpId="0"/>
      <p:bldP spid="122890" grpId="0"/>
      <p:bldP spid="122897" grpId="0"/>
      <p:bldP spid="12289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906" name="Rectangle 2"/>
          <p:cNvSpPr>
            <a:spLocks noGrp="1" noChangeArrowheads="1"/>
          </p:cNvSpPr>
          <p:nvPr>
            <p:ph type="title"/>
          </p:nvPr>
        </p:nvSpPr>
        <p:spPr>
          <a:xfrm>
            <a:off x="684213" y="333375"/>
            <a:ext cx="7848600" cy="719138"/>
          </a:xfrm>
        </p:spPr>
        <p:txBody>
          <a:bodyPr/>
          <a:lstStyle/>
          <a:p>
            <a:pPr marL="762000" indent="-762000"/>
            <a:r>
              <a:rPr lang="cs-CZ" sz="3200" b="1">
                <a:solidFill>
                  <a:schemeClr val="bg1"/>
                </a:solidFill>
                <a:latin typeface="Times New Roman" pitchFamily="18" charset="0"/>
              </a:rPr>
              <a:t>Výpočet úroku za dobu „od - do“.</a:t>
            </a:r>
          </a:p>
        </p:txBody>
      </p:sp>
      <p:sp>
        <p:nvSpPr>
          <p:cNvPr id="123907" name="Rectangle 3"/>
          <p:cNvSpPr>
            <a:spLocks noChangeArrowheads="1"/>
          </p:cNvSpPr>
          <p:nvPr/>
        </p:nvSpPr>
        <p:spPr bwMode="auto">
          <a:xfrm>
            <a:off x="1476375" y="1700213"/>
            <a:ext cx="3744913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l">
              <a:buFontTx/>
              <a:buChar char="•"/>
            </a:pPr>
            <a:r>
              <a:rPr lang="cs-CZ" b="1">
                <a:solidFill>
                  <a:schemeClr val="bg1"/>
                </a:solidFill>
                <a:latin typeface="Times New Roman" pitchFamily="18" charset="0"/>
              </a:rPr>
              <a:t>  Den půjčení peněz</a:t>
            </a:r>
          </a:p>
        </p:txBody>
      </p:sp>
      <p:sp>
        <p:nvSpPr>
          <p:cNvPr id="123908" name="Rectangle 4"/>
          <p:cNvSpPr>
            <a:spLocks noChangeArrowheads="1"/>
          </p:cNvSpPr>
          <p:nvPr/>
        </p:nvSpPr>
        <p:spPr bwMode="auto">
          <a:xfrm>
            <a:off x="1042988" y="1125538"/>
            <a:ext cx="1873250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l"/>
            <a:r>
              <a:rPr lang="cs-CZ" b="1">
                <a:solidFill>
                  <a:srgbClr val="FFFF00"/>
                </a:solidFill>
                <a:latin typeface="Times New Roman" pitchFamily="18" charset="0"/>
              </a:rPr>
              <a:t>Dohoda:</a:t>
            </a:r>
          </a:p>
        </p:txBody>
      </p:sp>
      <p:graphicFrame>
        <p:nvGraphicFramePr>
          <p:cNvPr id="123910" name="Object 6"/>
          <p:cNvGraphicFramePr>
            <a:graphicFrameLocks noChangeAspect="1"/>
          </p:cNvGraphicFramePr>
          <p:nvPr/>
        </p:nvGraphicFramePr>
        <p:xfrm>
          <a:off x="3924300" y="4567238"/>
          <a:ext cx="1800225" cy="1066800"/>
        </p:xfrm>
        <a:graphic>
          <a:graphicData uri="http://schemas.openxmlformats.org/presentationml/2006/ole">
            <p:oleObj spid="_x0000_s123910" name="Rovnice" r:id="rId3" imgW="825480" imgH="469800" progId="Equation.3">
              <p:embed/>
            </p:oleObj>
          </a:graphicData>
        </a:graphic>
      </p:graphicFrame>
      <p:sp>
        <p:nvSpPr>
          <p:cNvPr id="123911" name="Rectangle 7"/>
          <p:cNvSpPr>
            <a:spLocks noChangeArrowheads="1"/>
          </p:cNvSpPr>
          <p:nvPr/>
        </p:nvSpPr>
        <p:spPr bwMode="auto">
          <a:xfrm>
            <a:off x="4716463" y="1700213"/>
            <a:ext cx="3024187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l"/>
            <a:r>
              <a:rPr lang="cs-CZ" b="1">
                <a:solidFill>
                  <a:schemeClr val="bg1"/>
                </a:solidFill>
                <a:latin typeface="Times New Roman" pitchFamily="18" charset="0"/>
              </a:rPr>
              <a:t>– započítáváme </a:t>
            </a:r>
          </a:p>
        </p:txBody>
      </p:sp>
      <p:sp>
        <p:nvSpPr>
          <p:cNvPr id="123923" name="Rectangle 19"/>
          <p:cNvSpPr>
            <a:spLocks noChangeArrowheads="1"/>
          </p:cNvSpPr>
          <p:nvPr/>
        </p:nvSpPr>
        <p:spPr bwMode="auto">
          <a:xfrm>
            <a:off x="1462088" y="2247900"/>
            <a:ext cx="3744912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l">
              <a:buFontTx/>
              <a:buChar char="•"/>
            </a:pPr>
            <a:r>
              <a:rPr lang="cs-CZ" b="1">
                <a:solidFill>
                  <a:schemeClr val="bg1"/>
                </a:solidFill>
                <a:latin typeface="Times New Roman" pitchFamily="18" charset="0"/>
              </a:rPr>
              <a:t>  Den splacení peněz</a:t>
            </a:r>
          </a:p>
        </p:txBody>
      </p:sp>
      <p:sp>
        <p:nvSpPr>
          <p:cNvPr id="123924" name="Rectangle 20"/>
          <p:cNvSpPr>
            <a:spLocks noChangeArrowheads="1"/>
          </p:cNvSpPr>
          <p:nvPr/>
        </p:nvSpPr>
        <p:spPr bwMode="auto">
          <a:xfrm>
            <a:off x="4787900" y="2205038"/>
            <a:ext cx="3024188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l"/>
            <a:r>
              <a:rPr lang="cs-CZ" b="1">
                <a:solidFill>
                  <a:schemeClr val="bg1"/>
                </a:solidFill>
                <a:latin typeface="Times New Roman" pitchFamily="18" charset="0"/>
              </a:rPr>
              <a:t>– nezapočítáváme </a:t>
            </a:r>
          </a:p>
        </p:txBody>
      </p:sp>
      <p:sp>
        <p:nvSpPr>
          <p:cNvPr id="123925" name="Rectangle 21"/>
          <p:cNvSpPr>
            <a:spLocks noChangeArrowheads="1"/>
          </p:cNvSpPr>
          <p:nvPr/>
        </p:nvSpPr>
        <p:spPr bwMode="auto">
          <a:xfrm>
            <a:off x="1474788" y="2795588"/>
            <a:ext cx="3744912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l">
              <a:buFontTx/>
              <a:buChar char="•"/>
            </a:pPr>
            <a:r>
              <a:rPr lang="cs-CZ" b="1">
                <a:solidFill>
                  <a:schemeClr val="bg1"/>
                </a:solidFill>
                <a:latin typeface="Times New Roman" pitchFamily="18" charset="0"/>
              </a:rPr>
              <a:t>  Pravidlo 30/360</a:t>
            </a:r>
          </a:p>
        </p:txBody>
      </p:sp>
      <p:sp>
        <p:nvSpPr>
          <p:cNvPr id="123926" name="Rectangle 22"/>
          <p:cNvSpPr>
            <a:spLocks noChangeArrowheads="1"/>
          </p:cNvSpPr>
          <p:nvPr/>
        </p:nvSpPr>
        <p:spPr bwMode="auto">
          <a:xfrm>
            <a:off x="4298950" y="2795588"/>
            <a:ext cx="4248150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l"/>
            <a:r>
              <a:rPr lang="cs-CZ" b="1">
                <a:solidFill>
                  <a:schemeClr val="bg1"/>
                </a:solidFill>
                <a:latin typeface="Times New Roman" pitchFamily="18" charset="0"/>
              </a:rPr>
              <a:t>– každý měsíc má 30 dnů</a:t>
            </a:r>
          </a:p>
        </p:txBody>
      </p:sp>
      <p:sp>
        <p:nvSpPr>
          <p:cNvPr id="123927" name="Rectangle 23"/>
          <p:cNvSpPr>
            <a:spLocks noChangeArrowheads="1"/>
          </p:cNvSpPr>
          <p:nvPr/>
        </p:nvSpPr>
        <p:spPr bwMode="auto">
          <a:xfrm>
            <a:off x="4298950" y="3357563"/>
            <a:ext cx="3441700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l"/>
            <a:r>
              <a:rPr lang="cs-CZ" b="1">
                <a:solidFill>
                  <a:schemeClr val="bg1"/>
                </a:solidFill>
                <a:latin typeface="Times New Roman" pitchFamily="18" charset="0"/>
              </a:rPr>
              <a:t>– rok má 360 dnů </a:t>
            </a:r>
          </a:p>
        </p:txBody>
      </p:sp>
      <p:sp>
        <p:nvSpPr>
          <p:cNvPr id="123928" name="Rectangle 24"/>
          <p:cNvSpPr>
            <a:spLocks noChangeArrowheads="1"/>
          </p:cNvSpPr>
          <p:nvPr/>
        </p:nvSpPr>
        <p:spPr bwMode="auto">
          <a:xfrm>
            <a:off x="1476375" y="3905250"/>
            <a:ext cx="6840538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l">
              <a:buFontTx/>
              <a:buChar char="•"/>
            </a:pPr>
            <a:r>
              <a:rPr lang="cs-CZ" b="1">
                <a:solidFill>
                  <a:schemeClr val="bg1"/>
                </a:solidFill>
                <a:latin typeface="Times New Roman" pitchFamily="18" charset="0"/>
              </a:rPr>
              <a:t>  Úrok vypočítáme podle stejného vzorce</a:t>
            </a:r>
          </a:p>
        </p:txBody>
      </p:sp>
      <p:sp>
        <p:nvSpPr>
          <p:cNvPr id="123929" name="Rectangle 25"/>
          <p:cNvSpPr>
            <a:spLocks noChangeArrowheads="1"/>
          </p:cNvSpPr>
          <p:nvPr/>
        </p:nvSpPr>
        <p:spPr bwMode="auto">
          <a:xfrm>
            <a:off x="1476375" y="5748338"/>
            <a:ext cx="3527425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l">
              <a:buFontTx/>
              <a:buChar char="•"/>
            </a:pPr>
            <a:r>
              <a:rPr lang="cs-CZ" b="1">
                <a:solidFill>
                  <a:schemeClr val="bg1"/>
                </a:solidFill>
                <a:latin typeface="Times New Roman" pitchFamily="18" charset="0"/>
              </a:rPr>
              <a:t>  Úrokovací doba t =</a:t>
            </a:r>
          </a:p>
        </p:txBody>
      </p:sp>
      <p:grpSp>
        <p:nvGrpSpPr>
          <p:cNvPr id="123930" name="Group 26"/>
          <p:cNvGrpSpPr>
            <a:grpSpLocks/>
          </p:cNvGrpSpPr>
          <p:nvPr/>
        </p:nvGrpSpPr>
        <p:grpSpPr bwMode="auto">
          <a:xfrm>
            <a:off x="4716463" y="5608638"/>
            <a:ext cx="1223962" cy="946150"/>
            <a:chOff x="3207" y="3521"/>
            <a:chExt cx="771" cy="596"/>
          </a:xfrm>
        </p:grpSpPr>
        <p:sp>
          <p:nvSpPr>
            <p:cNvPr id="123931" name="Line 27"/>
            <p:cNvSpPr>
              <a:spLocks noChangeShapeType="1"/>
            </p:cNvSpPr>
            <p:nvPr/>
          </p:nvSpPr>
          <p:spPr bwMode="auto">
            <a:xfrm>
              <a:off x="3385" y="3827"/>
              <a:ext cx="408" cy="0"/>
            </a:xfrm>
            <a:prstGeom prst="line">
              <a:avLst/>
            </a:prstGeom>
            <a:noFill/>
            <a:ln w="38100">
              <a:solidFill>
                <a:schemeClr val="bg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123932" name="Text Box 28"/>
            <p:cNvSpPr txBox="1">
              <a:spLocks noChangeArrowheads="1"/>
            </p:cNvSpPr>
            <p:nvPr/>
          </p:nvSpPr>
          <p:spPr bwMode="auto">
            <a:xfrm>
              <a:off x="3207" y="3521"/>
              <a:ext cx="771" cy="59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cs-CZ" b="1">
                  <a:solidFill>
                    <a:schemeClr val="bg1"/>
                  </a:solidFill>
                  <a:latin typeface="Times New Roman" pitchFamily="18" charset="0"/>
                </a:rPr>
                <a:t>d</a:t>
              </a:r>
            </a:p>
            <a:p>
              <a:r>
                <a:rPr lang="cs-CZ" b="1">
                  <a:solidFill>
                    <a:schemeClr val="bg1"/>
                  </a:solidFill>
                  <a:latin typeface="Times New Roman" pitchFamily="18" charset="0"/>
                </a:rPr>
                <a:t>360</a:t>
              </a: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9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239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9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239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9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239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9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1239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9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1239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9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1239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9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1239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9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1239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9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500"/>
                                        <p:tgtEl>
                                          <p:spTgt spid="1239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9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500"/>
                                        <p:tgtEl>
                                          <p:spTgt spid="1239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9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7" dur="500"/>
                                        <p:tgtEl>
                                          <p:spTgt spid="1239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9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2" dur="500"/>
                                        <p:tgtEl>
                                          <p:spTgt spid="1239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3907" grpId="0"/>
      <p:bldP spid="123908" grpId="0"/>
      <p:bldP spid="123911" grpId="0"/>
      <p:bldP spid="123923" grpId="0"/>
      <p:bldP spid="123924" grpId="0"/>
      <p:bldP spid="123925" grpId="0"/>
      <p:bldP spid="123926" grpId="0"/>
      <p:bldP spid="123927" grpId="0"/>
      <p:bldP spid="123928" grpId="0"/>
      <p:bldP spid="123929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930" name="Rectangle 2"/>
          <p:cNvSpPr>
            <a:spLocks noGrp="1" noChangeArrowheads="1"/>
          </p:cNvSpPr>
          <p:nvPr>
            <p:ph type="title"/>
          </p:nvPr>
        </p:nvSpPr>
        <p:spPr>
          <a:xfrm>
            <a:off x="827088" y="477838"/>
            <a:ext cx="7848600" cy="719137"/>
          </a:xfrm>
        </p:spPr>
        <p:txBody>
          <a:bodyPr/>
          <a:lstStyle/>
          <a:p>
            <a:pPr marL="762000" indent="-762000" algn="l"/>
            <a:r>
              <a:rPr lang="cs-CZ" sz="2800" b="1">
                <a:solidFill>
                  <a:schemeClr val="bg1"/>
                </a:solidFill>
                <a:latin typeface="Times New Roman" pitchFamily="18" charset="0"/>
              </a:rPr>
              <a:t>Př. 2:    Určete počet dnů úrokovací doby:</a:t>
            </a:r>
          </a:p>
        </p:txBody>
      </p:sp>
      <p:sp>
        <p:nvSpPr>
          <p:cNvPr id="124932" name="Rectangle 4"/>
          <p:cNvSpPr>
            <a:spLocks noChangeArrowheads="1"/>
          </p:cNvSpPr>
          <p:nvPr/>
        </p:nvSpPr>
        <p:spPr bwMode="auto">
          <a:xfrm>
            <a:off x="1171575" y="2565400"/>
            <a:ext cx="1368425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l"/>
            <a:r>
              <a:rPr lang="cs-CZ" b="1">
                <a:solidFill>
                  <a:schemeClr val="bg1"/>
                </a:solidFill>
                <a:latin typeface="Times New Roman" pitchFamily="18" charset="0"/>
              </a:rPr>
              <a:t>Řešení:</a:t>
            </a:r>
          </a:p>
        </p:txBody>
      </p:sp>
      <p:sp>
        <p:nvSpPr>
          <p:cNvPr id="124933" name="Rectangle 5"/>
          <p:cNvSpPr>
            <a:spLocks noChangeArrowheads="1"/>
          </p:cNvSpPr>
          <p:nvPr/>
        </p:nvSpPr>
        <p:spPr bwMode="auto">
          <a:xfrm>
            <a:off x="1185863" y="1341438"/>
            <a:ext cx="6624637" cy="719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l"/>
            <a:r>
              <a:rPr lang="cs-CZ" b="1">
                <a:solidFill>
                  <a:schemeClr val="bg1"/>
                </a:solidFill>
                <a:latin typeface="Times New Roman" pitchFamily="18" charset="0"/>
              </a:rPr>
              <a:t>a)   Od 6. 2. do 14. 9. téhož roku.</a:t>
            </a:r>
          </a:p>
        </p:txBody>
      </p:sp>
      <p:sp>
        <p:nvSpPr>
          <p:cNvPr id="124947" name="Rectangle 19"/>
          <p:cNvSpPr>
            <a:spLocks noChangeArrowheads="1"/>
          </p:cNvSpPr>
          <p:nvPr/>
        </p:nvSpPr>
        <p:spPr bwMode="auto">
          <a:xfrm>
            <a:off x="1835150" y="3286125"/>
            <a:ext cx="1584325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l"/>
            <a:r>
              <a:rPr lang="cs-CZ" b="1">
                <a:solidFill>
                  <a:schemeClr val="bg1"/>
                </a:solidFill>
                <a:latin typeface="Times New Roman" pitchFamily="18" charset="0"/>
              </a:rPr>
              <a:t>- únor:</a:t>
            </a:r>
          </a:p>
        </p:txBody>
      </p:sp>
      <p:sp>
        <p:nvSpPr>
          <p:cNvPr id="124948" name="Rectangle 20"/>
          <p:cNvSpPr>
            <a:spLocks noChangeArrowheads="1"/>
          </p:cNvSpPr>
          <p:nvPr/>
        </p:nvSpPr>
        <p:spPr bwMode="auto">
          <a:xfrm>
            <a:off x="4714875" y="3284538"/>
            <a:ext cx="2089150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l"/>
            <a:r>
              <a:rPr lang="cs-CZ" b="1">
                <a:solidFill>
                  <a:schemeClr val="bg1"/>
                </a:solidFill>
                <a:latin typeface="Times New Roman" pitchFamily="18" charset="0"/>
              </a:rPr>
              <a:t>30 – 6 + 1 =</a:t>
            </a:r>
          </a:p>
        </p:txBody>
      </p:sp>
      <p:sp>
        <p:nvSpPr>
          <p:cNvPr id="124949" name="Rectangle 21"/>
          <p:cNvSpPr>
            <a:spLocks noChangeArrowheads="1"/>
          </p:cNvSpPr>
          <p:nvPr/>
        </p:nvSpPr>
        <p:spPr bwMode="auto">
          <a:xfrm>
            <a:off x="1833563" y="3862388"/>
            <a:ext cx="2952750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l"/>
            <a:r>
              <a:rPr lang="cs-CZ" b="1">
                <a:solidFill>
                  <a:schemeClr val="bg1"/>
                </a:solidFill>
                <a:latin typeface="Times New Roman" pitchFamily="18" charset="0"/>
              </a:rPr>
              <a:t>- březen – srpen</a:t>
            </a:r>
          </a:p>
        </p:txBody>
      </p:sp>
      <p:sp>
        <p:nvSpPr>
          <p:cNvPr id="124950" name="Rectangle 22"/>
          <p:cNvSpPr>
            <a:spLocks noChangeArrowheads="1"/>
          </p:cNvSpPr>
          <p:nvPr/>
        </p:nvSpPr>
        <p:spPr bwMode="auto">
          <a:xfrm>
            <a:off x="5364163" y="3862388"/>
            <a:ext cx="1584325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l"/>
            <a:r>
              <a:rPr lang="cs-CZ" b="1">
                <a:solidFill>
                  <a:schemeClr val="bg1"/>
                </a:solidFill>
                <a:latin typeface="Times New Roman" pitchFamily="18" charset="0"/>
              </a:rPr>
              <a:t>6 . 30 =</a:t>
            </a:r>
          </a:p>
        </p:txBody>
      </p:sp>
      <p:sp>
        <p:nvSpPr>
          <p:cNvPr id="124951" name="Rectangle 23"/>
          <p:cNvSpPr>
            <a:spLocks noChangeArrowheads="1"/>
          </p:cNvSpPr>
          <p:nvPr/>
        </p:nvSpPr>
        <p:spPr bwMode="auto">
          <a:xfrm>
            <a:off x="1835150" y="4408488"/>
            <a:ext cx="1584325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l"/>
            <a:r>
              <a:rPr lang="cs-CZ" b="1">
                <a:solidFill>
                  <a:schemeClr val="bg1"/>
                </a:solidFill>
                <a:latin typeface="Times New Roman" pitchFamily="18" charset="0"/>
              </a:rPr>
              <a:t>- září</a:t>
            </a:r>
          </a:p>
        </p:txBody>
      </p:sp>
      <p:sp>
        <p:nvSpPr>
          <p:cNvPr id="124952" name="Rectangle 24"/>
          <p:cNvSpPr>
            <a:spLocks noChangeArrowheads="1"/>
          </p:cNvSpPr>
          <p:nvPr/>
        </p:nvSpPr>
        <p:spPr bwMode="auto">
          <a:xfrm>
            <a:off x="6272213" y="4422775"/>
            <a:ext cx="1612900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l"/>
            <a:r>
              <a:rPr lang="cs-CZ" b="1">
                <a:solidFill>
                  <a:schemeClr val="bg1"/>
                </a:solidFill>
                <a:latin typeface="Times New Roman" pitchFamily="18" charset="0"/>
              </a:rPr>
              <a:t>=   13</a:t>
            </a:r>
          </a:p>
        </p:txBody>
      </p:sp>
      <p:sp>
        <p:nvSpPr>
          <p:cNvPr id="124953" name="Rectangle 25"/>
          <p:cNvSpPr>
            <a:spLocks noChangeArrowheads="1"/>
          </p:cNvSpPr>
          <p:nvPr/>
        </p:nvSpPr>
        <p:spPr bwMode="auto">
          <a:xfrm>
            <a:off x="6731000" y="3284538"/>
            <a:ext cx="793750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l"/>
            <a:r>
              <a:rPr lang="cs-CZ" b="1">
                <a:solidFill>
                  <a:schemeClr val="bg1"/>
                </a:solidFill>
                <a:latin typeface="Times New Roman" pitchFamily="18" charset="0"/>
              </a:rPr>
              <a:t>25</a:t>
            </a:r>
          </a:p>
        </p:txBody>
      </p:sp>
      <p:sp>
        <p:nvSpPr>
          <p:cNvPr id="124954" name="Rectangle 26"/>
          <p:cNvSpPr>
            <a:spLocks noChangeArrowheads="1"/>
          </p:cNvSpPr>
          <p:nvPr/>
        </p:nvSpPr>
        <p:spPr bwMode="auto">
          <a:xfrm>
            <a:off x="6575425" y="3862388"/>
            <a:ext cx="1009650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l"/>
            <a:r>
              <a:rPr lang="cs-CZ" b="1">
                <a:solidFill>
                  <a:schemeClr val="bg1"/>
                </a:solidFill>
                <a:latin typeface="Times New Roman" pitchFamily="18" charset="0"/>
              </a:rPr>
              <a:t>180</a:t>
            </a:r>
          </a:p>
        </p:txBody>
      </p:sp>
      <p:sp>
        <p:nvSpPr>
          <p:cNvPr id="124955" name="Line 27"/>
          <p:cNvSpPr>
            <a:spLocks noChangeShapeType="1"/>
          </p:cNvSpPr>
          <p:nvPr/>
        </p:nvSpPr>
        <p:spPr bwMode="auto">
          <a:xfrm>
            <a:off x="5999163" y="5099050"/>
            <a:ext cx="1512887" cy="0"/>
          </a:xfrm>
          <a:prstGeom prst="line">
            <a:avLst/>
          </a:prstGeom>
          <a:noFill/>
          <a:ln w="38100">
            <a:solidFill>
              <a:schemeClr val="bg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24956" name="Rectangle 28"/>
          <p:cNvSpPr>
            <a:spLocks noChangeArrowheads="1"/>
          </p:cNvSpPr>
          <p:nvPr/>
        </p:nvSpPr>
        <p:spPr bwMode="auto">
          <a:xfrm>
            <a:off x="4356100" y="5229225"/>
            <a:ext cx="3600450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l"/>
            <a:r>
              <a:rPr lang="cs-CZ" b="1">
                <a:solidFill>
                  <a:schemeClr val="bg1"/>
                </a:solidFill>
                <a:latin typeface="Times New Roman" pitchFamily="18" charset="0"/>
              </a:rPr>
              <a:t>počet dnů:       218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9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249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9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249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9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249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9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1249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9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1249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9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1249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9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1249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9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1249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9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500"/>
                                        <p:tgtEl>
                                          <p:spTgt spid="1249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9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500"/>
                                        <p:tgtEl>
                                          <p:spTgt spid="1249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9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7" dur="500"/>
                                        <p:tgtEl>
                                          <p:spTgt spid="1249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9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2" dur="500"/>
                                        <p:tgtEl>
                                          <p:spTgt spid="1249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4932" grpId="0"/>
      <p:bldP spid="124933" grpId="0"/>
      <p:bldP spid="124947" grpId="0"/>
      <p:bldP spid="124948" grpId="0"/>
      <p:bldP spid="124949" grpId="0"/>
      <p:bldP spid="124950" grpId="0"/>
      <p:bldP spid="124951" grpId="0"/>
      <p:bldP spid="124952" grpId="0"/>
      <p:bldP spid="124953" grpId="0"/>
      <p:bldP spid="124954" grpId="0"/>
      <p:bldP spid="124955" grpId="0" animBg="1"/>
      <p:bldP spid="12495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954" name="Rectangle 2"/>
          <p:cNvSpPr>
            <a:spLocks noGrp="1" noChangeArrowheads="1"/>
          </p:cNvSpPr>
          <p:nvPr>
            <p:ph type="title"/>
          </p:nvPr>
        </p:nvSpPr>
        <p:spPr>
          <a:xfrm>
            <a:off x="827088" y="477838"/>
            <a:ext cx="7848600" cy="719137"/>
          </a:xfrm>
        </p:spPr>
        <p:txBody>
          <a:bodyPr/>
          <a:lstStyle/>
          <a:p>
            <a:pPr marL="762000" indent="-762000" algn="l"/>
            <a:r>
              <a:rPr lang="cs-CZ" sz="2800" b="1">
                <a:solidFill>
                  <a:schemeClr val="bg1"/>
                </a:solidFill>
                <a:latin typeface="Times New Roman" pitchFamily="18" charset="0"/>
              </a:rPr>
              <a:t>Př. 2:    Určete počet dnů úrokovací doby:</a:t>
            </a:r>
          </a:p>
        </p:txBody>
      </p:sp>
      <p:sp>
        <p:nvSpPr>
          <p:cNvPr id="125955" name="Rectangle 3"/>
          <p:cNvSpPr>
            <a:spLocks noChangeArrowheads="1"/>
          </p:cNvSpPr>
          <p:nvPr/>
        </p:nvSpPr>
        <p:spPr bwMode="auto">
          <a:xfrm>
            <a:off x="1171575" y="2565400"/>
            <a:ext cx="1368425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l"/>
            <a:r>
              <a:rPr lang="cs-CZ" b="1">
                <a:solidFill>
                  <a:schemeClr val="bg1"/>
                </a:solidFill>
                <a:latin typeface="Times New Roman" pitchFamily="18" charset="0"/>
              </a:rPr>
              <a:t>Řešení:</a:t>
            </a:r>
          </a:p>
        </p:txBody>
      </p:sp>
      <p:sp>
        <p:nvSpPr>
          <p:cNvPr id="125956" name="Rectangle 4"/>
          <p:cNvSpPr>
            <a:spLocks noChangeArrowheads="1"/>
          </p:cNvSpPr>
          <p:nvPr/>
        </p:nvSpPr>
        <p:spPr bwMode="auto">
          <a:xfrm>
            <a:off x="1185863" y="1341438"/>
            <a:ext cx="6624637" cy="719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l"/>
            <a:r>
              <a:rPr lang="cs-CZ" b="1">
                <a:solidFill>
                  <a:schemeClr val="bg1"/>
                </a:solidFill>
                <a:latin typeface="Times New Roman" pitchFamily="18" charset="0"/>
              </a:rPr>
              <a:t>b)   Od 14. 6. do 31. 12. téhož roku.</a:t>
            </a:r>
          </a:p>
        </p:txBody>
      </p:sp>
      <p:sp>
        <p:nvSpPr>
          <p:cNvPr id="125957" name="Rectangle 5"/>
          <p:cNvSpPr>
            <a:spLocks noChangeArrowheads="1"/>
          </p:cNvSpPr>
          <p:nvPr/>
        </p:nvSpPr>
        <p:spPr bwMode="auto">
          <a:xfrm>
            <a:off x="1835150" y="3286125"/>
            <a:ext cx="1584325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l"/>
            <a:r>
              <a:rPr lang="cs-CZ" b="1">
                <a:solidFill>
                  <a:schemeClr val="bg1"/>
                </a:solidFill>
                <a:latin typeface="Times New Roman" pitchFamily="18" charset="0"/>
              </a:rPr>
              <a:t>- červen:</a:t>
            </a:r>
          </a:p>
        </p:txBody>
      </p:sp>
      <p:sp>
        <p:nvSpPr>
          <p:cNvPr id="125958" name="Rectangle 6"/>
          <p:cNvSpPr>
            <a:spLocks noChangeArrowheads="1"/>
          </p:cNvSpPr>
          <p:nvPr/>
        </p:nvSpPr>
        <p:spPr bwMode="auto">
          <a:xfrm>
            <a:off x="4572000" y="3284538"/>
            <a:ext cx="2881313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l"/>
            <a:r>
              <a:rPr lang="cs-CZ" b="1">
                <a:solidFill>
                  <a:schemeClr val="bg1"/>
                </a:solidFill>
                <a:latin typeface="Times New Roman" pitchFamily="18" charset="0"/>
              </a:rPr>
              <a:t>30 – 14 + 1 =</a:t>
            </a:r>
          </a:p>
        </p:txBody>
      </p:sp>
      <p:sp>
        <p:nvSpPr>
          <p:cNvPr id="125959" name="Rectangle 7"/>
          <p:cNvSpPr>
            <a:spLocks noChangeArrowheads="1"/>
          </p:cNvSpPr>
          <p:nvPr/>
        </p:nvSpPr>
        <p:spPr bwMode="auto">
          <a:xfrm>
            <a:off x="1833563" y="3848100"/>
            <a:ext cx="3530600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l"/>
            <a:r>
              <a:rPr lang="cs-CZ" b="1">
                <a:solidFill>
                  <a:schemeClr val="bg1"/>
                </a:solidFill>
                <a:latin typeface="Times New Roman" pitchFamily="18" charset="0"/>
              </a:rPr>
              <a:t>- červenec – listopad</a:t>
            </a:r>
          </a:p>
        </p:txBody>
      </p:sp>
      <p:sp>
        <p:nvSpPr>
          <p:cNvPr id="125960" name="Rectangle 8"/>
          <p:cNvSpPr>
            <a:spLocks noChangeArrowheads="1"/>
          </p:cNvSpPr>
          <p:nvPr/>
        </p:nvSpPr>
        <p:spPr bwMode="auto">
          <a:xfrm>
            <a:off x="5364163" y="3862388"/>
            <a:ext cx="1584325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l"/>
            <a:r>
              <a:rPr lang="cs-CZ" b="1">
                <a:solidFill>
                  <a:schemeClr val="bg1"/>
                </a:solidFill>
                <a:latin typeface="Times New Roman" pitchFamily="18" charset="0"/>
              </a:rPr>
              <a:t>5 . 30 =</a:t>
            </a:r>
          </a:p>
        </p:txBody>
      </p:sp>
      <p:sp>
        <p:nvSpPr>
          <p:cNvPr id="125961" name="Rectangle 9"/>
          <p:cNvSpPr>
            <a:spLocks noChangeArrowheads="1"/>
          </p:cNvSpPr>
          <p:nvPr/>
        </p:nvSpPr>
        <p:spPr bwMode="auto">
          <a:xfrm>
            <a:off x="1835150" y="4408488"/>
            <a:ext cx="2232025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l"/>
            <a:r>
              <a:rPr lang="cs-CZ" b="1">
                <a:solidFill>
                  <a:schemeClr val="bg1"/>
                </a:solidFill>
                <a:latin typeface="Times New Roman" pitchFamily="18" charset="0"/>
              </a:rPr>
              <a:t>- prosinec</a:t>
            </a:r>
          </a:p>
        </p:txBody>
      </p:sp>
      <p:sp>
        <p:nvSpPr>
          <p:cNvPr id="125962" name="Rectangle 10"/>
          <p:cNvSpPr>
            <a:spLocks noChangeArrowheads="1"/>
          </p:cNvSpPr>
          <p:nvPr/>
        </p:nvSpPr>
        <p:spPr bwMode="auto">
          <a:xfrm>
            <a:off x="6272213" y="4422775"/>
            <a:ext cx="1612900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l"/>
            <a:r>
              <a:rPr lang="cs-CZ" b="1">
                <a:solidFill>
                  <a:schemeClr val="bg1"/>
                </a:solidFill>
                <a:latin typeface="Times New Roman" pitchFamily="18" charset="0"/>
              </a:rPr>
              <a:t>=   30</a:t>
            </a:r>
          </a:p>
        </p:txBody>
      </p:sp>
      <p:sp>
        <p:nvSpPr>
          <p:cNvPr id="125963" name="Rectangle 11"/>
          <p:cNvSpPr>
            <a:spLocks noChangeArrowheads="1"/>
          </p:cNvSpPr>
          <p:nvPr/>
        </p:nvSpPr>
        <p:spPr bwMode="auto">
          <a:xfrm>
            <a:off x="6731000" y="3284538"/>
            <a:ext cx="793750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l"/>
            <a:r>
              <a:rPr lang="cs-CZ" b="1">
                <a:solidFill>
                  <a:schemeClr val="bg1"/>
                </a:solidFill>
                <a:latin typeface="Times New Roman" pitchFamily="18" charset="0"/>
              </a:rPr>
              <a:t>17</a:t>
            </a:r>
          </a:p>
        </p:txBody>
      </p:sp>
      <p:sp>
        <p:nvSpPr>
          <p:cNvPr id="125964" name="Rectangle 12"/>
          <p:cNvSpPr>
            <a:spLocks noChangeArrowheads="1"/>
          </p:cNvSpPr>
          <p:nvPr/>
        </p:nvSpPr>
        <p:spPr bwMode="auto">
          <a:xfrm>
            <a:off x="6575425" y="3862388"/>
            <a:ext cx="1009650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l"/>
            <a:r>
              <a:rPr lang="cs-CZ" b="1">
                <a:solidFill>
                  <a:schemeClr val="bg1"/>
                </a:solidFill>
                <a:latin typeface="Times New Roman" pitchFamily="18" charset="0"/>
              </a:rPr>
              <a:t>150</a:t>
            </a:r>
          </a:p>
        </p:txBody>
      </p:sp>
      <p:sp>
        <p:nvSpPr>
          <p:cNvPr id="125965" name="Line 13"/>
          <p:cNvSpPr>
            <a:spLocks noChangeShapeType="1"/>
          </p:cNvSpPr>
          <p:nvPr/>
        </p:nvSpPr>
        <p:spPr bwMode="auto">
          <a:xfrm>
            <a:off x="5999163" y="5099050"/>
            <a:ext cx="1512887" cy="0"/>
          </a:xfrm>
          <a:prstGeom prst="line">
            <a:avLst/>
          </a:prstGeom>
          <a:noFill/>
          <a:ln w="38100">
            <a:solidFill>
              <a:schemeClr val="bg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25966" name="Rectangle 14"/>
          <p:cNvSpPr>
            <a:spLocks noChangeArrowheads="1"/>
          </p:cNvSpPr>
          <p:nvPr/>
        </p:nvSpPr>
        <p:spPr bwMode="auto">
          <a:xfrm>
            <a:off x="4356100" y="5229225"/>
            <a:ext cx="3600450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l"/>
            <a:r>
              <a:rPr lang="cs-CZ" b="1">
                <a:solidFill>
                  <a:schemeClr val="bg1"/>
                </a:solidFill>
                <a:latin typeface="Times New Roman" pitchFamily="18" charset="0"/>
              </a:rPr>
              <a:t>počet dnů:       197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9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259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9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259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9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259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9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1259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9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1259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9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1259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9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1259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9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1259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9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500"/>
                                        <p:tgtEl>
                                          <p:spTgt spid="1259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9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500"/>
                                        <p:tgtEl>
                                          <p:spTgt spid="1259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9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7" dur="500"/>
                                        <p:tgtEl>
                                          <p:spTgt spid="1259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9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2" dur="500"/>
                                        <p:tgtEl>
                                          <p:spTgt spid="1259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5955" grpId="0"/>
      <p:bldP spid="125956" grpId="0"/>
      <p:bldP spid="125957" grpId="0"/>
      <p:bldP spid="125958" grpId="0"/>
      <p:bldP spid="125959" grpId="0"/>
      <p:bldP spid="125960" grpId="0"/>
      <p:bldP spid="125961" grpId="0"/>
      <p:bldP spid="125962" grpId="0"/>
      <p:bldP spid="125963" grpId="0"/>
      <p:bldP spid="125964" grpId="0"/>
      <p:bldP spid="125965" grpId="0" animBg="1"/>
      <p:bldP spid="12596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978" name="Rectangle 2"/>
          <p:cNvSpPr>
            <a:spLocks noGrp="1" noChangeArrowheads="1"/>
          </p:cNvSpPr>
          <p:nvPr>
            <p:ph type="title"/>
          </p:nvPr>
        </p:nvSpPr>
        <p:spPr>
          <a:xfrm>
            <a:off x="827088" y="477838"/>
            <a:ext cx="7848600" cy="719137"/>
          </a:xfrm>
        </p:spPr>
        <p:txBody>
          <a:bodyPr/>
          <a:lstStyle/>
          <a:p>
            <a:pPr marL="762000" indent="-762000" algn="l"/>
            <a:r>
              <a:rPr lang="cs-CZ" sz="2800" b="1">
                <a:solidFill>
                  <a:schemeClr val="bg1"/>
                </a:solidFill>
                <a:latin typeface="Times New Roman" pitchFamily="18" charset="0"/>
              </a:rPr>
              <a:t>Př. 2:    Určete počet dnů úrokovací doby:</a:t>
            </a:r>
          </a:p>
        </p:txBody>
      </p:sp>
      <p:sp>
        <p:nvSpPr>
          <p:cNvPr id="126979" name="Rectangle 3"/>
          <p:cNvSpPr>
            <a:spLocks noChangeArrowheads="1"/>
          </p:cNvSpPr>
          <p:nvPr/>
        </p:nvSpPr>
        <p:spPr bwMode="auto">
          <a:xfrm>
            <a:off x="1171575" y="2565400"/>
            <a:ext cx="1368425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l"/>
            <a:r>
              <a:rPr lang="cs-CZ" b="1">
                <a:solidFill>
                  <a:schemeClr val="bg1"/>
                </a:solidFill>
                <a:latin typeface="Times New Roman" pitchFamily="18" charset="0"/>
              </a:rPr>
              <a:t>Řešení:</a:t>
            </a:r>
          </a:p>
        </p:txBody>
      </p:sp>
      <p:sp>
        <p:nvSpPr>
          <p:cNvPr id="126980" name="Rectangle 4"/>
          <p:cNvSpPr>
            <a:spLocks noChangeArrowheads="1"/>
          </p:cNvSpPr>
          <p:nvPr/>
        </p:nvSpPr>
        <p:spPr bwMode="auto">
          <a:xfrm>
            <a:off x="1185863" y="1341438"/>
            <a:ext cx="6624637" cy="719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l"/>
            <a:r>
              <a:rPr lang="cs-CZ" b="1">
                <a:solidFill>
                  <a:schemeClr val="bg1"/>
                </a:solidFill>
                <a:latin typeface="Times New Roman" pitchFamily="18" charset="0"/>
              </a:rPr>
              <a:t>c)   Od 1. 2. do 1. 10. téhož roku.</a:t>
            </a:r>
          </a:p>
        </p:txBody>
      </p:sp>
      <p:sp>
        <p:nvSpPr>
          <p:cNvPr id="126981" name="Rectangle 5"/>
          <p:cNvSpPr>
            <a:spLocks noChangeArrowheads="1"/>
          </p:cNvSpPr>
          <p:nvPr/>
        </p:nvSpPr>
        <p:spPr bwMode="auto">
          <a:xfrm>
            <a:off x="1835150" y="3286125"/>
            <a:ext cx="2305050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l"/>
            <a:r>
              <a:rPr lang="cs-CZ" b="1">
                <a:solidFill>
                  <a:schemeClr val="bg1"/>
                </a:solidFill>
                <a:latin typeface="Times New Roman" pitchFamily="18" charset="0"/>
              </a:rPr>
              <a:t>- únor: (celý)</a:t>
            </a:r>
          </a:p>
        </p:txBody>
      </p:sp>
      <p:sp>
        <p:nvSpPr>
          <p:cNvPr id="126982" name="Rectangle 6"/>
          <p:cNvSpPr>
            <a:spLocks noChangeArrowheads="1"/>
          </p:cNvSpPr>
          <p:nvPr/>
        </p:nvSpPr>
        <p:spPr bwMode="auto">
          <a:xfrm>
            <a:off x="6270625" y="3284538"/>
            <a:ext cx="1470025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l"/>
            <a:r>
              <a:rPr lang="cs-CZ" b="1">
                <a:solidFill>
                  <a:schemeClr val="bg1"/>
                </a:solidFill>
                <a:latin typeface="Times New Roman" pitchFamily="18" charset="0"/>
              </a:rPr>
              <a:t>=   30</a:t>
            </a:r>
          </a:p>
        </p:txBody>
      </p:sp>
      <p:sp>
        <p:nvSpPr>
          <p:cNvPr id="126983" name="Rectangle 7"/>
          <p:cNvSpPr>
            <a:spLocks noChangeArrowheads="1"/>
          </p:cNvSpPr>
          <p:nvPr/>
        </p:nvSpPr>
        <p:spPr bwMode="auto">
          <a:xfrm>
            <a:off x="1833563" y="3848100"/>
            <a:ext cx="3530600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l"/>
            <a:r>
              <a:rPr lang="cs-CZ" b="1">
                <a:solidFill>
                  <a:schemeClr val="bg1"/>
                </a:solidFill>
                <a:latin typeface="Times New Roman" pitchFamily="18" charset="0"/>
              </a:rPr>
              <a:t>- březen – září</a:t>
            </a:r>
          </a:p>
        </p:txBody>
      </p:sp>
      <p:sp>
        <p:nvSpPr>
          <p:cNvPr id="126984" name="Rectangle 8"/>
          <p:cNvSpPr>
            <a:spLocks noChangeArrowheads="1"/>
          </p:cNvSpPr>
          <p:nvPr/>
        </p:nvSpPr>
        <p:spPr bwMode="auto">
          <a:xfrm>
            <a:off x="5364163" y="3862388"/>
            <a:ext cx="1584325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l"/>
            <a:r>
              <a:rPr lang="cs-CZ" b="1">
                <a:solidFill>
                  <a:schemeClr val="bg1"/>
                </a:solidFill>
                <a:latin typeface="Times New Roman" pitchFamily="18" charset="0"/>
              </a:rPr>
              <a:t>7 . 30 =</a:t>
            </a:r>
          </a:p>
        </p:txBody>
      </p:sp>
      <p:sp>
        <p:nvSpPr>
          <p:cNvPr id="126985" name="Rectangle 9"/>
          <p:cNvSpPr>
            <a:spLocks noChangeArrowheads="1"/>
          </p:cNvSpPr>
          <p:nvPr/>
        </p:nvSpPr>
        <p:spPr bwMode="auto">
          <a:xfrm>
            <a:off x="1835150" y="4408488"/>
            <a:ext cx="2232025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l"/>
            <a:r>
              <a:rPr lang="cs-CZ" b="1">
                <a:solidFill>
                  <a:schemeClr val="bg1"/>
                </a:solidFill>
                <a:latin typeface="Times New Roman" pitchFamily="18" charset="0"/>
              </a:rPr>
              <a:t>- říjen</a:t>
            </a:r>
          </a:p>
        </p:txBody>
      </p:sp>
      <p:sp>
        <p:nvSpPr>
          <p:cNvPr id="126986" name="Rectangle 10"/>
          <p:cNvSpPr>
            <a:spLocks noChangeArrowheads="1"/>
          </p:cNvSpPr>
          <p:nvPr/>
        </p:nvSpPr>
        <p:spPr bwMode="auto">
          <a:xfrm>
            <a:off x="6272213" y="4422775"/>
            <a:ext cx="1612900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l"/>
            <a:r>
              <a:rPr lang="cs-CZ" b="1">
                <a:solidFill>
                  <a:schemeClr val="bg1"/>
                </a:solidFill>
                <a:latin typeface="Times New Roman" pitchFamily="18" charset="0"/>
              </a:rPr>
              <a:t>=     0</a:t>
            </a:r>
          </a:p>
        </p:txBody>
      </p:sp>
      <p:sp>
        <p:nvSpPr>
          <p:cNvPr id="126988" name="Rectangle 12"/>
          <p:cNvSpPr>
            <a:spLocks noChangeArrowheads="1"/>
          </p:cNvSpPr>
          <p:nvPr/>
        </p:nvSpPr>
        <p:spPr bwMode="auto">
          <a:xfrm>
            <a:off x="6575425" y="3862388"/>
            <a:ext cx="1009650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l"/>
            <a:r>
              <a:rPr lang="cs-CZ" b="1">
                <a:solidFill>
                  <a:schemeClr val="bg1"/>
                </a:solidFill>
                <a:latin typeface="Times New Roman" pitchFamily="18" charset="0"/>
              </a:rPr>
              <a:t>210</a:t>
            </a:r>
          </a:p>
        </p:txBody>
      </p:sp>
      <p:sp>
        <p:nvSpPr>
          <p:cNvPr id="126989" name="Line 13"/>
          <p:cNvSpPr>
            <a:spLocks noChangeShapeType="1"/>
          </p:cNvSpPr>
          <p:nvPr/>
        </p:nvSpPr>
        <p:spPr bwMode="auto">
          <a:xfrm>
            <a:off x="5999163" y="5099050"/>
            <a:ext cx="1512887" cy="0"/>
          </a:xfrm>
          <a:prstGeom prst="line">
            <a:avLst/>
          </a:prstGeom>
          <a:noFill/>
          <a:ln w="38100">
            <a:solidFill>
              <a:schemeClr val="bg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26990" name="Rectangle 14"/>
          <p:cNvSpPr>
            <a:spLocks noChangeArrowheads="1"/>
          </p:cNvSpPr>
          <p:nvPr/>
        </p:nvSpPr>
        <p:spPr bwMode="auto">
          <a:xfrm>
            <a:off x="4356100" y="5229225"/>
            <a:ext cx="3600450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l"/>
            <a:r>
              <a:rPr lang="cs-CZ" b="1">
                <a:solidFill>
                  <a:schemeClr val="bg1"/>
                </a:solidFill>
                <a:latin typeface="Times New Roman" pitchFamily="18" charset="0"/>
              </a:rPr>
              <a:t>počet dnů:       240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9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269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9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269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9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269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9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1269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9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1269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9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1269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9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1269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9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1269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9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500"/>
                                        <p:tgtEl>
                                          <p:spTgt spid="1269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9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500"/>
                                        <p:tgtEl>
                                          <p:spTgt spid="1269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9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7" dur="500"/>
                                        <p:tgtEl>
                                          <p:spTgt spid="1269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6979" grpId="0"/>
      <p:bldP spid="126980" grpId="0"/>
      <p:bldP spid="126981" grpId="0"/>
      <p:bldP spid="126982" grpId="0"/>
      <p:bldP spid="126983" grpId="0"/>
      <p:bldP spid="126984" grpId="0"/>
      <p:bldP spid="126985" grpId="0"/>
      <p:bldP spid="126986" grpId="0"/>
      <p:bldP spid="126988" grpId="0"/>
      <p:bldP spid="126989" grpId="0" animBg="1"/>
      <p:bldP spid="126990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002" name="Rectangle 2"/>
          <p:cNvSpPr>
            <a:spLocks noGrp="1" noChangeArrowheads="1"/>
          </p:cNvSpPr>
          <p:nvPr>
            <p:ph type="title"/>
          </p:nvPr>
        </p:nvSpPr>
        <p:spPr>
          <a:xfrm>
            <a:off x="395288" y="260350"/>
            <a:ext cx="8497887" cy="1438275"/>
          </a:xfrm>
        </p:spPr>
        <p:txBody>
          <a:bodyPr/>
          <a:lstStyle/>
          <a:p>
            <a:pPr marL="762000" indent="-762000" algn="l"/>
            <a:r>
              <a:rPr lang="cs-CZ" sz="2800" b="1">
                <a:solidFill>
                  <a:schemeClr val="bg1"/>
                </a:solidFill>
                <a:latin typeface="Times New Roman" pitchFamily="18" charset="0"/>
              </a:rPr>
              <a:t>Př. 3: Podnikatel si půjčil Kč 150 000, – na dobu </a:t>
            </a:r>
            <a:br>
              <a:rPr lang="cs-CZ" sz="2800" b="1">
                <a:solidFill>
                  <a:schemeClr val="bg1"/>
                </a:solidFill>
                <a:latin typeface="Times New Roman" pitchFamily="18" charset="0"/>
              </a:rPr>
            </a:br>
            <a:r>
              <a:rPr lang="cs-CZ" sz="2800" b="1">
                <a:solidFill>
                  <a:schemeClr val="bg1"/>
                </a:solidFill>
                <a:latin typeface="Times New Roman" pitchFamily="18" charset="0"/>
              </a:rPr>
              <a:t>  od 28. 2. do 15. 12. téhož roku při úrokové míře</a:t>
            </a:r>
            <a:br>
              <a:rPr lang="cs-CZ" sz="2800" b="1">
                <a:solidFill>
                  <a:schemeClr val="bg1"/>
                </a:solidFill>
                <a:latin typeface="Times New Roman" pitchFamily="18" charset="0"/>
              </a:rPr>
            </a:br>
            <a:r>
              <a:rPr lang="cs-CZ" sz="2800" b="1">
                <a:solidFill>
                  <a:schemeClr val="bg1"/>
                </a:solidFill>
                <a:latin typeface="Times New Roman" pitchFamily="18" charset="0"/>
              </a:rPr>
              <a:t>  15, 5 % p. a. Určete, jaký zaplatí úrok.</a:t>
            </a:r>
          </a:p>
        </p:txBody>
      </p:sp>
      <p:sp>
        <p:nvSpPr>
          <p:cNvPr id="128003" name="Rectangle 3"/>
          <p:cNvSpPr>
            <a:spLocks noChangeArrowheads="1"/>
          </p:cNvSpPr>
          <p:nvPr/>
        </p:nvSpPr>
        <p:spPr bwMode="auto">
          <a:xfrm>
            <a:off x="611188" y="1844675"/>
            <a:ext cx="1368425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l"/>
            <a:r>
              <a:rPr lang="cs-CZ" b="1">
                <a:solidFill>
                  <a:schemeClr val="bg1"/>
                </a:solidFill>
                <a:latin typeface="Times New Roman" pitchFamily="18" charset="0"/>
              </a:rPr>
              <a:t>Řešení:</a:t>
            </a:r>
          </a:p>
        </p:txBody>
      </p:sp>
      <p:sp>
        <p:nvSpPr>
          <p:cNvPr id="128005" name="Rectangle 5"/>
          <p:cNvSpPr>
            <a:spLocks noChangeArrowheads="1"/>
          </p:cNvSpPr>
          <p:nvPr/>
        </p:nvSpPr>
        <p:spPr bwMode="auto">
          <a:xfrm>
            <a:off x="900113" y="4076700"/>
            <a:ext cx="2305050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l"/>
            <a:r>
              <a:rPr lang="cs-CZ" b="1">
                <a:solidFill>
                  <a:schemeClr val="bg1"/>
                </a:solidFill>
                <a:latin typeface="Times New Roman" pitchFamily="18" charset="0"/>
              </a:rPr>
              <a:t>j = 150 000</a:t>
            </a:r>
          </a:p>
        </p:txBody>
      </p:sp>
      <p:sp>
        <p:nvSpPr>
          <p:cNvPr id="128014" name="Rectangle 14"/>
          <p:cNvSpPr>
            <a:spLocks noChangeArrowheads="1"/>
          </p:cNvSpPr>
          <p:nvPr/>
        </p:nvSpPr>
        <p:spPr bwMode="auto">
          <a:xfrm>
            <a:off x="812800" y="4522788"/>
            <a:ext cx="2879725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l"/>
            <a:r>
              <a:rPr lang="cs-CZ" b="1">
                <a:solidFill>
                  <a:schemeClr val="bg1"/>
                </a:solidFill>
                <a:latin typeface="Times New Roman" pitchFamily="18" charset="0"/>
              </a:rPr>
              <a:t>p = 15, 5 % p. a.</a:t>
            </a:r>
          </a:p>
        </p:txBody>
      </p:sp>
      <p:sp>
        <p:nvSpPr>
          <p:cNvPr id="128015" name="Rectangle 15"/>
          <p:cNvSpPr>
            <a:spLocks noChangeArrowheads="1"/>
          </p:cNvSpPr>
          <p:nvPr/>
        </p:nvSpPr>
        <p:spPr bwMode="auto">
          <a:xfrm>
            <a:off x="884238" y="4997450"/>
            <a:ext cx="2305050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l"/>
            <a:r>
              <a:rPr lang="cs-CZ" b="1">
                <a:solidFill>
                  <a:schemeClr val="bg1"/>
                </a:solidFill>
                <a:latin typeface="Times New Roman" pitchFamily="18" charset="0"/>
              </a:rPr>
              <a:t>t = 287/360</a:t>
            </a:r>
          </a:p>
        </p:txBody>
      </p:sp>
      <p:sp>
        <p:nvSpPr>
          <p:cNvPr id="128016" name="Rectangle 16"/>
          <p:cNvSpPr>
            <a:spLocks noChangeArrowheads="1"/>
          </p:cNvSpPr>
          <p:nvPr/>
        </p:nvSpPr>
        <p:spPr bwMode="auto">
          <a:xfrm>
            <a:off x="900113" y="2392363"/>
            <a:ext cx="2016125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l"/>
            <a:r>
              <a:rPr lang="cs-CZ" b="1">
                <a:solidFill>
                  <a:schemeClr val="bg1"/>
                </a:solidFill>
                <a:latin typeface="Times New Roman" pitchFamily="18" charset="0"/>
              </a:rPr>
              <a:t>Počet dnů:</a:t>
            </a:r>
          </a:p>
        </p:txBody>
      </p:sp>
      <p:sp>
        <p:nvSpPr>
          <p:cNvPr id="128017" name="Rectangle 17"/>
          <p:cNvSpPr>
            <a:spLocks noChangeArrowheads="1"/>
          </p:cNvSpPr>
          <p:nvPr/>
        </p:nvSpPr>
        <p:spPr bwMode="auto">
          <a:xfrm>
            <a:off x="2700338" y="2392363"/>
            <a:ext cx="2016125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l"/>
            <a:r>
              <a:rPr lang="cs-CZ" b="1">
                <a:solidFill>
                  <a:schemeClr val="bg1"/>
                </a:solidFill>
                <a:latin typeface="Times New Roman" pitchFamily="18" charset="0"/>
              </a:rPr>
              <a:t>únor</a:t>
            </a:r>
          </a:p>
        </p:txBody>
      </p:sp>
      <p:sp>
        <p:nvSpPr>
          <p:cNvPr id="128018" name="Rectangle 18"/>
          <p:cNvSpPr>
            <a:spLocks noChangeArrowheads="1"/>
          </p:cNvSpPr>
          <p:nvPr/>
        </p:nvSpPr>
        <p:spPr bwMode="auto">
          <a:xfrm>
            <a:off x="5508625" y="2392363"/>
            <a:ext cx="1871663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l"/>
            <a:r>
              <a:rPr lang="cs-CZ" b="1">
                <a:solidFill>
                  <a:schemeClr val="bg1"/>
                </a:solidFill>
                <a:latin typeface="Times New Roman" pitchFamily="18" charset="0"/>
              </a:rPr>
              <a:t>30 – 28 + 1 </a:t>
            </a:r>
          </a:p>
        </p:txBody>
      </p:sp>
      <p:sp>
        <p:nvSpPr>
          <p:cNvPr id="128019" name="Rectangle 19"/>
          <p:cNvSpPr>
            <a:spLocks noChangeArrowheads="1"/>
          </p:cNvSpPr>
          <p:nvPr/>
        </p:nvSpPr>
        <p:spPr bwMode="auto">
          <a:xfrm>
            <a:off x="2714625" y="2838450"/>
            <a:ext cx="2922588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l"/>
            <a:r>
              <a:rPr lang="cs-CZ" b="1">
                <a:solidFill>
                  <a:schemeClr val="bg1"/>
                </a:solidFill>
                <a:latin typeface="Times New Roman" pitchFamily="18" charset="0"/>
              </a:rPr>
              <a:t>březen – listopad </a:t>
            </a:r>
          </a:p>
        </p:txBody>
      </p:sp>
      <p:sp>
        <p:nvSpPr>
          <p:cNvPr id="128020" name="Rectangle 20"/>
          <p:cNvSpPr>
            <a:spLocks noChangeArrowheads="1"/>
          </p:cNvSpPr>
          <p:nvPr/>
        </p:nvSpPr>
        <p:spPr bwMode="auto">
          <a:xfrm>
            <a:off x="6300788" y="2838450"/>
            <a:ext cx="1223962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l"/>
            <a:r>
              <a:rPr lang="cs-CZ" b="1">
                <a:solidFill>
                  <a:schemeClr val="bg1"/>
                </a:solidFill>
                <a:latin typeface="Times New Roman" pitchFamily="18" charset="0"/>
              </a:rPr>
              <a:t>9 . 30</a:t>
            </a:r>
          </a:p>
        </p:txBody>
      </p:sp>
      <p:sp>
        <p:nvSpPr>
          <p:cNvPr id="128021" name="Rectangle 21"/>
          <p:cNvSpPr>
            <a:spLocks noChangeArrowheads="1"/>
          </p:cNvSpPr>
          <p:nvPr/>
        </p:nvSpPr>
        <p:spPr bwMode="auto">
          <a:xfrm>
            <a:off x="2714625" y="3298825"/>
            <a:ext cx="2016125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l"/>
            <a:r>
              <a:rPr lang="cs-CZ" b="1">
                <a:solidFill>
                  <a:schemeClr val="bg1"/>
                </a:solidFill>
                <a:latin typeface="Times New Roman" pitchFamily="18" charset="0"/>
              </a:rPr>
              <a:t>prosinec</a:t>
            </a:r>
          </a:p>
        </p:txBody>
      </p:sp>
      <p:sp>
        <p:nvSpPr>
          <p:cNvPr id="128022" name="Rectangle 22"/>
          <p:cNvSpPr>
            <a:spLocks noChangeArrowheads="1"/>
          </p:cNvSpPr>
          <p:nvPr/>
        </p:nvSpPr>
        <p:spPr bwMode="auto">
          <a:xfrm>
            <a:off x="7308850" y="3300413"/>
            <a:ext cx="1152525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l"/>
            <a:r>
              <a:rPr lang="cs-CZ" b="1">
                <a:solidFill>
                  <a:schemeClr val="bg1"/>
                </a:solidFill>
                <a:latin typeface="Times New Roman" pitchFamily="18" charset="0"/>
              </a:rPr>
              <a:t>=   14</a:t>
            </a:r>
          </a:p>
        </p:txBody>
      </p:sp>
      <p:sp>
        <p:nvSpPr>
          <p:cNvPr id="128023" name="Rectangle 23"/>
          <p:cNvSpPr>
            <a:spLocks noChangeArrowheads="1"/>
          </p:cNvSpPr>
          <p:nvPr/>
        </p:nvSpPr>
        <p:spPr bwMode="auto">
          <a:xfrm>
            <a:off x="7294563" y="2392363"/>
            <a:ext cx="1150937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l"/>
            <a:r>
              <a:rPr lang="cs-CZ" b="1">
                <a:solidFill>
                  <a:schemeClr val="bg1"/>
                </a:solidFill>
                <a:latin typeface="Times New Roman" pitchFamily="18" charset="0"/>
              </a:rPr>
              <a:t>=     3 </a:t>
            </a:r>
          </a:p>
        </p:txBody>
      </p:sp>
      <p:sp>
        <p:nvSpPr>
          <p:cNvPr id="128024" name="Rectangle 24"/>
          <p:cNvSpPr>
            <a:spLocks noChangeArrowheads="1"/>
          </p:cNvSpPr>
          <p:nvPr/>
        </p:nvSpPr>
        <p:spPr bwMode="auto">
          <a:xfrm>
            <a:off x="7294563" y="2838450"/>
            <a:ext cx="1150937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l"/>
            <a:r>
              <a:rPr lang="cs-CZ" b="1">
                <a:solidFill>
                  <a:schemeClr val="bg1"/>
                </a:solidFill>
                <a:latin typeface="Times New Roman" pitchFamily="18" charset="0"/>
              </a:rPr>
              <a:t>= 270</a:t>
            </a:r>
          </a:p>
        </p:txBody>
      </p:sp>
      <p:sp>
        <p:nvSpPr>
          <p:cNvPr id="128025" name="Line 25"/>
          <p:cNvSpPr>
            <a:spLocks noChangeShapeType="1"/>
          </p:cNvSpPr>
          <p:nvPr/>
        </p:nvSpPr>
        <p:spPr bwMode="auto">
          <a:xfrm>
            <a:off x="6889750" y="3905250"/>
            <a:ext cx="1512888" cy="0"/>
          </a:xfrm>
          <a:prstGeom prst="line">
            <a:avLst/>
          </a:prstGeom>
          <a:noFill/>
          <a:ln w="38100">
            <a:solidFill>
              <a:schemeClr val="bg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28026" name="Rectangle 26"/>
          <p:cNvSpPr>
            <a:spLocks noChangeArrowheads="1"/>
          </p:cNvSpPr>
          <p:nvPr/>
        </p:nvSpPr>
        <p:spPr bwMode="auto">
          <a:xfrm>
            <a:off x="7323138" y="3890963"/>
            <a:ext cx="1150937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l"/>
            <a:r>
              <a:rPr lang="cs-CZ" b="1">
                <a:solidFill>
                  <a:schemeClr val="bg1"/>
                </a:solidFill>
                <a:latin typeface="Times New Roman" pitchFamily="18" charset="0"/>
              </a:rPr>
              <a:t>= 287</a:t>
            </a:r>
          </a:p>
        </p:txBody>
      </p:sp>
      <p:graphicFrame>
        <p:nvGraphicFramePr>
          <p:cNvPr id="128027" name="Object 27"/>
          <p:cNvGraphicFramePr>
            <a:graphicFrameLocks noChangeAspect="1"/>
          </p:cNvGraphicFramePr>
          <p:nvPr/>
        </p:nvGraphicFramePr>
        <p:xfrm>
          <a:off x="3995738" y="4321175"/>
          <a:ext cx="1800225" cy="1066800"/>
        </p:xfrm>
        <a:graphic>
          <a:graphicData uri="http://schemas.openxmlformats.org/presentationml/2006/ole">
            <p:oleObj spid="_x0000_s128027" name="Rovnice" r:id="rId3" imgW="825480" imgH="469800" progId="Equation.3">
              <p:embed/>
            </p:oleObj>
          </a:graphicData>
        </a:graphic>
      </p:graphicFrame>
      <p:sp>
        <p:nvSpPr>
          <p:cNvPr id="128028" name="Rectangle 28"/>
          <p:cNvSpPr>
            <a:spLocks noChangeArrowheads="1"/>
          </p:cNvSpPr>
          <p:nvPr/>
        </p:nvSpPr>
        <p:spPr bwMode="auto">
          <a:xfrm>
            <a:off x="2266950" y="5732463"/>
            <a:ext cx="792163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l"/>
            <a:r>
              <a:rPr lang="cs-CZ" b="1">
                <a:solidFill>
                  <a:schemeClr val="bg1"/>
                </a:solidFill>
                <a:latin typeface="Times New Roman" pitchFamily="18" charset="0"/>
              </a:rPr>
              <a:t>ú = </a:t>
            </a:r>
          </a:p>
        </p:txBody>
      </p:sp>
      <p:sp>
        <p:nvSpPr>
          <p:cNvPr id="128029" name="Rectangle 29"/>
          <p:cNvSpPr>
            <a:spLocks noChangeArrowheads="1"/>
          </p:cNvSpPr>
          <p:nvPr/>
        </p:nvSpPr>
        <p:spPr bwMode="auto">
          <a:xfrm>
            <a:off x="2916238" y="5732463"/>
            <a:ext cx="1582737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l"/>
            <a:r>
              <a:rPr lang="cs-CZ" b="1">
                <a:solidFill>
                  <a:schemeClr val="bg1"/>
                </a:solidFill>
                <a:latin typeface="Times New Roman" pitchFamily="18" charset="0"/>
              </a:rPr>
              <a:t>150 000 </a:t>
            </a:r>
          </a:p>
        </p:txBody>
      </p:sp>
      <p:grpSp>
        <p:nvGrpSpPr>
          <p:cNvPr id="128037" name="Group 37"/>
          <p:cNvGrpSpPr>
            <a:grpSpLocks/>
          </p:cNvGrpSpPr>
          <p:nvPr/>
        </p:nvGrpSpPr>
        <p:grpSpPr bwMode="auto">
          <a:xfrm>
            <a:off x="4081463" y="5578475"/>
            <a:ext cx="1222375" cy="946150"/>
            <a:chOff x="2700" y="3514"/>
            <a:chExt cx="770" cy="596"/>
          </a:xfrm>
        </p:grpSpPr>
        <p:sp>
          <p:nvSpPr>
            <p:cNvPr id="128031" name="Line 31"/>
            <p:cNvSpPr>
              <a:spLocks noChangeShapeType="1"/>
            </p:cNvSpPr>
            <p:nvPr/>
          </p:nvSpPr>
          <p:spPr bwMode="auto">
            <a:xfrm>
              <a:off x="2853" y="3820"/>
              <a:ext cx="453" cy="0"/>
            </a:xfrm>
            <a:prstGeom prst="line">
              <a:avLst/>
            </a:prstGeom>
            <a:noFill/>
            <a:ln w="38100">
              <a:solidFill>
                <a:schemeClr val="bg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128032" name="Text Box 32"/>
            <p:cNvSpPr txBox="1">
              <a:spLocks noChangeArrowheads="1"/>
            </p:cNvSpPr>
            <p:nvPr/>
          </p:nvSpPr>
          <p:spPr bwMode="auto">
            <a:xfrm>
              <a:off x="2700" y="3514"/>
              <a:ext cx="770" cy="59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cs-CZ" b="1">
                  <a:solidFill>
                    <a:schemeClr val="bg1"/>
                  </a:solidFill>
                  <a:latin typeface="Times New Roman" pitchFamily="18" charset="0"/>
                </a:rPr>
                <a:t>15, 5</a:t>
              </a:r>
            </a:p>
            <a:p>
              <a:r>
                <a:rPr lang="cs-CZ" b="1">
                  <a:solidFill>
                    <a:schemeClr val="bg1"/>
                  </a:solidFill>
                  <a:latin typeface="Times New Roman" pitchFamily="18" charset="0"/>
                </a:rPr>
                <a:t>100</a:t>
              </a:r>
            </a:p>
          </p:txBody>
        </p:sp>
      </p:grpSp>
      <p:grpSp>
        <p:nvGrpSpPr>
          <p:cNvPr id="128033" name="Group 33"/>
          <p:cNvGrpSpPr>
            <a:grpSpLocks/>
          </p:cNvGrpSpPr>
          <p:nvPr/>
        </p:nvGrpSpPr>
        <p:grpSpPr bwMode="auto">
          <a:xfrm>
            <a:off x="4932363" y="5573713"/>
            <a:ext cx="1223962" cy="946150"/>
            <a:chOff x="3207" y="3521"/>
            <a:chExt cx="771" cy="596"/>
          </a:xfrm>
        </p:grpSpPr>
        <p:sp>
          <p:nvSpPr>
            <p:cNvPr id="128034" name="Line 34"/>
            <p:cNvSpPr>
              <a:spLocks noChangeShapeType="1"/>
            </p:cNvSpPr>
            <p:nvPr/>
          </p:nvSpPr>
          <p:spPr bwMode="auto">
            <a:xfrm>
              <a:off x="3385" y="3827"/>
              <a:ext cx="408" cy="0"/>
            </a:xfrm>
            <a:prstGeom prst="line">
              <a:avLst/>
            </a:prstGeom>
            <a:noFill/>
            <a:ln w="38100">
              <a:solidFill>
                <a:schemeClr val="bg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128035" name="Text Box 35"/>
            <p:cNvSpPr txBox="1">
              <a:spLocks noChangeArrowheads="1"/>
            </p:cNvSpPr>
            <p:nvPr/>
          </p:nvSpPr>
          <p:spPr bwMode="auto">
            <a:xfrm>
              <a:off x="3207" y="3521"/>
              <a:ext cx="771" cy="59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cs-CZ" b="1">
                  <a:solidFill>
                    <a:schemeClr val="bg1"/>
                  </a:solidFill>
                  <a:latin typeface="Times New Roman" pitchFamily="18" charset="0"/>
                </a:rPr>
                <a:t>287</a:t>
              </a:r>
            </a:p>
            <a:p>
              <a:r>
                <a:rPr lang="cs-CZ" b="1">
                  <a:solidFill>
                    <a:schemeClr val="bg1"/>
                  </a:solidFill>
                  <a:latin typeface="Times New Roman" pitchFamily="18" charset="0"/>
                </a:rPr>
                <a:t>360</a:t>
              </a:r>
            </a:p>
          </p:txBody>
        </p:sp>
      </p:grpSp>
      <p:sp>
        <p:nvSpPr>
          <p:cNvPr id="128036" name="Rectangle 36"/>
          <p:cNvSpPr>
            <a:spLocks noChangeArrowheads="1"/>
          </p:cNvSpPr>
          <p:nvPr/>
        </p:nvSpPr>
        <p:spPr bwMode="auto">
          <a:xfrm>
            <a:off x="5940425" y="5732463"/>
            <a:ext cx="1655763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l"/>
            <a:r>
              <a:rPr lang="cs-CZ" b="1">
                <a:solidFill>
                  <a:schemeClr val="bg1"/>
                </a:solidFill>
                <a:latin typeface="Times New Roman" pitchFamily="18" charset="0"/>
              </a:rPr>
              <a:t>= 18 535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0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280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0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280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0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280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0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1280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0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1280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0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1280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0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1280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0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1280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0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500"/>
                                        <p:tgtEl>
                                          <p:spTgt spid="1280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0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500"/>
                                        <p:tgtEl>
                                          <p:spTgt spid="1280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0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7" dur="500"/>
                                        <p:tgtEl>
                                          <p:spTgt spid="1280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2" dur="500"/>
                                        <p:tgtEl>
                                          <p:spTgt spid="128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0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7" dur="500"/>
                                        <p:tgtEl>
                                          <p:spTgt spid="1280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0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2" dur="500"/>
                                        <p:tgtEl>
                                          <p:spTgt spid="1280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0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7" dur="500"/>
                                        <p:tgtEl>
                                          <p:spTgt spid="1280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2" dur="500"/>
                                        <p:tgtEl>
                                          <p:spTgt spid="128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7" dur="500"/>
                                        <p:tgtEl>
                                          <p:spTgt spid="128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2" dur="500"/>
                                        <p:tgtEl>
                                          <p:spTgt spid="128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0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7" dur="500"/>
                                        <p:tgtEl>
                                          <p:spTgt spid="1280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2" dur="500"/>
                                        <p:tgtEl>
                                          <p:spTgt spid="1280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7" dur="500"/>
                                        <p:tgtEl>
                                          <p:spTgt spid="1280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8003" grpId="0"/>
      <p:bldP spid="128005" grpId="0"/>
      <p:bldP spid="128014" grpId="0"/>
      <p:bldP spid="128015" grpId="0"/>
      <p:bldP spid="128016" grpId="0"/>
      <p:bldP spid="128017" grpId="0"/>
      <p:bldP spid="128018" grpId="0"/>
      <p:bldP spid="128019" grpId="0"/>
      <p:bldP spid="128020" grpId="0"/>
      <p:bldP spid="128021" grpId="0"/>
      <p:bldP spid="128022" grpId="0"/>
      <p:bldP spid="128023" grpId="0"/>
      <p:bldP spid="128024" grpId="0"/>
      <p:bldP spid="128025" grpId="0" animBg="1"/>
      <p:bldP spid="128026" grpId="0"/>
      <p:bldP spid="128028" grpId="0"/>
      <p:bldP spid="128029" grpId="0"/>
      <p:bldP spid="128036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026" name="Rectangle 2"/>
          <p:cNvSpPr>
            <a:spLocks noGrp="1" noChangeArrowheads="1"/>
          </p:cNvSpPr>
          <p:nvPr>
            <p:ph type="title"/>
          </p:nvPr>
        </p:nvSpPr>
        <p:spPr>
          <a:xfrm>
            <a:off x="395288" y="334963"/>
            <a:ext cx="8497887" cy="1438275"/>
          </a:xfrm>
        </p:spPr>
        <p:txBody>
          <a:bodyPr/>
          <a:lstStyle/>
          <a:p>
            <a:pPr marL="762000" indent="-762000" algn="l"/>
            <a:r>
              <a:rPr lang="cs-CZ" sz="2800" b="1">
                <a:solidFill>
                  <a:schemeClr val="bg1"/>
                </a:solidFill>
                <a:latin typeface="Times New Roman" pitchFamily="18" charset="0"/>
              </a:rPr>
              <a:t>Př. 4: Vypočítejte 3% úrok z Kč 880 000,–  za dobu</a:t>
            </a:r>
            <a:br>
              <a:rPr lang="cs-CZ" sz="2800" b="1">
                <a:solidFill>
                  <a:schemeClr val="bg1"/>
                </a:solidFill>
                <a:latin typeface="Times New Roman" pitchFamily="18" charset="0"/>
              </a:rPr>
            </a:br>
            <a:r>
              <a:rPr lang="cs-CZ" sz="2800" b="1">
                <a:solidFill>
                  <a:schemeClr val="bg1"/>
                </a:solidFill>
                <a:latin typeface="Times New Roman" pitchFamily="18" charset="0"/>
              </a:rPr>
              <a:t>   od 9. 5. do 10. 10. téhož roku. </a:t>
            </a:r>
          </a:p>
        </p:txBody>
      </p:sp>
      <p:sp>
        <p:nvSpPr>
          <p:cNvPr id="129027" name="Rectangle 3"/>
          <p:cNvSpPr>
            <a:spLocks noChangeArrowheads="1"/>
          </p:cNvSpPr>
          <p:nvPr/>
        </p:nvSpPr>
        <p:spPr bwMode="auto">
          <a:xfrm>
            <a:off x="611188" y="1844675"/>
            <a:ext cx="1368425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l"/>
            <a:r>
              <a:rPr lang="cs-CZ" b="1">
                <a:solidFill>
                  <a:schemeClr val="bg1"/>
                </a:solidFill>
                <a:latin typeface="Times New Roman" pitchFamily="18" charset="0"/>
              </a:rPr>
              <a:t>Řešení:</a:t>
            </a:r>
          </a:p>
        </p:txBody>
      </p:sp>
      <p:sp>
        <p:nvSpPr>
          <p:cNvPr id="129028" name="Rectangle 4"/>
          <p:cNvSpPr>
            <a:spLocks noChangeArrowheads="1"/>
          </p:cNvSpPr>
          <p:nvPr/>
        </p:nvSpPr>
        <p:spPr bwMode="auto">
          <a:xfrm>
            <a:off x="900113" y="4076700"/>
            <a:ext cx="2305050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l"/>
            <a:r>
              <a:rPr lang="cs-CZ" b="1">
                <a:solidFill>
                  <a:schemeClr val="bg1"/>
                </a:solidFill>
                <a:latin typeface="Times New Roman" pitchFamily="18" charset="0"/>
              </a:rPr>
              <a:t>j = 880 000</a:t>
            </a:r>
          </a:p>
        </p:txBody>
      </p:sp>
      <p:sp>
        <p:nvSpPr>
          <p:cNvPr id="129029" name="Rectangle 5"/>
          <p:cNvSpPr>
            <a:spLocks noChangeArrowheads="1"/>
          </p:cNvSpPr>
          <p:nvPr/>
        </p:nvSpPr>
        <p:spPr bwMode="auto">
          <a:xfrm>
            <a:off x="812800" y="4522788"/>
            <a:ext cx="2879725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l"/>
            <a:r>
              <a:rPr lang="cs-CZ" b="1">
                <a:solidFill>
                  <a:schemeClr val="bg1"/>
                </a:solidFill>
                <a:latin typeface="Times New Roman" pitchFamily="18" charset="0"/>
              </a:rPr>
              <a:t>p = 3 % p. a.</a:t>
            </a:r>
          </a:p>
        </p:txBody>
      </p:sp>
      <p:sp>
        <p:nvSpPr>
          <p:cNvPr id="129030" name="Rectangle 6"/>
          <p:cNvSpPr>
            <a:spLocks noChangeArrowheads="1"/>
          </p:cNvSpPr>
          <p:nvPr/>
        </p:nvSpPr>
        <p:spPr bwMode="auto">
          <a:xfrm>
            <a:off x="884238" y="4997450"/>
            <a:ext cx="2305050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l"/>
            <a:r>
              <a:rPr lang="cs-CZ" b="1">
                <a:solidFill>
                  <a:schemeClr val="bg1"/>
                </a:solidFill>
                <a:latin typeface="Times New Roman" pitchFamily="18" charset="0"/>
              </a:rPr>
              <a:t>t = 151/360</a:t>
            </a:r>
          </a:p>
        </p:txBody>
      </p:sp>
      <p:sp>
        <p:nvSpPr>
          <p:cNvPr id="129031" name="Rectangle 7"/>
          <p:cNvSpPr>
            <a:spLocks noChangeArrowheads="1"/>
          </p:cNvSpPr>
          <p:nvPr/>
        </p:nvSpPr>
        <p:spPr bwMode="auto">
          <a:xfrm>
            <a:off x="900113" y="2392363"/>
            <a:ext cx="2016125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l"/>
            <a:r>
              <a:rPr lang="cs-CZ" b="1">
                <a:solidFill>
                  <a:schemeClr val="bg1"/>
                </a:solidFill>
                <a:latin typeface="Times New Roman" pitchFamily="18" charset="0"/>
              </a:rPr>
              <a:t>Počet dnů:</a:t>
            </a:r>
          </a:p>
        </p:txBody>
      </p:sp>
      <p:sp>
        <p:nvSpPr>
          <p:cNvPr id="129032" name="Rectangle 8"/>
          <p:cNvSpPr>
            <a:spLocks noChangeArrowheads="1"/>
          </p:cNvSpPr>
          <p:nvPr/>
        </p:nvSpPr>
        <p:spPr bwMode="auto">
          <a:xfrm>
            <a:off x="2700338" y="2392363"/>
            <a:ext cx="2016125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l"/>
            <a:r>
              <a:rPr lang="cs-CZ" b="1">
                <a:solidFill>
                  <a:schemeClr val="bg1"/>
                </a:solidFill>
                <a:latin typeface="Times New Roman" pitchFamily="18" charset="0"/>
              </a:rPr>
              <a:t>květen</a:t>
            </a:r>
          </a:p>
        </p:txBody>
      </p:sp>
      <p:sp>
        <p:nvSpPr>
          <p:cNvPr id="129033" name="Rectangle 9"/>
          <p:cNvSpPr>
            <a:spLocks noChangeArrowheads="1"/>
          </p:cNvSpPr>
          <p:nvPr/>
        </p:nvSpPr>
        <p:spPr bwMode="auto">
          <a:xfrm>
            <a:off x="5653088" y="2392363"/>
            <a:ext cx="1871662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l"/>
            <a:r>
              <a:rPr lang="cs-CZ" b="1">
                <a:solidFill>
                  <a:schemeClr val="bg1"/>
                </a:solidFill>
                <a:latin typeface="Times New Roman" pitchFamily="18" charset="0"/>
              </a:rPr>
              <a:t>30 – 9 + 1 </a:t>
            </a:r>
          </a:p>
        </p:txBody>
      </p:sp>
      <p:sp>
        <p:nvSpPr>
          <p:cNvPr id="129034" name="Rectangle 10"/>
          <p:cNvSpPr>
            <a:spLocks noChangeArrowheads="1"/>
          </p:cNvSpPr>
          <p:nvPr/>
        </p:nvSpPr>
        <p:spPr bwMode="auto">
          <a:xfrm>
            <a:off x="2714625" y="2838450"/>
            <a:ext cx="2922588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l"/>
            <a:r>
              <a:rPr lang="cs-CZ" b="1">
                <a:solidFill>
                  <a:schemeClr val="bg1"/>
                </a:solidFill>
                <a:latin typeface="Times New Roman" pitchFamily="18" charset="0"/>
              </a:rPr>
              <a:t>červen – září </a:t>
            </a:r>
          </a:p>
        </p:txBody>
      </p:sp>
      <p:sp>
        <p:nvSpPr>
          <p:cNvPr id="129035" name="Rectangle 11"/>
          <p:cNvSpPr>
            <a:spLocks noChangeArrowheads="1"/>
          </p:cNvSpPr>
          <p:nvPr/>
        </p:nvSpPr>
        <p:spPr bwMode="auto">
          <a:xfrm>
            <a:off x="6300788" y="2838450"/>
            <a:ext cx="1223962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l"/>
            <a:r>
              <a:rPr lang="cs-CZ" b="1">
                <a:solidFill>
                  <a:schemeClr val="bg1"/>
                </a:solidFill>
                <a:latin typeface="Times New Roman" pitchFamily="18" charset="0"/>
              </a:rPr>
              <a:t>4 . 30</a:t>
            </a:r>
          </a:p>
        </p:txBody>
      </p:sp>
      <p:sp>
        <p:nvSpPr>
          <p:cNvPr id="129036" name="Rectangle 12"/>
          <p:cNvSpPr>
            <a:spLocks noChangeArrowheads="1"/>
          </p:cNvSpPr>
          <p:nvPr/>
        </p:nvSpPr>
        <p:spPr bwMode="auto">
          <a:xfrm>
            <a:off x="2714625" y="3298825"/>
            <a:ext cx="2016125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l"/>
            <a:r>
              <a:rPr lang="cs-CZ" b="1">
                <a:solidFill>
                  <a:schemeClr val="bg1"/>
                </a:solidFill>
                <a:latin typeface="Times New Roman" pitchFamily="18" charset="0"/>
              </a:rPr>
              <a:t>říjen</a:t>
            </a:r>
          </a:p>
        </p:txBody>
      </p:sp>
      <p:sp>
        <p:nvSpPr>
          <p:cNvPr id="129037" name="Rectangle 13"/>
          <p:cNvSpPr>
            <a:spLocks noChangeArrowheads="1"/>
          </p:cNvSpPr>
          <p:nvPr/>
        </p:nvSpPr>
        <p:spPr bwMode="auto">
          <a:xfrm>
            <a:off x="7294563" y="3300413"/>
            <a:ext cx="1152525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l"/>
            <a:r>
              <a:rPr lang="cs-CZ" b="1">
                <a:solidFill>
                  <a:schemeClr val="bg1"/>
                </a:solidFill>
                <a:latin typeface="Times New Roman" pitchFamily="18" charset="0"/>
              </a:rPr>
              <a:t>=     9</a:t>
            </a:r>
          </a:p>
        </p:txBody>
      </p:sp>
      <p:sp>
        <p:nvSpPr>
          <p:cNvPr id="129038" name="Rectangle 14"/>
          <p:cNvSpPr>
            <a:spLocks noChangeArrowheads="1"/>
          </p:cNvSpPr>
          <p:nvPr/>
        </p:nvSpPr>
        <p:spPr bwMode="auto">
          <a:xfrm>
            <a:off x="7294563" y="2392363"/>
            <a:ext cx="1150937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l"/>
            <a:r>
              <a:rPr lang="cs-CZ" b="1">
                <a:solidFill>
                  <a:schemeClr val="bg1"/>
                </a:solidFill>
                <a:latin typeface="Times New Roman" pitchFamily="18" charset="0"/>
              </a:rPr>
              <a:t>=   22 </a:t>
            </a:r>
          </a:p>
        </p:txBody>
      </p:sp>
      <p:sp>
        <p:nvSpPr>
          <p:cNvPr id="129039" name="Rectangle 15"/>
          <p:cNvSpPr>
            <a:spLocks noChangeArrowheads="1"/>
          </p:cNvSpPr>
          <p:nvPr/>
        </p:nvSpPr>
        <p:spPr bwMode="auto">
          <a:xfrm>
            <a:off x="7294563" y="2838450"/>
            <a:ext cx="1150937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l"/>
            <a:r>
              <a:rPr lang="cs-CZ" b="1">
                <a:solidFill>
                  <a:schemeClr val="bg1"/>
                </a:solidFill>
                <a:latin typeface="Times New Roman" pitchFamily="18" charset="0"/>
              </a:rPr>
              <a:t>= 120</a:t>
            </a:r>
          </a:p>
        </p:txBody>
      </p:sp>
      <p:sp>
        <p:nvSpPr>
          <p:cNvPr id="129040" name="Line 16"/>
          <p:cNvSpPr>
            <a:spLocks noChangeShapeType="1"/>
          </p:cNvSpPr>
          <p:nvPr/>
        </p:nvSpPr>
        <p:spPr bwMode="auto">
          <a:xfrm>
            <a:off x="6889750" y="3905250"/>
            <a:ext cx="1512888" cy="0"/>
          </a:xfrm>
          <a:prstGeom prst="line">
            <a:avLst/>
          </a:prstGeom>
          <a:noFill/>
          <a:ln w="38100">
            <a:solidFill>
              <a:schemeClr val="bg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29041" name="Rectangle 17"/>
          <p:cNvSpPr>
            <a:spLocks noChangeArrowheads="1"/>
          </p:cNvSpPr>
          <p:nvPr/>
        </p:nvSpPr>
        <p:spPr bwMode="auto">
          <a:xfrm>
            <a:off x="7323138" y="3890963"/>
            <a:ext cx="1150937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l"/>
            <a:r>
              <a:rPr lang="cs-CZ" b="1">
                <a:solidFill>
                  <a:schemeClr val="bg1"/>
                </a:solidFill>
                <a:latin typeface="Times New Roman" pitchFamily="18" charset="0"/>
              </a:rPr>
              <a:t>= 151</a:t>
            </a:r>
          </a:p>
        </p:txBody>
      </p:sp>
      <p:graphicFrame>
        <p:nvGraphicFramePr>
          <p:cNvPr id="129042" name="Object 18"/>
          <p:cNvGraphicFramePr>
            <a:graphicFrameLocks noChangeAspect="1"/>
          </p:cNvGraphicFramePr>
          <p:nvPr/>
        </p:nvGraphicFramePr>
        <p:xfrm>
          <a:off x="3995738" y="4321175"/>
          <a:ext cx="1800225" cy="1066800"/>
        </p:xfrm>
        <a:graphic>
          <a:graphicData uri="http://schemas.openxmlformats.org/presentationml/2006/ole">
            <p:oleObj spid="_x0000_s129042" name="Rovnice" r:id="rId3" imgW="825480" imgH="469800" progId="Equation.3">
              <p:embed/>
            </p:oleObj>
          </a:graphicData>
        </a:graphic>
      </p:graphicFrame>
      <p:sp>
        <p:nvSpPr>
          <p:cNvPr id="129043" name="Rectangle 19"/>
          <p:cNvSpPr>
            <a:spLocks noChangeArrowheads="1"/>
          </p:cNvSpPr>
          <p:nvPr/>
        </p:nvSpPr>
        <p:spPr bwMode="auto">
          <a:xfrm>
            <a:off x="2266950" y="5732463"/>
            <a:ext cx="792163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l"/>
            <a:r>
              <a:rPr lang="cs-CZ" b="1">
                <a:solidFill>
                  <a:schemeClr val="bg1"/>
                </a:solidFill>
                <a:latin typeface="Times New Roman" pitchFamily="18" charset="0"/>
              </a:rPr>
              <a:t>ú = </a:t>
            </a:r>
          </a:p>
        </p:txBody>
      </p:sp>
      <p:sp>
        <p:nvSpPr>
          <p:cNvPr id="129044" name="Rectangle 20"/>
          <p:cNvSpPr>
            <a:spLocks noChangeArrowheads="1"/>
          </p:cNvSpPr>
          <p:nvPr/>
        </p:nvSpPr>
        <p:spPr bwMode="auto">
          <a:xfrm>
            <a:off x="2916238" y="5732463"/>
            <a:ext cx="1582737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l"/>
            <a:r>
              <a:rPr lang="cs-CZ" b="1">
                <a:solidFill>
                  <a:schemeClr val="bg1"/>
                </a:solidFill>
                <a:latin typeface="Times New Roman" pitchFamily="18" charset="0"/>
              </a:rPr>
              <a:t>880 000 </a:t>
            </a:r>
          </a:p>
        </p:txBody>
      </p:sp>
      <p:grpSp>
        <p:nvGrpSpPr>
          <p:cNvPr id="129045" name="Group 21"/>
          <p:cNvGrpSpPr>
            <a:grpSpLocks/>
          </p:cNvGrpSpPr>
          <p:nvPr/>
        </p:nvGrpSpPr>
        <p:grpSpPr bwMode="auto">
          <a:xfrm>
            <a:off x="4081463" y="5578475"/>
            <a:ext cx="1222375" cy="946150"/>
            <a:chOff x="2700" y="3514"/>
            <a:chExt cx="770" cy="596"/>
          </a:xfrm>
        </p:grpSpPr>
        <p:sp>
          <p:nvSpPr>
            <p:cNvPr id="129046" name="Line 22"/>
            <p:cNvSpPr>
              <a:spLocks noChangeShapeType="1"/>
            </p:cNvSpPr>
            <p:nvPr/>
          </p:nvSpPr>
          <p:spPr bwMode="auto">
            <a:xfrm>
              <a:off x="2853" y="3820"/>
              <a:ext cx="453" cy="0"/>
            </a:xfrm>
            <a:prstGeom prst="line">
              <a:avLst/>
            </a:prstGeom>
            <a:noFill/>
            <a:ln w="38100">
              <a:solidFill>
                <a:schemeClr val="bg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129047" name="Text Box 23"/>
            <p:cNvSpPr txBox="1">
              <a:spLocks noChangeArrowheads="1"/>
            </p:cNvSpPr>
            <p:nvPr/>
          </p:nvSpPr>
          <p:spPr bwMode="auto">
            <a:xfrm>
              <a:off x="2700" y="3514"/>
              <a:ext cx="770" cy="59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cs-CZ" b="1">
                  <a:solidFill>
                    <a:schemeClr val="bg1"/>
                  </a:solidFill>
                  <a:latin typeface="Times New Roman" pitchFamily="18" charset="0"/>
                </a:rPr>
                <a:t>3</a:t>
              </a:r>
            </a:p>
            <a:p>
              <a:r>
                <a:rPr lang="cs-CZ" b="1">
                  <a:solidFill>
                    <a:schemeClr val="bg1"/>
                  </a:solidFill>
                  <a:latin typeface="Times New Roman" pitchFamily="18" charset="0"/>
                </a:rPr>
                <a:t>100</a:t>
              </a:r>
            </a:p>
          </p:txBody>
        </p:sp>
      </p:grpSp>
      <p:grpSp>
        <p:nvGrpSpPr>
          <p:cNvPr id="129048" name="Group 24"/>
          <p:cNvGrpSpPr>
            <a:grpSpLocks/>
          </p:cNvGrpSpPr>
          <p:nvPr/>
        </p:nvGrpSpPr>
        <p:grpSpPr bwMode="auto">
          <a:xfrm>
            <a:off x="4932363" y="5573713"/>
            <a:ext cx="1223962" cy="946150"/>
            <a:chOff x="3207" y="3521"/>
            <a:chExt cx="771" cy="596"/>
          </a:xfrm>
        </p:grpSpPr>
        <p:sp>
          <p:nvSpPr>
            <p:cNvPr id="129049" name="Line 25"/>
            <p:cNvSpPr>
              <a:spLocks noChangeShapeType="1"/>
            </p:cNvSpPr>
            <p:nvPr/>
          </p:nvSpPr>
          <p:spPr bwMode="auto">
            <a:xfrm>
              <a:off x="3385" y="3827"/>
              <a:ext cx="408" cy="0"/>
            </a:xfrm>
            <a:prstGeom prst="line">
              <a:avLst/>
            </a:prstGeom>
            <a:noFill/>
            <a:ln w="38100">
              <a:solidFill>
                <a:schemeClr val="bg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129050" name="Text Box 26"/>
            <p:cNvSpPr txBox="1">
              <a:spLocks noChangeArrowheads="1"/>
            </p:cNvSpPr>
            <p:nvPr/>
          </p:nvSpPr>
          <p:spPr bwMode="auto">
            <a:xfrm>
              <a:off x="3207" y="3521"/>
              <a:ext cx="771" cy="59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cs-CZ" b="1">
                  <a:solidFill>
                    <a:schemeClr val="bg1"/>
                  </a:solidFill>
                  <a:latin typeface="Times New Roman" pitchFamily="18" charset="0"/>
                </a:rPr>
                <a:t>151</a:t>
              </a:r>
            </a:p>
            <a:p>
              <a:r>
                <a:rPr lang="cs-CZ" b="1">
                  <a:solidFill>
                    <a:schemeClr val="bg1"/>
                  </a:solidFill>
                  <a:latin typeface="Times New Roman" pitchFamily="18" charset="0"/>
                </a:rPr>
                <a:t>360</a:t>
              </a:r>
            </a:p>
          </p:txBody>
        </p:sp>
      </p:grpSp>
      <p:sp>
        <p:nvSpPr>
          <p:cNvPr id="129051" name="Rectangle 27"/>
          <p:cNvSpPr>
            <a:spLocks noChangeArrowheads="1"/>
          </p:cNvSpPr>
          <p:nvPr/>
        </p:nvSpPr>
        <p:spPr bwMode="auto">
          <a:xfrm>
            <a:off x="5940425" y="5732463"/>
            <a:ext cx="1655763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l"/>
            <a:r>
              <a:rPr lang="cs-CZ" b="1">
                <a:solidFill>
                  <a:schemeClr val="bg1"/>
                </a:solidFill>
                <a:latin typeface="Times New Roman" pitchFamily="18" charset="0"/>
              </a:rPr>
              <a:t>= 11 073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29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29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29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1290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1290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129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1290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0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1290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500"/>
                                        <p:tgtEl>
                                          <p:spTgt spid="1290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0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500"/>
                                        <p:tgtEl>
                                          <p:spTgt spid="1290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0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7" dur="500"/>
                                        <p:tgtEl>
                                          <p:spTgt spid="1290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0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2" dur="500"/>
                                        <p:tgtEl>
                                          <p:spTgt spid="1290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7" dur="500"/>
                                        <p:tgtEl>
                                          <p:spTgt spid="129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2" dur="500"/>
                                        <p:tgtEl>
                                          <p:spTgt spid="129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7" dur="500"/>
                                        <p:tgtEl>
                                          <p:spTgt spid="129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0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2" dur="500"/>
                                        <p:tgtEl>
                                          <p:spTgt spid="1290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0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7" dur="500"/>
                                        <p:tgtEl>
                                          <p:spTgt spid="1290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0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2" dur="500"/>
                                        <p:tgtEl>
                                          <p:spTgt spid="1290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0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7" dur="500"/>
                                        <p:tgtEl>
                                          <p:spTgt spid="1290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0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2" dur="500"/>
                                        <p:tgtEl>
                                          <p:spTgt spid="1290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7" dur="500"/>
                                        <p:tgtEl>
                                          <p:spTgt spid="129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9027" grpId="0"/>
      <p:bldP spid="129028" grpId="0"/>
      <p:bldP spid="129029" grpId="0"/>
      <p:bldP spid="129030" grpId="0"/>
      <p:bldP spid="129031" grpId="0"/>
      <p:bldP spid="129032" grpId="0"/>
      <p:bldP spid="129033" grpId="0"/>
      <p:bldP spid="129034" grpId="0"/>
      <p:bldP spid="129035" grpId="0"/>
      <p:bldP spid="129036" grpId="0"/>
      <p:bldP spid="129037" grpId="0"/>
      <p:bldP spid="129038" grpId="0"/>
      <p:bldP spid="129039" grpId="0"/>
      <p:bldP spid="129040" grpId="0" animBg="1"/>
      <p:bldP spid="129041" grpId="0"/>
      <p:bldP spid="129043" grpId="0"/>
      <p:bldP spid="129044" grpId="0"/>
      <p:bldP spid="129051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917575"/>
            <a:ext cx="8229600" cy="1143000"/>
          </a:xfrm>
        </p:spPr>
        <p:txBody>
          <a:bodyPr/>
          <a:lstStyle/>
          <a:p>
            <a:r>
              <a:rPr lang="cs-CZ" sz="3200" b="1">
                <a:solidFill>
                  <a:schemeClr val="bg1"/>
                </a:solidFill>
                <a:latin typeface="Times New Roman" pitchFamily="18" charset="0"/>
              </a:rPr>
              <a:t>Použitá literatura:</a:t>
            </a:r>
          </a:p>
        </p:txBody>
      </p:sp>
      <p:sp>
        <p:nvSpPr>
          <p:cNvPr id="2355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82600" y="2825750"/>
            <a:ext cx="8229600" cy="1108075"/>
          </a:xfrm>
        </p:spPr>
        <p:txBody>
          <a:bodyPr/>
          <a:lstStyle/>
          <a:p>
            <a:r>
              <a:rPr lang="cs-CZ" sz="2400" b="1">
                <a:solidFill>
                  <a:schemeClr val="bg1"/>
                </a:solidFill>
                <a:latin typeface="Times New Roman" pitchFamily="18" charset="0"/>
              </a:rPr>
              <a:t>EICHLER, B. Hospodářské výpočty pro střední školy.             </a:t>
            </a:r>
          </a:p>
          <a:p>
            <a:pPr>
              <a:buFontTx/>
              <a:buNone/>
            </a:pPr>
            <a:r>
              <a:rPr lang="cs-CZ" sz="2400" b="1">
                <a:solidFill>
                  <a:schemeClr val="bg1"/>
                </a:solidFill>
                <a:latin typeface="Times New Roman" pitchFamily="18" charset="0"/>
              </a:rPr>
              <a:t>                 Praha: Fortuna, 2008. ISBN 978-80-7373-022-2</a:t>
            </a:r>
          </a:p>
        </p:txBody>
      </p:sp>
      <p:sp>
        <p:nvSpPr>
          <p:cNvPr id="23556" name="Rectangle 4"/>
          <p:cNvSpPr>
            <a:spLocks noChangeArrowheads="1"/>
          </p:cNvSpPr>
          <p:nvPr/>
        </p:nvSpPr>
        <p:spPr bwMode="auto">
          <a:xfrm>
            <a:off x="476250" y="4049713"/>
            <a:ext cx="8488363" cy="19002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 algn="l">
              <a:spcBef>
                <a:spcPct val="20000"/>
              </a:spcBef>
              <a:buFontTx/>
              <a:buChar char="•"/>
            </a:pPr>
            <a:r>
              <a:rPr lang="cs-CZ" sz="2400" b="1">
                <a:solidFill>
                  <a:schemeClr val="bg1"/>
                </a:solidFill>
                <a:latin typeface="Times New Roman" pitchFamily="18" charset="0"/>
              </a:rPr>
              <a:t>POHLOVÁ H., EICHLER, B.  Hospodářské výpočty.</a:t>
            </a:r>
          </a:p>
          <a:p>
            <a:pPr marL="342900" indent="-342900" algn="l">
              <a:spcBef>
                <a:spcPct val="20000"/>
              </a:spcBef>
            </a:pPr>
            <a:r>
              <a:rPr lang="cs-CZ" sz="2400" b="1">
                <a:solidFill>
                  <a:schemeClr val="bg1"/>
                </a:solidFill>
                <a:latin typeface="Times New Roman" pitchFamily="18" charset="0"/>
              </a:rPr>
              <a:t>		     Pracovní sbírka úloh. Praha: Scientia Medica, 1997.      </a:t>
            </a:r>
          </a:p>
          <a:p>
            <a:pPr marL="342900" indent="-342900" algn="l">
              <a:spcBef>
                <a:spcPct val="20000"/>
              </a:spcBef>
            </a:pPr>
            <a:r>
              <a:rPr lang="cs-CZ" sz="2400" b="1">
                <a:solidFill>
                  <a:schemeClr val="bg1"/>
                </a:solidFill>
                <a:latin typeface="Times New Roman" pitchFamily="18" charset="0"/>
              </a:rPr>
              <a:t>                 ISBN 80-85526-82-4</a:t>
            </a:r>
          </a:p>
          <a:p>
            <a:pPr marL="342900" indent="-342900" algn="l">
              <a:spcBef>
                <a:spcPct val="20000"/>
              </a:spcBef>
            </a:pPr>
            <a:endParaRPr lang="cs-CZ" sz="2400" b="1">
              <a:solidFill>
                <a:schemeClr val="bg1"/>
              </a:solidFill>
              <a:latin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1062038"/>
            <a:ext cx="8229600" cy="1143000"/>
          </a:xfrm>
        </p:spPr>
        <p:txBody>
          <a:bodyPr/>
          <a:lstStyle/>
          <a:p>
            <a:r>
              <a:rPr lang="cs-CZ" sz="2800" b="1">
                <a:solidFill>
                  <a:schemeClr val="bg1"/>
                </a:solidFill>
                <a:latin typeface="Times New Roman" pitchFamily="18" charset="0"/>
              </a:rPr>
              <a:t>Prezentace je vlastním dílem autora s využitím uvedené literatury.</a:t>
            </a:r>
          </a:p>
        </p:txBody>
      </p:sp>
      <p:sp>
        <p:nvSpPr>
          <p:cNvPr id="286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39750" y="3544888"/>
            <a:ext cx="8229600" cy="2116137"/>
          </a:xfrm>
        </p:spPr>
        <p:txBody>
          <a:bodyPr/>
          <a:lstStyle/>
          <a:p>
            <a:pPr>
              <a:buFontTx/>
              <a:buNone/>
            </a:pPr>
            <a:r>
              <a:rPr lang="cs-CZ" sz="2800" b="1">
                <a:solidFill>
                  <a:schemeClr val="bg1"/>
                </a:solidFill>
                <a:latin typeface="Times New Roman" pitchFamily="18" charset="0"/>
              </a:rPr>
              <a:t>Materiály jsou určeny pro bezplatné používání </a:t>
            </a:r>
          </a:p>
          <a:p>
            <a:pPr>
              <a:buFontTx/>
              <a:buNone/>
            </a:pPr>
            <a:r>
              <a:rPr lang="cs-CZ" sz="2800" b="1">
                <a:solidFill>
                  <a:schemeClr val="bg1"/>
                </a:solidFill>
                <a:latin typeface="Times New Roman" pitchFamily="18" charset="0"/>
              </a:rPr>
              <a:t>pro potřeby výuky a vzdělávání na všech typech škol</a:t>
            </a:r>
          </a:p>
          <a:p>
            <a:pPr>
              <a:buFontTx/>
              <a:buNone/>
            </a:pPr>
            <a:r>
              <a:rPr lang="cs-CZ" sz="2800" b="1">
                <a:solidFill>
                  <a:schemeClr val="bg1"/>
                </a:solidFill>
                <a:latin typeface="Times New Roman" pitchFamily="18" charset="0"/>
              </a:rPr>
              <a:t>a školských zařízení. Jakékoliv další využití podléhá</a:t>
            </a:r>
          </a:p>
          <a:p>
            <a:pPr>
              <a:buFontTx/>
              <a:buNone/>
            </a:pPr>
            <a:r>
              <a:rPr lang="cs-CZ" sz="2800" b="1">
                <a:solidFill>
                  <a:schemeClr val="bg1"/>
                </a:solidFill>
                <a:latin typeface="Times New Roman" pitchFamily="18" charset="0"/>
              </a:rPr>
              <a:t>autorskému zákonu.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5">
      <a:dk1>
        <a:srgbClr val="000000"/>
      </a:dk1>
      <a:lt1>
        <a:srgbClr val="FFFFD9"/>
      </a:lt1>
      <a:dk2>
        <a:srgbClr val="000000"/>
      </a:dk2>
      <a:lt2>
        <a:srgbClr val="777777"/>
      </a:lt2>
      <a:accent1>
        <a:srgbClr val="FFFFF7"/>
      </a:accent1>
      <a:accent2>
        <a:srgbClr val="33CCCC"/>
      </a:accent2>
      <a:accent3>
        <a:srgbClr val="FFFFE9"/>
      </a:accent3>
      <a:accent4>
        <a:srgbClr val="000000"/>
      </a:accent4>
      <a:accent5>
        <a:srgbClr val="FFFFFA"/>
      </a:accent5>
      <a:accent6>
        <a:srgbClr val="2DB9B9"/>
      </a:accent6>
      <a:hlink>
        <a:srgbClr val="FF5050"/>
      </a:hlink>
      <a:folHlink>
        <a:srgbClr val="FF99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2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2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Edge</Template>
  <TotalTime>4157</TotalTime>
  <Words>757</Words>
  <Application>Microsoft Office PowerPoint</Application>
  <PresentationFormat>Předvádění na obrazovce (4:3)</PresentationFormat>
  <Paragraphs>196</Paragraphs>
  <Slides>17</Slides>
  <Notes>1</Notes>
  <HiddenSlides>0</HiddenSlides>
  <MMClips>0</MMClips>
  <ScaleCrop>false</ScaleCrop>
  <HeadingPairs>
    <vt:vector size="8" baseType="variant">
      <vt:variant>
        <vt:lpstr>Použitá písma</vt:lpstr>
      </vt:variant>
      <vt:variant>
        <vt:i4>2</vt:i4>
      </vt:variant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21" baseType="lpstr">
      <vt:lpstr>Arial</vt:lpstr>
      <vt:lpstr>Times New Roman</vt:lpstr>
      <vt:lpstr>Výchozí návrh</vt:lpstr>
      <vt:lpstr>Editor rovnic 3.0</vt:lpstr>
      <vt:lpstr>Snímek 1</vt:lpstr>
      <vt:lpstr>Snímek 2</vt:lpstr>
      <vt:lpstr>HOSPODÁŘSKÉ VÝPOČTY 6 - ÚROKOVÝ POČET 1</vt:lpstr>
      <vt:lpstr>Základní pojmy </vt:lpstr>
      <vt:lpstr>  Úrokovací období – období, za které činí úrok            právě p %.</vt:lpstr>
      <vt:lpstr>JEDNODUCHÉ ÚROKOVÁNÍ</vt:lpstr>
      <vt:lpstr>Př. 1:</vt:lpstr>
      <vt:lpstr>Př. 1:</vt:lpstr>
      <vt:lpstr>Př. 1:</vt:lpstr>
      <vt:lpstr>Výpočet úroku za dobu „od - do“.</vt:lpstr>
      <vt:lpstr>Př. 2:    Určete počet dnů úrokovací doby:</vt:lpstr>
      <vt:lpstr>Př. 2:    Určete počet dnů úrokovací doby:</vt:lpstr>
      <vt:lpstr>Př. 2:    Určete počet dnů úrokovací doby:</vt:lpstr>
      <vt:lpstr>Př. 3: Podnikatel si půjčil Kč 150 000, – na dobu    od 28. 2. do 15. 12. téhož roku při úrokové míře   15, 5 % p. a. Určete, jaký zaplatí úrok.</vt:lpstr>
      <vt:lpstr>Př. 4: Vypočítejte 3% úrok z Kč 880 000,–  za dobu    od 9. 5. do 10. 10. téhož roku. </vt:lpstr>
      <vt:lpstr>Použitá literatura:</vt:lpstr>
      <vt:lpstr>Prezentace je vlastním dílem autora s využitím uvedené literatury.</vt:lpstr>
    </vt:vector>
  </TitlesOfParts>
  <Company>Obchodní akademie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ČÍSELNÉ  MNOŽINY</dc:title>
  <dc:creator>Zbynek</dc:creator>
  <cp:lastModifiedBy>Dum</cp:lastModifiedBy>
  <cp:revision>405</cp:revision>
  <dcterms:created xsi:type="dcterms:W3CDTF">2012-11-24T22:42:48Z</dcterms:created>
  <dcterms:modified xsi:type="dcterms:W3CDTF">2014-01-13T10:10:11Z</dcterms:modified>
</cp:coreProperties>
</file>