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6B8BE2-75EB-49BD-986F-CF44997C5FC3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5C3DE5-E069-477D-BBB1-2DCBE33538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5C3DE5-E069-477D-BBB1-2DCBE33538E9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B8F30-5332-4512-B42D-43A5F13DDBBA}" type="datetimeFigureOut">
              <a:rPr lang="cs-CZ" smtClean="0"/>
              <a:pPr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EB4068-BC6A-4762-9695-AF0961719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VY_32_INOVACE_144_M1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Odčítání do 10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Odčítání do 10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 odčítání do 10.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</a:t>
            </a:r>
            <a:r>
              <a:rPr lang="cs-CZ" sz="2100" u="sng" dirty="0" smtClean="0"/>
              <a:t>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340768"/>
            <a:ext cx="1042073" cy="1349434"/>
          </a:xfrm>
          <a:prstGeom prst="rect">
            <a:avLst/>
          </a:prstGeom>
          <a:noFill/>
        </p:spPr>
      </p:pic>
      <p:pic>
        <p:nvPicPr>
          <p:cNvPr id="5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268760"/>
            <a:ext cx="1042073" cy="1349434"/>
          </a:xfrm>
          <a:prstGeom prst="rect">
            <a:avLst/>
          </a:prstGeom>
          <a:noFill/>
        </p:spPr>
      </p:pic>
      <p:pic>
        <p:nvPicPr>
          <p:cNvPr id="6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20888"/>
            <a:ext cx="1042073" cy="1349434"/>
          </a:xfrm>
          <a:prstGeom prst="rect">
            <a:avLst/>
          </a:prstGeom>
          <a:noFill/>
        </p:spPr>
      </p:pic>
      <p:pic>
        <p:nvPicPr>
          <p:cNvPr id="7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420888"/>
            <a:ext cx="1042073" cy="1349434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420888"/>
            <a:ext cx="1042073" cy="1349434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20888"/>
            <a:ext cx="1042073" cy="1349434"/>
          </a:xfrm>
          <a:prstGeom prst="rect">
            <a:avLst/>
          </a:prstGeom>
          <a:noFill/>
        </p:spPr>
      </p:pic>
      <p:pic>
        <p:nvPicPr>
          <p:cNvPr id="10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268760"/>
            <a:ext cx="1042073" cy="1349434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1042073" cy="1349434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1042073" cy="1349434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39B8X6UL\MC9004136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492896"/>
            <a:ext cx="1042073" cy="1349434"/>
          </a:xfrm>
          <a:prstGeom prst="rect">
            <a:avLst/>
          </a:prstGeom>
          <a:noFill/>
        </p:spPr>
      </p:pic>
      <p:pic>
        <p:nvPicPr>
          <p:cNvPr id="1028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1556792"/>
            <a:ext cx="1008112" cy="1019763"/>
          </a:xfrm>
          <a:prstGeom prst="rect">
            <a:avLst/>
          </a:prstGeom>
          <a:noFill/>
        </p:spPr>
      </p:pic>
      <p:pic>
        <p:nvPicPr>
          <p:cNvPr id="16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1556792"/>
            <a:ext cx="1008112" cy="1019763"/>
          </a:xfrm>
          <a:prstGeom prst="rect">
            <a:avLst/>
          </a:prstGeom>
          <a:noFill/>
        </p:spPr>
      </p:pic>
      <p:pic>
        <p:nvPicPr>
          <p:cNvPr id="17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556792"/>
            <a:ext cx="1008112" cy="1019763"/>
          </a:xfrm>
          <a:prstGeom prst="rect">
            <a:avLst/>
          </a:prstGeom>
          <a:noFill/>
        </p:spPr>
      </p:pic>
      <p:pic>
        <p:nvPicPr>
          <p:cNvPr id="18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1556792"/>
            <a:ext cx="1008112" cy="1019763"/>
          </a:xfrm>
          <a:prstGeom prst="rect">
            <a:avLst/>
          </a:prstGeom>
          <a:noFill/>
        </p:spPr>
      </p:pic>
      <p:pic>
        <p:nvPicPr>
          <p:cNvPr id="19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556792"/>
            <a:ext cx="1008112" cy="1019763"/>
          </a:xfrm>
          <a:prstGeom prst="rect">
            <a:avLst/>
          </a:prstGeom>
          <a:noFill/>
        </p:spPr>
      </p:pic>
      <p:pic>
        <p:nvPicPr>
          <p:cNvPr id="20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2564904"/>
            <a:ext cx="1008112" cy="1019763"/>
          </a:xfrm>
          <a:prstGeom prst="rect">
            <a:avLst/>
          </a:prstGeom>
          <a:noFill/>
        </p:spPr>
      </p:pic>
      <p:pic>
        <p:nvPicPr>
          <p:cNvPr id="21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564904"/>
            <a:ext cx="1008112" cy="1019763"/>
          </a:xfrm>
          <a:prstGeom prst="rect">
            <a:avLst/>
          </a:prstGeom>
          <a:noFill/>
        </p:spPr>
      </p:pic>
      <p:pic>
        <p:nvPicPr>
          <p:cNvPr id="22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2492896"/>
            <a:ext cx="1008112" cy="1019763"/>
          </a:xfrm>
          <a:prstGeom prst="rect">
            <a:avLst/>
          </a:prstGeom>
          <a:noFill/>
        </p:spPr>
      </p:pic>
      <p:pic>
        <p:nvPicPr>
          <p:cNvPr id="23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492896"/>
            <a:ext cx="1008112" cy="1019763"/>
          </a:xfrm>
          <a:prstGeom prst="rect">
            <a:avLst/>
          </a:prstGeom>
          <a:noFill/>
        </p:spPr>
      </p:pic>
      <p:pic>
        <p:nvPicPr>
          <p:cNvPr id="24" name="Picture 4" descr="C:\Users\Peťa\AppData\Local\Microsoft\Windows\Temporary Internet Files\Content.IE5\Z2KDMS5E\MC90018854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2492896"/>
            <a:ext cx="1008112" cy="1019763"/>
          </a:xfrm>
          <a:prstGeom prst="rect">
            <a:avLst/>
          </a:prstGeom>
          <a:noFill/>
        </p:spPr>
      </p:pic>
      <p:pic>
        <p:nvPicPr>
          <p:cNvPr id="1029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5157192"/>
            <a:ext cx="1155576" cy="1155576"/>
          </a:xfrm>
          <a:prstGeom prst="rect">
            <a:avLst/>
          </a:prstGeom>
          <a:noFill/>
        </p:spPr>
      </p:pic>
      <p:pic>
        <p:nvPicPr>
          <p:cNvPr id="26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5157192"/>
            <a:ext cx="1155576" cy="1155576"/>
          </a:xfrm>
          <a:prstGeom prst="rect">
            <a:avLst/>
          </a:prstGeom>
          <a:noFill/>
        </p:spPr>
      </p:pic>
      <p:pic>
        <p:nvPicPr>
          <p:cNvPr id="27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5157192"/>
            <a:ext cx="1155576" cy="1155576"/>
          </a:xfrm>
          <a:prstGeom prst="rect">
            <a:avLst/>
          </a:prstGeom>
          <a:noFill/>
        </p:spPr>
      </p:pic>
      <p:pic>
        <p:nvPicPr>
          <p:cNvPr id="28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5157192"/>
            <a:ext cx="1155576" cy="1155576"/>
          </a:xfrm>
          <a:prstGeom prst="rect">
            <a:avLst/>
          </a:prstGeom>
          <a:noFill/>
        </p:spPr>
      </p:pic>
      <p:pic>
        <p:nvPicPr>
          <p:cNvPr id="29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5157192"/>
            <a:ext cx="1155576" cy="1155576"/>
          </a:xfrm>
          <a:prstGeom prst="rect">
            <a:avLst/>
          </a:prstGeom>
          <a:noFill/>
        </p:spPr>
      </p:pic>
      <p:pic>
        <p:nvPicPr>
          <p:cNvPr id="30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4293096"/>
            <a:ext cx="1155576" cy="1155576"/>
          </a:xfrm>
          <a:prstGeom prst="rect">
            <a:avLst/>
          </a:prstGeom>
          <a:noFill/>
        </p:spPr>
      </p:pic>
      <p:pic>
        <p:nvPicPr>
          <p:cNvPr id="31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293096"/>
            <a:ext cx="1155576" cy="1155576"/>
          </a:xfrm>
          <a:prstGeom prst="rect">
            <a:avLst/>
          </a:prstGeom>
          <a:noFill/>
        </p:spPr>
      </p:pic>
      <p:pic>
        <p:nvPicPr>
          <p:cNvPr id="32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4293096"/>
            <a:ext cx="1155576" cy="1155576"/>
          </a:xfrm>
          <a:prstGeom prst="rect">
            <a:avLst/>
          </a:prstGeom>
          <a:noFill/>
        </p:spPr>
      </p:pic>
      <p:pic>
        <p:nvPicPr>
          <p:cNvPr id="33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293096"/>
            <a:ext cx="1155576" cy="1155576"/>
          </a:xfrm>
          <a:prstGeom prst="rect">
            <a:avLst/>
          </a:prstGeom>
          <a:noFill/>
        </p:spPr>
      </p:pic>
      <p:pic>
        <p:nvPicPr>
          <p:cNvPr id="34" name="Picture 5" descr="C:\Users\Peťa\AppData\Local\Microsoft\Windows\Temporary Internet Files\Content.IE5\Z2KDMS5E\MC90044138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365104"/>
            <a:ext cx="1155576" cy="1155576"/>
          </a:xfrm>
          <a:prstGeom prst="rect">
            <a:avLst/>
          </a:prstGeom>
          <a:noFill/>
        </p:spPr>
      </p:pic>
      <p:cxnSp>
        <p:nvCxnSpPr>
          <p:cNvPr id="36" name="Přímá spojovací čára 35"/>
          <p:cNvCxnSpPr/>
          <p:nvPr/>
        </p:nvCxnSpPr>
        <p:spPr>
          <a:xfrm>
            <a:off x="3059832" y="141277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619672" y="141277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339752" y="141277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1979712" y="429309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2915816" y="429309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3923928" y="4221088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5076056" y="429309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6012160" y="4293096"/>
            <a:ext cx="648072" cy="115212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7740352" y="1412776"/>
            <a:ext cx="648072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5364088" y="1484784"/>
            <a:ext cx="648072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084168" y="1484784"/>
            <a:ext cx="648072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6948264" y="1484784"/>
            <a:ext cx="648072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5364088" y="3645024"/>
            <a:ext cx="2448272" cy="57606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10-4=</a:t>
            </a:r>
            <a:endParaRPr lang="cs-CZ" sz="3200" dirty="0"/>
          </a:p>
        </p:txBody>
      </p:sp>
      <p:sp>
        <p:nvSpPr>
          <p:cNvPr id="50" name="Obdélník 49"/>
          <p:cNvSpPr/>
          <p:nvPr/>
        </p:nvSpPr>
        <p:spPr>
          <a:xfrm>
            <a:off x="3347864" y="6281936"/>
            <a:ext cx="2448272" cy="57606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10-5=</a:t>
            </a:r>
            <a:endParaRPr lang="cs-CZ" sz="3200" dirty="0"/>
          </a:p>
        </p:txBody>
      </p:sp>
      <p:sp>
        <p:nvSpPr>
          <p:cNvPr id="51" name="Obdélník 50"/>
          <p:cNvSpPr/>
          <p:nvPr/>
        </p:nvSpPr>
        <p:spPr>
          <a:xfrm>
            <a:off x="755576" y="3789040"/>
            <a:ext cx="2448272" cy="576064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10-3=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/>
              <a:t>Znázorni a 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10-1=</a:t>
            </a:r>
          </a:p>
          <a:p>
            <a:pPr>
              <a:buNone/>
            </a:pPr>
            <a:r>
              <a:rPr lang="cs-CZ" dirty="0" smtClean="0"/>
              <a:t>10-2=</a:t>
            </a:r>
          </a:p>
          <a:p>
            <a:pPr>
              <a:buNone/>
            </a:pPr>
            <a:r>
              <a:rPr lang="cs-CZ" dirty="0" smtClean="0"/>
              <a:t>10-3=</a:t>
            </a:r>
          </a:p>
          <a:p>
            <a:pPr>
              <a:buNone/>
            </a:pPr>
            <a:r>
              <a:rPr lang="cs-CZ" dirty="0" smtClean="0"/>
              <a:t>10-4=</a:t>
            </a:r>
          </a:p>
          <a:p>
            <a:pPr>
              <a:buNone/>
            </a:pPr>
            <a:r>
              <a:rPr lang="cs-CZ" dirty="0" smtClean="0"/>
              <a:t>10-5=</a:t>
            </a:r>
          </a:p>
          <a:p>
            <a:pPr>
              <a:buNone/>
            </a:pPr>
            <a:r>
              <a:rPr lang="cs-CZ" dirty="0" smtClean="0"/>
              <a:t>10-6=</a:t>
            </a:r>
          </a:p>
          <a:p>
            <a:pPr>
              <a:buNone/>
            </a:pPr>
            <a:r>
              <a:rPr lang="cs-CZ" dirty="0" smtClean="0"/>
              <a:t>10-7=</a:t>
            </a:r>
          </a:p>
          <a:p>
            <a:pPr>
              <a:buNone/>
            </a:pPr>
            <a:r>
              <a:rPr lang="cs-CZ" dirty="0" smtClean="0"/>
              <a:t>10-8=</a:t>
            </a:r>
          </a:p>
          <a:p>
            <a:pPr>
              <a:buNone/>
            </a:pPr>
            <a:r>
              <a:rPr lang="cs-CZ" dirty="0" smtClean="0"/>
              <a:t>10-9=</a:t>
            </a:r>
          </a:p>
        </p:txBody>
      </p:sp>
      <p:sp>
        <p:nvSpPr>
          <p:cNvPr id="4" name="Elipsa 3"/>
          <p:cNvSpPr/>
          <p:nvPr/>
        </p:nvSpPr>
        <p:spPr>
          <a:xfrm>
            <a:off x="2339752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627784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915816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203848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491880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779912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067944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355976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644008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932040" y="17008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339752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627784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2915816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3203848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3491880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3779912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Elipsa 29"/>
          <p:cNvSpPr/>
          <p:nvPr/>
        </p:nvSpPr>
        <p:spPr>
          <a:xfrm>
            <a:off x="4067944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Elipsa 30"/>
          <p:cNvSpPr/>
          <p:nvPr/>
        </p:nvSpPr>
        <p:spPr>
          <a:xfrm>
            <a:off x="4355976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4644008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/>
          <p:cNvSpPr/>
          <p:nvPr/>
        </p:nvSpPr>
        <p:spPr>
          <a:xfrm>
            <a:off x="4932040" y="206084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411760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2699792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2987824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3275856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3563888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3851920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139952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>
            <a:off x="4427984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4716016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5004048" y="249289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Elipsa 43"/>
          <p:cNvSpPr/>
          <p:nvPr/>
        </p:nvSpPr>
        <p:spPr>
          <a:xfrm>
            <a:off x="2411760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>
            <a:off x="2699792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2987824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3275856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3563888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3851920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Elipsa 49"/>
          <p:cNvSpPr/>
          <p:nvPr/>
        </p:nvSpPr>
        <p:spPr>
          <a:xfrm>
            <a:off x="4139952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4427984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4716016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5004048" y="299695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Elipsa 53"/>
          <p:cNvSpPr/>
          <p:nvPr/>
        </p:nvSpPr>
        <p:spPr>
          <a:xfrm>
            <a:off x="2411760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>
            <a:off x="2699792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>
            <a:off x="2987824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3275856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3563888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Elipsa 58"/>
          <p:cNvSpPr/>
          <p:nvPr/>
        </p:nvSpPr>
        <p:spPr>
          <a:xfrm>
            <a:off x="3851920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Elipsa 59"/>
          <p:cNvSpPr/>
          <p:nvPr/>
        </p:nvSpPr>
        <p:spPr>
          <a:xfrm>
            <a:off x="4139952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Elipsa 60"/>
          <p:cNvSpPr/>
          <p:nvPr/>
        </p:nvSpPr>
        <p:spPr>
          <a:xfrm>
            <a:off x="4427984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>
            <a:off x="4716016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Elipsa 62"/>
          <p:cNvSpPr/>
          <p:nvPr/>
        </p:nvSpPr>
        <p:spPr>
          <a:xfrm>
            <a:off x="5004048" y="350100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2411760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Elipsa 64"/>
          <p:cNvSpPr/>
          <p:nvPr/>
        </p:nvSpPr>
        <p:spPr>
          <a:xfrm>
            <a:off x="2699792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Elipsa 65"/>
          <p:cNvSpPr/>
          <p:nvPr/>
        </p:nvSpPr>
        <p:spPr>
          <a:xfrm>
            <a:off x="2987824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Elipsa 66"/>
          <p:cNvSpPr/>
          <p:nvPr/>
        </p:nvSpPr>
        <p:spPr>
          <a:xfrm>
            <a:off x="3275856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Elipsa 67"/>
          <p:cNvSpPr/>
          <p:nvPr/>
        </p:nvSpPr>
        <p:spPr>
          <a:xfrm>
            <a:off x="3563888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Elipsa 68"/>
          <p:cNvSpPr/>
          <p:nvPr/>
        </p:nvSpPr>
        <p:spPr>
          <a:xfrm>
            <a:off x="3851920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Elipsa 69"/>
          <p:cNvSpPr/>
          <p:nvPr/>
        </p:nvSpPr>
        <p:spPr>
          <a:xfrm>
            <a:off x="4139952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Elipsa 70"/>
          <p:cNvSpPr/>
          <p:nvPr/>
        </p:nvSpPr>
        <p:spPr>
          <a:xfrm>
            <a:off x="4427984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Elipsa 71"/>
          <p:cNvSpPr/>
          <p:nvPr/>
        </p:nvSpPr>
        <p:spPr>
          <a:xfrm>
            <a:off x="4716016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Elipsa 72"/>
          <p:cNvSpPr/>
          <p:nvPr/>
        </p:nvSpPr>
        <p:spPr>
          <a:xfrm>
            <a:off x="5004048" y="393305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2411760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699792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2987824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3275856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3563888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851920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4139952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4427984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716016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Elipsa 82"/>
          <p:cNvSpPr/>
          <p:nvPr/>
        </p:nvSpPr>
        <p:spPr>
          <a:xfrm>
            <a:off x="5004048" y="4437112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Elipsa 83"/>
          <p:cNvSpPr/>
          <p:nvPr/>
        </p:nvSpPr>
        <p:spPr>
          <a:xfrm>
            <a:off x="2411760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Elipsa 84"/>
          <p:cNvSpPr/>
          <p:nvPr/>
        </p:nvSpPr>
        <p:spPr>
          <a:xfrm>
            <a:off x="2699792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Elipsa 85"/>
          <p:cNvSpPr/>
          <p:nvPr/>
        </p:nvSpPr>
        <p:spPr>
          <a:xfrm>
            <a:off x="2987824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Elipsa 86"/>
          <p:cNvSpPr/>
          <p:nvPr/>
        </p:nvSpPr>
        <p:spPr>
          <a:xfrm>
            <a:off x="3275856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Elipsa 87"/>
          <p:cNvSpPr/>
          <p:nvPr/>
        </p:nvSpPr>
        <p:spPr>
          <a:xfrm>
            <a:off x="3563888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Elipsa 88"/>
          <p:cNvSpPr/>
          <p:nvPr/>
        </p:nvSpPr>
        <p:spPr>
          <a:xfrm>
            <a:off x="3851920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Elipsa 89"/>
          <p:cNvSpPr/>
          <p:nvPr/>
        </p:nvSpPr>
        <p:spPr>
          <a:xfrm>
            <a:off x="4139952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Elipsa 90"/>
          <p:cNvSpPr/>
          <p:nvPr/>
        </p:nvSpPr>
        <p:spPr>
          <a:xfrm>
            <a:off x="4427984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Elipsa 91"/>
          <p:cNvSpPr/>
          <p:nvPr/>
        </p:nvSpPr>
        <p:spPr>
          <a:xfrm>
            <a:off x="4716016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Elipsa 92"/>
          <p:cNvSpPr/>
          <p:nvPr/>
        </p:nvSpPr>
        <p:spPr>
          <a:xfrm>
            <a:off x="5004048" y="4941168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Elipsa 93"/>
          <p:cNvSpPr/>
          <p:nvPr/>
        </p:nvSpPr>
        <p:spPr>
          <a:xfrm>
            <a:off x="2411760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Elipsa 94"/>
          <p:cNvSpPr/>
          <p:nvPr/>
        </p:nvSpPr>
        <p:spPr>
          <a:xfrm>
            <a:off x="2699792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Elipsa 95"/>
          <p:cNvSpPr/>
          <p:nvPr/>
        </p:nvSpPr>
        <p:spPr>
          <a:xfrm>
            <a:off x="2987824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Elipsa 96"/>
          <p:cNvSpPr/>
          <p:nvPr/>
        </p:nvSpPr>
        <p:spPr>
          <a:xfrm>
            <a:off x="3275856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Elipsa 97"/>
          <p:cNvSpPr/>
          <p:nvPr/>
        </p:nvSpPr>
        <p:spPr>
          <a:xfrm>
            <a:off x="3563888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Elipsa 98"/>
          <p:cNvSpPr/>
          <p:nvPr/>
        </p:nvSpPr>
        <p:spPr>
          <a:xfrm>
            <a:off x="3851920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Elipsa 99"/>
          <p:cNvSpPr/>
          <p:nvPr/>
        </p:nvSpPr>
        <p:spPr>
          <a:xfrm>
            <a:off x="4139952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Elipsa 100"/>
          <p:cNvSpPr/>
          <p:nvPr/>
        </p:nvSpPr>
        <p:spPr>
          <a:xfrm>
            <a:off x="4427984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4716016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Elipsa 102"/>
          <p:cNvSpPr/>
          <p:nvPr/>
        </p:nvSpPr>
        <p:spPr>
          <a:xfrm>
            <a:off x="5004048" y="5373216"/>
            <a:ext cx="288032" cy="288032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63688" y="1988840"/>
          <a:ext cx="5842992" cy="2431896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2921496"/>
                <a:gridCol w="2921496"/>
              </a:tblGrid>
              <a:tr h="6079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10-4=</a:t>
                      </a:r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10-6=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079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10-2=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10-9=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079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10-7=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10-7=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079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10-0=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10-10=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Users\Peťa\AppData\Local\Microsoft\Windows\Temporary Internet Files\Content.IE5\Z2KDMS5E\MC90044138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00800" y="-1714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Karolína dostala 10 panenek. 7 rozdala svým kamarádkám. Kolik panenek ji zbylo?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Znázorni:……………………………….</a:t>
            </a:r>
          </a:p>
          <a:p>
            <a:pPr>
              <a:buNone/>
            </a:pPr>
            <a:r>
              <a:rPr lang="cs-CZ" dirty="0" smtClean="0"/>
              <a:t>Vypočítej:………………………………</a:t>
            </a:r>
          </a:p>
          <a:p>
            <a:pPr>
              <a:buNone/>
            </a:pPr>
            <a:r>
              <a:rPr lang="cs-CZ" dirty="0" smtClean="0"/>
              <a:t>Karolíně zbylo ………. panenek.</a:t>
            </a:r>
            <a:endParaRPr lang="cs-CZ" dirty="0"/>
          </a:p>
        </p:txBody>
      </p:sp>
      <p:pic>
        <p:nvPicPr>
          <p:cNvPr id="3076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636912"/>
            <a:ext cx="936104" cy="1261231"/>
          </a:xfrm>
          <a:prstGeom prst="rect">
            <a:avLst/>
          </a:prstGeom>
          <a:noFill/>
        </p:spPr>
      </p:pic>
      <p:pic>
        <p:nvPicPr>
          <p:cNvPr id="7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887289" cy="1195462"/>
          </a:xfrm>
          <a:prstGeom prst="rect">
            <a:avLst/>
          </a:prstGeom>
          <a:noFill/>
        </p:spPr>
      </p:pic>
      <p:pic>
        <p:nvPicPr>
          <p:cNvPr id="8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780928"/>
            <a:ext cx="858019" cy="1156026"/>
          </a:xfrm>
          <a:prstGeom prst="rect">
            <a:avLst/>
          </a:prstGeom>
          <a:noFill/>
        </p:spPr>
      </p:pic>
      <p:pic>
        <p:nvPicPr>
          <p:cNvPr id="9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2708920"/>
            <a:ext cx="910952" cy="1227343"/>
          </a:xfrm>
          <a:prstGeom prst="rect">
            <a:avLst/>
          </a:prstGeom>
          <a:noFill/>
        </p:spPr>
      </p:pic>
      <p:pic>
        <p:nvPicPr>
          <p:cNvPr id="10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708920"/>
            <a:ext cx="936104" cy="1261231"/>
          </a:xfrm>
          <a:prstGeom prst="rect">
            <a:avLst/>
          </a:prstGeom>
          <a:noFill/>
        </p:spPr>
      </p:pic>
      <p:pic>
        <p:nvPicPr>
          <p:cNvPr id="11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708920"/>
            <a:ext cx="947629" cy="1276759"/>
          </a:xfrm>
          <a:prstGeom prst="rect">
            <a:avLst/>
          </a:prstGeom>
          <a:noFill/>
        </p:spPr>
      </p:pic>
      <p:pic>
        <p:nvPicPr>
          <p:cNvPr id="12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708920"/>
            <a:ext cx="987957" cy="1331094"/>
          </a:xfrm>
          <a:prstGeom prst="rect">
            <a:avLst/>
          </a:prstGeom>
          <a:noFill/>
        </p:spPr>
      </p:pic>
      <p:pic>
        <p:nvPicPr>
          <p:cNvPr id="13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708920"/>
            <a:ext cx="936104" cy="1261230"/>
          </a:xfrm>
          <a:prstGeom prst="rect">
            <a:avLst/>
          </a:prstGeom>
          <a:noFill/>
        </p:spPr>
      </p:pic>
      <p:pic>
        <p:nvPicPr>
          <p:cNvPr id="14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2708920"/>
            <a:ext cx="1008112" cy="1358249"/>
          </a:xfrm>
          <a:prstGeom prst="rect">
            <a:avLst/>
          </a:prstGeom>
          <a:noFill/>
        </p:spPr>
      </p:pic>
      <p:pic>
        <p:nvPicPr>
          <p:cNvPr id="15" name="Picture 4" descr="C:\Users\Peťa\AppData\Local\Microsoft\Windows\Temporary Internet Files\Content.IE5\718AS66W\MC90043506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07896" y="2780928"/>
            <a:ext cx="936104" cy="12612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8"/>
            <a:ext cx="8229600" cy="1143000"/>
          </a:xfrm>
        </p:spPr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V ZOO bylo 9 papoušků.</a:t>
            </a:r>
          </a:p>
          <a:p>
            <a:pPr>
              <a:buNone/>
            </a:pPr>
            <a:r>
              <a:rPr lang="cs-CZ" dirty="0" smtClean="0"/>
              <a:t> 2 papoušci odletěli. </a:t>
            </a:r>
            <a:endParaRPr lang="cs-CZ" dirty="0"/>
          </a:p>
          <a:p>
            <a:pPr>
              <a:buNone/>
            </a:pPr>
            <a:r>
              <a:rPr lang="cs-CZ" dirty="0" smtClean="0"/>
              <a:t> Kolik papoušků zůstalo??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Vypočítej:……………………………</a:t>
            </a:r>
          </a:p>
          <a:p>
            <a:pPr>
              <a:buNone/>
            </a:pPr>
            <a:r>
              <a:rPr lang="cs-CZ" dirty="0" smtClean="0"/>
              <a:t>Znázorni:…………………………….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V ZOO zůstalo ……. papoušků.</a:t>
            </a:r>
            <a:endParaRPr lang="cs-CZ" dirty="0"/>
          </a:p>
        </p:txBody>
      </p:sp>
      <p:pic>
        <p:nvPicPr>
          <p:cNvPr id="5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052736"/>
            <a:ext cx="1089578" cy="1628800"/>
          </a:xfrm>
          <a:prstGeom prst="rect">
            <a:avLst/>
          </a:prstGeom>
          <a:noFill/>
        </p:spPr>
      </p:pic>
      <p:pic>
        <p:nvPicPr>
          <p:cNvPr id="6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052736"/>
            <a:ext cx="1089578" cy="1628800"/>
          </a:xfrm>
          <a:prstGeom prst="rect">
            <a:avLst/>
          </a:prstGeom>
          <a:noFill/>
        </p:spPr>
      </p:pic>
      <p:pic>
        <p:nvPicPr>
          <p:cNvPr id="7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1052736"/>
            <a:ext cx="1089578" cy="1628800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437112"/>
            <a:ext cx="1089578" cy="1628800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437112"/>
            <a:ext cx="1089578" cy="1628800"/>
          </a:xfrm>
          <a:prstGeom prst="rect">
            <a:avLst/>
          </a:prstGeom>
          <a:noFill/>
        </p:spPr>
      </p:pic>
      <p:pic>
        <p:nvPicPr>
          <p:cNvPr id="10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437112"/>
            <a:ext cx="1089578" cy="1628800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708920"/>
            <a:ext cx="1089578" cy="1628800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708920"/>
            <a:ext cx="1089578" cy="1628800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718AS66W\MP90040649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2708920"/>
            <a:ext cx="1089578" cy="16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556792"/>
            <a:ext cx="792088" cy="136815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+7</a:t>
            </a:r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1259632" y="1556792"/>
            <a:ext cx="792088" cy="136815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2</a:t>
            </a:r>
          </a:p>
          <a:p>
            <a:pPr algn="ctr"/>
            <a:r>
              <a:rPr lang="cs-CZ" sz="4000" dirty="0" smtClean="0"/>
              <a:t>+3</a:t>
            </a:r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2051720" y="1556792"/>
            <a:ext cx="792088" cy="13681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+5</a:t>
            </a:r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635896" y="1556792"/>
            <a:ext cx="79208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 +3</a:t>
            </a:r>
            <a:endParaRPr lang="cs-CZ" sz="4000" dirty="0"/>
          </a:p>
        </p:txBody>
      </p:sp>
      <p:sp>
        <p:nvSpPr>
          <p:cNvPr id="8" name="Obdélník 7"/>
          <p:cNvSpPr/>
          <p:nvPr/>
        </p:nvSpPr>
        <p:spPr>
          <a:xfrm>
            <a:off x="2843808" y="1556792"/>
            <a:ext cx="792088" cy="13681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 +6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5220072" y="1556792"/>
            <a:ext cx="792088" cy="13681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6 +3</a:t>
            </a:r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4427984" y="1556792"/>
            <a:ext cx="792088" cy="136815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5 +4</a:t>
            </a:r>
            <a:endParaRPr lang="cs-CZ" sz="4000" dirty="0"/>
          </a:p>
        </p:txBody>
      </p:sp>
      <p:sp>
        <p:nvSpPr>
          <p:cNvPr id="11" name="Obdélník 10"/>
          <p:cNvSpPr/>
          <p:nvPr/>
        </p:nvSpPr>
        <p:spPr>
          <a:xfrm>
            <a:off x="467544" y="3933056"/>
            <a:ext cx="792088" cy="136815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2</a:t>
            </a:r>
            <a:r>
              <a:rPr lang="cs-CZ" sz="4000" dirty="0" smtClean="0"/>
              <a:t> +7</a:t>
            </a:r>
            <a:endParaRPr lang="cs-CZ" sz="4000" dirty="0"/>
          </a:p>
        </p:txBody>
      </p:sp>
      <p:sp>
        <p:nvSpPr>
          <p:cNvPr id="12" name="Obdélník 11"/>
          <p:cNvSpPr/>
          <p:nvPr/>
        </p:nvSpPr>
        <p:spPr>
          <a:xfrm>
            <a:off x="1259632" y="3933056"/>
            <a:ext cx="792088" cy="136815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5</a:t>
            </a:r>
            <a:endParaRPr lang="cs-CZ" sz="4000" dirty="0" smtClean="0"/>
          </a:p>
          <a:p>
            <a:pPr algn="ctr"/>
            <a:r>
              <a:rPr lang="cs-CZ" sz="4000" dirty="0" smtClean="0"/>
              <a:t>+3</a:t>
            </a:r>
            <a:endParaRPr lang="cs-CZ" sz="4000" dirty="0"/>
          </a:p>
        </p:txBody>
      </p:sp>
      <p:sp>
        <p:nvSpPr>
          <p:cNvPr id="13" name="Obdélník 12"/>
          <p:cNvSpPr/>
          <p:nvPr/>
        </p:nvSpPr>
        <p:spPr>
          <a:xfrm>
            <a:off x="2051720" y="3933056"/>
            <a:ext cx="792088" cy="13681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4</a:t>
            </a:r>
          </a:p>
          <a:p>
            <a:pPr algn="ctr"/>
            <a:r>
              <a:rPr lang="cs-CZ" sz="4000" dirty="0" smtClean="0"/>
              <a:t>+5</a:t>
            </a:r>
            <a:endParaRPr lang="cs-CZ" sz="4000" dirty="0"/>
          </a:p>
        </p:txBody>
      </p:sp>
      <p:sp>
        <p:nvSpPr>
          <p:cNvPr id="14" name="Obdélník 13"/>
          <p:cNvSpPr/>
          <p:nvPr/>
        </p:nvSpPr>
        <p:spPr>
          <a:xfrm>
            <a:off x="3635896" y="3933056"/>
            <a:ext cx="79208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7</a:t>
            </a:r>
            <a:r>
              <a:rPr lang="cs-CZ" sz="4000" dirty="0" smtClean="0"/>
              <a:t> +3</a:t>
            </a:r>
            <a:endParaRPr lang="cs-CZ" sz="4000" dirty="0"/>
          </a:p>
        </p:txBody>
      </p:sp>
      <p:sp>
        <p:nvSpPr>
          <p:cNvPr id="15" name="Obdélník 14"/>
          <p:cNvSpPr/>
          <p:nvPr/>
        </p:nvSpPr>
        <p:spPr>
          <a:xfrm>
            <a:off x="2843808" y="3933056"/>
            <a:ext cx="792088" cy="13681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4</a:t>
            </a:r>
            <a:r>
              <a:rPr lang="cs-CZ" sz="4000" dirty="0" smtClean="0"/>
              <a:t> +6</a:t>
            </a:r>
            <a:endParaRPr lang="cs-CZ" sz="4000" dirty="0"/>
          </a:p>
        </p:txBody>
      </p:sp>
      <p:sp>
        <p:nvSpPr>
          <p:cNvPr id="16" name="Obdélník 15"/>
          <p:cNvSpPr/>
          <p:nvPr/>
        </p:nvSpPr>
        <p:spPr>
          <a:xfrm>
            <a:off x="5220072" y="3933056"/>
            <a:ext cx="792088" cy="1368152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3</a:t>
            </a:r>
          </a:p>
          <a:p>
            <a:pPr algn="ctr"/>
            <a:r>
              <a:rPr lang="cs-CZ" sz="4000" dirty="0" smtClean="0"/>
              <a:t>+3</a:t>
            </a:r>
            <a:endParaRPr lang="cs-CZ" sz="4000" dirty="0"/>
          </a:p>
        </p:txBody>
      </p:sp>
      <p:sp>
        <p:nvSpPr>
          <p:cNvPr id="17" name="Obdélník 16"/>
          <p:cNvSpPr/>
          <p:nvPr/>
        </p:nvSpPr>
        <p:spPr>
          <a:xfrm>
            <a:off x="4427984" y="3933056"/>
            <a:ext cx="792088" cy="136815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/>
              <a:t>1</a:t>
            </a:r>
            <a:r>
              <a:rPr lang="cs-CZ" sz="4000" dirty="0" smtClean="0"/>
              <a:t> +4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Procvičuj</a:t>
            </a:r>
            <a:endParaRPr lang="cs-CZ" dirty="0"/>
          </a:p>
        </p:txBody>
      </p:sp>
      <p:sp>
        <p:nvSpPr>
          <p:cNvPr id="4" name="Kříž 3"/>
          <p:cNvSpPr/>
          <p:nvPr/>
        </p:nvSpPr>
        <p:spPr>
          <a:xfrm>
            <a:off x="1043608" y="2060848"/>
            <a:ext cx="864096" cy="792088"/>
          </a:xfrm>
          <a:prstGeom prst="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+4</a:t>
            </a:r>
            <a:endParaRPr lang="cs-CZ" sz="3600" dirty="0"/>
          </a:p>
        </p:txBody>
      </p:sp>
      <p:sp>
        <p:nvSpPr>
          <p:cNvPr id="5" name="Kříž 4"/>
          <p:cNvSpPr/>
          <p:nvPr/>
        </p:nvSpPr>
        <p:spPr>
          <a:xfrm>
            <a:off x="1907704" y="5517232"/>
            <a:ext cx="864096" cy="792088"/>
          </a:xfrm>
          <a:prstGeom prst="plu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-1</a:t>
            </a:r>
            <a:endParaRPr lang="cs-CZ" sz="3600" dirty="0"/>
          </a:p>
        </p:txBody>
      </p:sp>
      <p:sp>
        <p:nvSpPr>
          <p:cNvPr id="6" name="Kříž 5"/>
          <p:cNvSpPr/>
          <p:nvPr/>
        </p:nvSpPr>
        <p:spPr>
          <a:xfrm>
            <a:off x="3995936" y="1628800"/>
            <a:ext cx="864096" cy="792088"/>
          </a:xfrm>
          <a:prstGeom prst="plu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+5</a:t>
            </a:r>
            <a:endParaRPr lang="cs-CZ" sz="3600" dirty="0"/>
          </a:p>
        </p:txBody>
      </p:sp>
      <p:sp>
        <p:nvSpPr>
          <p:cNvPr id="7" name="Kříž 6"/>
          <p:cNvSpPr/>
          <p:nvPr/>
        </p:nvSpPr>
        <p:spPr>
          <a:xfrm>
            <a:off x="7092280" y="5445224"/>
            <a:ext cx="864096" cy="792088"/>
          </a:xfrm>
          <a:prstGeom prst="plu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-3</a:t>
            </a:r>
            <a:endParaRPr lang="cs-CZ" sz="3600" dirty="0"/>
          </a:p>
        </p:txBody>
      </p:sp>
      <p:sp>
        <p:nvSpPr>
          <p:cNvPr id="8" name="Kříž 7"/>
          <p:cNvSpPr/>
          <p:nvPr/>
        </p:nvSpPr>
        <p:spPr>
          <a:xfrm>
            <a:off x="6876256" y="1916832"/>
            <a:ext cx="864096" cy="792088"/>
          </a:xfrm>
          <a:prstGeom prst="plus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-4</a:t>
            </a:r>
            <a:endParaRPr lang="cs-CZ" sz="3600" dirty="0"/>
          </a:p>
        </p:txBody>
      </p:sp>
      <p:sp>
        <p:nvSpPr>
          <p:cNvPr id="9" name="Kříž 8"/>
          <p:cNvSpPr/>
          <p:nvPr/>
        </p:nvSpPr>
        <p:spPr>
          <a:xfrm>
            <a:off x="3131840" y="3645024"/>
            <a:ext cx="864096" cy="792088"/>
          </a:xfrm>
          <a:prstGeom prst="plus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-2</a:t>
            </a:r>
            <a:endParaRPr lang="cs-CZ" sz="3600" dirty="0"/>
          </a:p>
        </p:txBody>
      </p:sp>
      <p:sp>
        <p:nvSpPr>
          <p:cNvPr id="10" name="Kříž 9"/>
          <p:cNvSpPr/>
          <p:nvPr/>
        </p:nvSpPr>
        <p:spPr>
          <a:xfrm>
            <a:off x="539552" y="4005064"/>
            <a:ext cx="864096" cy="792088"/>
          </a:xfrm>
          <a:prstGeom prst="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+6</a:t>
            </a:r>
            <a:endParaRPr lang="cs-CZ" sz="3600" dirty="0"/>
          </a:p>
        </p:txBody>
      </p:sp>
      <p:sp>
        <p:nvSpPr>
          <p:cNvPr id="11" name="Kříž 10"/>
          <p:cNvSpPr/>
          <p:nvPr/>
        </p:nvSpPr>
        <p:spPr>
          <a:xfrm>
            <a:off x="6300192" y="3501008"/>
            <a:ext cx="864096" cy="792088"/>
          </a:xfrm>
          <a:prstGeom prst="plus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+3</a:t>
            </a:r>
            <a:endParaRPr lang="cs-CZ" sz="3600" dirty="0"/>
          </a:p>
        </p:txBody>
      </p:sp>
      <p:sp>
        <p:nvSpPr>
          <p:cNvPr id="12" name="Elipsa 11"/>
          <p:cNvSpPr/>
          <p:nvPr/>
        </p:nvSpPr>
        <p:spPr>
          <a:xfrm>
            <a:off x="1115616" y="1628800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13" name="Elipsa 12"/>
          <p:cNvSpPr/>
          <p:nvPr/>
        </p:nvSpPr>
        <p:spPr>
          <a:xfrm>
            <a:off x="1763688" y="2204864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</a:t>
            </a:r>
            <a:endParaRPr lang="cs-CZ" sz="3600" dirty="0"/>
          </a:p>
        </p:txBody>
      </p:sp>
      <p:sp>
        <p:nvSpPr>
          <p:cNvPr id="14" name="Elipsa 13"/>
          <p:cNvSpPr/>
          <p:nvPr/>
        </p:nvSpPr>
        <p:spPr>
          <a:xfrm>
            <a:off x="467544" y="2204864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5" name="Elipsa 14"/>
          <p:cNvSpPr/>
          <p:nvPr/>
        </p:nvSpPr>
        <p:spPr>
          <a:xfrm>
            <a:off x="1115616" y="2780928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16" name="Elipsa 15"/>
          <p:cNvSpPr/>
          <p:nvPr/>
        </p:nvSpPr>
        <p:spPr>
          <a:xfrm>
            <a:off x="3347864" y="1772816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17" name="Elipsa 16"/>
          <p:cNvSpPr/>
          <p:nvPr/>
        </p:nvSpPr>
        <p:spPr>
          <a:xfrm>
            <a:off x="4716016" y="1772816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18" name="Elipsa 17"/>
          <p:cNvSpPr/>
          <p:nvPr/>
        </p:nvSpPr>
        <p:spPr>
          <a:xfrm>
            <a:off x="3995936" y="2276872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19" name="Elipsa 18"/>
          <p:cNvSpPr/>
          <p:nvPr/>
        </p:nvSpPr>
        <p:spPr>
          <a:xfrm>
            <a:off x="3995936" y="1196752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0" name="Elipsa 19"/>
          <p:cNvSpPr/>
          <p:nvPr/>
        </p:nvSpPr>
        <p:spPr>
          <a:xfrm>
            <a:off x="6876256" y="2636912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21" name="Elipsa 20"/>
          <p:cNvSpPr/>
          <p:nvPr/>
        </p:nvSpPr>
        <p:spPr>
          <a:xfrm>
            <a:off x="6228184" y="2060848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22" name="Elipsa 21"/>
          <p:cNvSpPr/>
          <p:nvPr/>
        </p:nvSpPr>
        <p:spPr>
          <a:xfrm>
            <a:off x="7596336" y="2060848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3" name="Elipsa 22"/>
          <p:cNvSpPr/>
          <p:nvPr/>
        </p:nvSpPr>
        <p:spPr>
          <a:xfrm>
            <a:off x="6876256" y="1484784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24" name="Elipsa 23"/>
          <p:cNvSpPr/>
          <p:nvPr/>
        </p:nvSpPr>
        <p:spPr>
          <a:xfrm>
            <a:off x="7812360" y="5589240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25" name="Elipsa 24"/>
          <p:cNvSpPr/>
          <p:nvPr/>
        </p:nvSpPr>
        <p:spPr>
          <a:xfrm>
            <a:off x="7092280" y="6165304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26" name="Elipsa 25"/>
          <p:cNvSpPr/>
          <p:nvPr/>
        </p:nvSpPr>
        <p:spPr>
          <a:xfrm>
            <a:off x="6444208" y="5589240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27" name="Elipsa 26"/>
          <p:cNvSpPr/>
          <p:nvPr/>
        </p:nvSpPr>
        <p:spPr>
          <a:xfrm>
            <a:off x="7164288" y="5013176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28" name="Elipsa 27"/>
          <p:cNvSpPr/>
          <p:nvPr/>
        </p:nvSpPr>
        <p:spPr>
          <a:xfrm>
            <a:off x="3851920" y="3789040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7</a:t>
            </a:r>
            <a:endParaRPr lang="cs-CZ" sz="3200" dirty="0"/>
          </a:p>
        </p:txBody>
      </p:sp>
      <p:sp>
        <p:nvSpPr>
          <p:cNvPr id="29" name="Elipsa 28"/>
          <p:cNvSpPr/>
          <p:nvPr/>
        </p:nvSpPr>
        <p:spPr>
          <a:xfrm>
            <a:off x="3131840" y="4365104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30" name="Elipsa 29"/>
          <p:cNvSpPr/>
          <p:nvPr/>
        </p:nvSpPr>
        <p:spPr>
          <a:xfrm>
            <a:off x="2555776" y="3789040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31" name="Elipsa 30"/>
          <p:cNvSpPr/>
          <p:nvPr/>
        </p:nvSpPr>
        <p:spPr>
          <a:xfrm>
            <a:off x="3203848" y="3284984"/>
            <a:ext cx="792088" cy="504056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32" name="Elipsa 31"/>
          <p:cNvSpPr/>
          <p:nvPr/>
        </p:nvSpPr>
        <p:spPr>
          <a:xfrm>
            <a:off x="-180528" y="4149080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1</a:t>
            </a:r>
            <a:endParaRPr lang="cs-CZ" sz="3200" dirty="0"/>
          </a:p>
        </p:txBody>
      </p:sp>
      <p:sp>
        <p:nvSpPr>
          <p:cNvPr id="33" name="Elipsa 32"/>
          <p:cNvSpPr/>
          <p:nvPr/>
        </p:nvSpPr>
        <p:spPr>
          <a:xfrm>
            <a:off x="611560" y="4725144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34" name="Elipsa 33"/>
          <p:cNvSpPr/>
          <p:nvPr/>
        </p:nvSpPr>
        <p:spPr>
          <a:xfrm>
            <a:off x="1259632" y="4149080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5" name="Elipsa 34"/>
          <p:cNvSpPr/>
          <p:nvPr/>
        </p:nvSpPr>
        <p:spPr>
          <a:xfrm>
            <a:off x="539552" y="3573016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36" name="Elipsa 35"/>
          <p:cNvSpPr/>
          <p:nvPr/>
        </p:nvSpPr>
        <p:spPr>
          <a:xfrm>
            <a:off x="1259632" y="5661248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37" name="Elipsa 36"/>
          <p:cNvSpPr/>
          <p:nvPr/>
        </p:nvSpPr>
        <p:spPr>
          <a:xfrm>
            <a:off x="6300192" y="3068960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dirty="0" smtClean="0"/>
              <a:t>3</a:t>
            </a:r>
            <a:endParaRPr lang="cs-CZ" sz="3600" dirty="0"/>
          </a:p>
        </p:txBody>
      </p:sp>
      <p:sp>
        <p:nvSpPr>
          <p:cNvPr id="38" name="Elipsa 37"/>
          <p:cNvSpPr/>
          <p:nvPr/>
        </p:nvSpPr>
        <p:spPr>
          <a:xfrm>
            <a:off x="1907704" y="6165304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9" name="Elipsa 38"/>
          <p:cNvSpPr/>
          <p:nvPr/>
        </p:nvSpPr>
        <p:spPr>
          <a:xfrm>
            <a:off x="2627784" y="5661248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8</a:t>
            </a:r>
            <a:endParaRPr lang="cs-CZ" sz="3200" dirty="0"/>
          </a:p>
        </p:txBody>
      </p:sp>
      <p:sp>
        <p:nvSpPr>
          <p:cNvPr id="40" name="Elipsa 39"/>
          <p:cNvSpPr/>
          <p:nvPr/>
        </p:nvSpPr>
        <p:spPr>
          <a:xfrm>
            <a:off x="1907704" y="5085184"/>
            <a:ext cx="792088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9</a:t>
            </a:r>
            <a:endParaRPr lang="cs-CZ" sz="3200" dirty="0"/>
          </a:p>
        </p:txBody>
      </p:sp>
      <p:sp>
        <p:nvSpPr>
          <p:cNvPr id="41" name="Elipsa 40"/>
          <p:cNvSpPr/>
          <p:nvPr/>
        </p:nvSpPr>
        <p:spPr>
          <a:xfrm>
            <a:off x="5652120" y="3645024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42" name="Elipsa 41"/>
          <p:cNvSpPr/>
          <p:nvPr/>
        </p:nvSpPr>
        <p:spPr>
          <a:xfrm>
            <a:off x="6948264" y="3645024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43" name="Elipsa 42"/>
          <p:cNvSpPr/>
          <p:nvPr/>
        </p:nvSpPr>
        <p:spPr>
          <a:xfrm>
            <a:off x="6300192" y="4221088"/>
            <a:ext cx="792088" cy="504056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6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U babičky měli 10 slepic. 8 dala tetě.              Kolik slepic jim zůstalo?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Znázorni:……………………………..</a:t>
            </a:r>
          </a:p>
          <a:p>
            <a:pPr>
              <a:buNone/>
            </a:pPr>
            <a:r>
              <a:rPr lang="cs-CZ" dirty="0" smtClean="0"/>
              <a:t>Vypočítej:…………………………….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Babičce zůstaly …… slepice.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1026" name="Picture 2" descr="C:\Users\Peťa\AppData\Local\Microsoft\Windows\Temporary Internet Files\Content.IE5\2EKAAWNX\MC9004413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996952"/>
            <a:ext cx="2651453" cy="19676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Za vesnicí běhalo 6 psů. 1 pejsek odběhl.</a:t>
            </a:r>
          </a:p>
          <a:p>
            <a:pPr>
              <a:buNone/>
            </a:pPr>
            <a:r>
              <a:rPr lang="cs-CZ" dirty="0" smtClean="0"/>
              <a:t>Kolik pejsků zůstalo?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Znázorni:………………………</a:t>
            </a:r>
          </a:p>
          <a:p>
            <a:pPr>
              <a:buNone/>
            </a:pPr>
            <a:r>
              <a:rPr lang="cs-CZ" dirty="0" smtClean="0"/>
              <a:t>Vypočítej:……………………..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Zůstalo tam …. pejsků.</a:t>
            </a:r>
          </a:p>
        </p:txBody>
      </p:sp>
      <p:pic>
        <p:nvPicPr>
          <p:cNvPr id="2050" name="Picture 2" descr="C:\Users\Peťa\AppData\Local\Microsoft\Windows\Temporary Internet Files\Content.IE5\2EKAAWNX\MP90044481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20888"/>
            <a:ext cx="1226832" cy="1609546"/>
          </a:xfrm>
          <a:prstGeom prst="rect">
            <a:avLst/>
          </a:prstGeom>
          <a:noFill/>
        </p:spPr>
      </p:pic>
      <p:pic>
        <p:nvPicPr>
          <p:cNvPr id="2051" name="Picture 3" descr="C:\Users\Peťa\AppData\Local\Microsoft\Windows\Temporary Internet Files\Content.IE5\718AS66W\MP90044480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149080"/>
            <a:ext cx="1226832" cy="1609546"/>
          </a:xfrm>
          <a:prstGeom prst="rect">
            <a:avLst/>
          </a:prstGeom>
          <a:noFill/>
        </p:spPr>
      </p:pic>
      <p:pic>
        <p:nvPicPr>
          <p:cNvPr id="2052" name="Picture 4" descr="C:\Users\Peťa\AppData\Local\Microsoft\Windows\Temporary Internet Files\Content.IE5\39B8X6UL\MP9004448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2420888"/>
            <a:ext cx="1226832" cy="1609546"/>
          </a:xfrm>
          <a:prstGeom prst="rect">
            <a:avLst/>
          </a:prstGeom>
          <a:noFill/>
        </p:spPr>
      </p:pic>
      <p:pic>
        <p:nvPicPr>
          <p:cNvPr id="2053" name="Picture 5" descr="C:\Users\Peťa\AppData\Local\Microsoft\Windows\Temporary Internet Files\Content.IE5\Z2KDMS5E\MP90040161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620688"/>
            <a:ext cx="1184908" cy="1776495"/>
          </a:xfrm>
          <a:prstGeom prst="rect">
            <a:avLst/>
          </a:prstGeom>
          <a:noFill/>
        </p:spPr>
      </p:pic>
      <p:pic>
        <p:nvPicPr>
          <p:cNvPr id="2054" name="Picture 6" descr="C:\Users\Peťa\AppData\Local\Microsoft\Windows\Temporary Internet Files\Content.IE5\718AS66W\MP90040161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72200" y="4293096"/>
            <a:ext cx="1734612" cy="1155956"/>
          </a:xfrm>
          <a:prstGeom prst="rect">
            <a:avLst/>
          </a:prstGeom>
          <a:noFill/>
        </p:spPr>
      </p:pic>
      <p:pic>
        <p:nvPicPr>
          <p:cNvPr id="2055" name="Picture 7" descr="C:\Users\Peťa\AppData\Local\Microsoft\Windows\Temporary Internet Files\Content.IE5\39B8X6UL\MP90040193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596336" y="2420888"/>
            <a:ext cx="1152128" cy="17273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372</Words>
  <Application>Microsoft Office PowerPoint</Application>
  <PresentationFormat>Předvádění na obrazovce (4:3)</PresentationFormat>
  <Paragraphs>139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Vypočítej</vt:lpstr>
      <vt:lpstr>Znázorni a vypočítej</vt:lpstr>
      <vt:lpstr>Vypočítej</vt:lpstr>
      <vt:lpstr>Slovní úloha</vt:lpstr>
      <vt:lpstr>Slovní úloha</vt:lpstr>
      <vt:lpstr>Vypočítej</vt:lpstr>
      <vt:lpstr>Procvičuj</vt:lpstr>
      <vt:lpstr>Slovní úloha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do 10</dc:title>
  <dc:creator>Peťa</dc:creator>
  <cp:lastModifiedBy>Dum</cp:lastModifiedBy>
  <cp:revision>15</cp:revision>
  <dcterms:created xsi:type="dcterms:W3CDTF">2012-04-23T16:12:47Z</dcterms:created>
  <dcterms:modified xsi:type="dcterms:W3CDTF">2014-01-13T11:05:40Z</dcterms:modified>
</cp:coreProperties>
</file>