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E5EEC0-3F93-4755-9A80-D9E8F310307D}" type="doc">
      <dgm:prSet loTypeId="urn:microsoft.com/office/officeart/2005/8/layout/pyramid4" loCatId="pyramid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6399B747-2029-4A73-BC82-36745D83BDBF}">
      <dgm:prSet phldrT="[Text]"/>
      <dgm:spPr/>
      <dgm:t>
        <a:bodyPr/>
        <a:lstStyle/>
        <a:p>
          <a:r>
            <a:rPr lang="cs-CZ" dirty="0" smtClean="0"/>
            <a:t>6-3=</a:t>
          </a:r>
          <a:endParaRPr lang="cs-CZ" dirty="0"/>
        </a:p>
      </dgm:t>
    </dgm:pt>
    <dgm:pt modelId="{99CDBACB-1554-4FF7-A5E7-3B6E59F27DE6}" type="parTrans" cxnId="{37834BB8-BE26-4828-9058-9420CE614B2A}">
      <dgm:prSet/>
      <dgm:spPr/>
      <dgm:t>
        <a:bodyPr/>
        <a:lstStyle/>
        <a:p>
          <a:endParaRPr lang="cs-CZ"/>
        </a:p>
      </dgm:t>
    </dgm:pt>
    <dgm:pt modelId="{C3C10215-8EA4-451F-8E1E-BFD2467DD2E8}" type="sibTrans" cxnId="{37834BB8-BE26-4828-9058-9420CE614B2A}">
      <dgm:prSet/>
      <dgm:spPr/>
      <dgm:t>
        <a:bodyPr/>
        <a:lstStyle/>
        <a:p>
          <a:endParaRPr lang="cs-CZ"/>
        </a:p>
      </dgm:t>
    </dgm:pt>
    <dgm:pt modelId="{7663D733-59DE-4AE1-A7F0-D46EDDC5AF02}">
      <dgm:prSet phldrT="[Text]"/>
      <dgm:spPr/>
      <dgm:t>
        <a:bodyPr/>
        <a:lstStyle/>
        <a:p>
          <a:r>
            <a:rPr lang="cs-CZ" dirty="0" smtClean="0"/>
            <a:t>2+6=</a:t>
          </a:r>
          <a:endParaRPr lang="cs-CZ" dirty="0"/>
        </a:p>
      </dgm:t>
    </dgm:pt>
    <dgm:pt modelId="{EE2E9FBA-9957-4EEA-8F78-EBBDB62D59DB}" type="parTrans" cxnId="{09D3AD7C-4F4C-4074-A89E-4F4E2E5408DA}">
      <dgm:prSet/>
      <dgm:spPr/>
      <dgm:t>
        <a:bodyPr/>
        <a:lstStyle/>
        <a:p>
          <a:endParaRPr lang="cs-CZ"/>
        </a:p>
      </dgm:t>
    </dgm:pt>
    <dgm:pt modelId="{824E6520-82F4-4D4B-8A31-C15194A3B8FA}" type="sibTrans" cxnId="{09D3AD7C-4F4C-4074-A89E-4F4E2E5408DA}">
      <dgm:prSet/>
      <dgm:spPr/>
      <dgm:t>
        <a:bodyPr/>
        <a:lstStyle/>
        <a:p>
          <a:endParaRPr lang="cs-CZ"/>
        </a:p>
      </dgm:t>
    </dgm:pt>
    <dgm:pt modelId="{32D97238-7ED4-4D2E-81C6-51A30B1F4E13}">
      <dgm:prSet phldrT="[Text]"/>
      <dgm:spPr/>
      <dgm:t>
        <a:bodyPr/>
        <a:lstStyle/>
        <a:p>
          <a:r>
            <a:rPr lang="cs-CZ" dirty="0" smtClean="0"/>
            <a:t>4+4=</a:t>
          </a:r>
          <a:endParaRPr lang="cs-CZ" dirty="0"/>
        </a:p>
      </dgm:t>
    </dgm:pt>
    <dgm:pt modelId="{49C44A84-6DD9-4FC3-AF25-62342F120B05}" type="parTrans" cxnId="{5A1B151A-5ADE-4118-8CAD-D841950FBA18}">
      <dgm:prSet/>
      <dgm:spPr/>
      <dgm:t>
        <a:bodyPr/>
        <a:lstStyle/>
        <a:p>
          <a:endParaRPr lang="cs-CZ"/>
        </a:p>
      </dgm:t>
    </dgm:pt>
    <dgm:pt modelId="{D384C7A3-1690-408F-B668-1D73BF40DEC9}" type="sibTrans" cxnId="{5A1B151A-5ADE-4118-8CAD-D841950FBA18}">
      <dgm:prSet/>
      <dgm:spPr/>
      <dgm:t>
        <a:bodyPr/>
        <a:lstStyle/>
        <a:p>
          <a:endParaRPr lang="cs-CZ"/>
        </a:p>
      </dgm:t>
    </dgm:pt>
    <dgm:pt modelId="{1D3BF1F8-4E1C-45AE-80B2-289BE791141F}">
      <dgm:prSet phldrT="[Text]"/>
      <dgm:spPr/>
      <dgm:t>
        <a:bodyPr/>
        <a:lstStyle/>
        <a:p>
          <a:r>
            <a:rPr lang="cs-CZ" dirty="0" smtClean="0"/>
            <a:t>9-8=</a:t>
          </a:r>
          <a:endParaRPr lang="cs-CZ" dirty="0"/>
        </a:p>
      </dgm:t>
    </dgm:pt>
    <dgm:pt modelId="{AC92E4CB-4C01-4356-93BD-FA620E4281CA}" type="parTrans" cxnId="{FDBD30D7-23C6-40E1-B2F3-BED3EF757147}">
      <dgm:prSet/>
      <dgm:spPr/>
      <dgm:t>
        <a:bodyPr/>
        <a:lstStyle/>
        <a:p>
          <a:endParaRPr lang="cs-CZ"/>
        </a:p>
      </dgm:t>
    </dgm:pt>
    <dgm:pt modelId="{D1947E39-C43E-49E6-8AC7-0CD1BDCCED92}" type="sibTrans" cxnId="{FDBD30D7-23C6-40E1-B2F3-BED3EF757147}">
      <dgm:prSet/>
      <dgm:spPr/>
      <dgm:t>
        <a:bodyPr/>
        <a:lstStyle/>
        <a:p>
          <a:endParaRPr lang="cs-CZ"/>
        </a:p>
      </dgm:t>
    </dgm:pt>
    <dgm:pt modelId="{4136C7B6-72DE-49A9-83C9-1CB3D50880D0}" type="pres">
      <dgm:prSet presAssocID="{36E5EEC0-3F93-4755-9A80-D9E8F310307D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5BFA290-75D1-4704-AF4E-AFA035834CB0}" type="pres">
      <dgm:prSet presAssocID="{36E5EEC0-3F93-4755-9A80-D9E8F310307D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A6EE075-2184-4122-A031-5BB7980F6D04}" type="pres">
      <dgm:prSet presAssocID="{36E5EEC0-3F93-4755-9A80-D9E8F310307D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1400C7-43F4-4E18-A943-9469B7FCBD8F}" type="pres">
      <dgm:prSet presAssocID="{36E5EEC0-3F93-4755-9A80-D9E8F310307D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562770-1629-46FB-BDF6-DEFA2C9CA760}" type="pres">
      <dgm:prSet presAssocID="{36E5EEC0-3F93-4755-9A80-D9E8F310307D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E054631-42FE-4DEC-8C8F-6348CA08E421}" type="presOf" srcId="{32D97238-7ED4-4D2E-81C6-51A30B1F4E13}" destId="{5A1400C7-43F4-4E18-A943-9469B7FCBD8F}" srcOrd="0" destOrd="0" presId="urn:microsoft.com/office/officeart/2005/8/layout/pyramid4"/>
    <dgm:cxn modelId="{09D3AD7C-4F4C-4074-A89E-4F4E2E5408DA}" srcId="{36E5EEC0-3F93-4755-9A80-D9E8F310307D}" destId="{7663D733-59DE-4AE1-A7F0-D46EDDC5AF02}" srcOrd="1" destOrd="0" parTransId="{EE2E9FBA-9957-4EEA-8F78-EBBDB62D59DB}" sibTransId="{824E6520-82F4-4D4B-8A31-C15194A3B8FA}"/>
    <dgm:cxn modelId="{5A1B151A-5ADE-4118-8CAD-D841950FBA18}" srcId="{36E5EEC0-3F93-4755-9A80-D9E8F310307D}" destId="{32D97238-7ED4-4D2E-81C6-51A30B1F4E13}" srcOrd="2" destOrd="0" parTransId="{49C44A84-6DD9-4FC3-AF25-62342F120B05}" sibTransId="{D384C7A3-1690-408F-B668-1D73BF40DEC9}"/>
    <dgm:cxn modelId="{4D824C1D-AC46-46CC-8219-48A4E3E8B131}" type="presOf" srcId="{6399B747-2029-4A73-BC82-36745D83BDBF}" destId="{85BFA290-75D1-4704-AF4E-AFA035834CB0}" srcOrd="0" destOrd="0" presId="urn:microsoft.com/office/officeart/2005/8/layout/pyramid4"/>
    <dgm:cxn modelId="{85E6DD67-11A1-49BB-B168-DF5E3360D641}" type="presOf" srcId="{36E5EEC0-3F93-4755-9A80-D9E8F310307D}" destId="{4136C7B6-72DE-49A9-83C9-1CB3D50880D0}" srcOrd="0" destOrd="0" presId="urn:microsoft.com/office/officeart/2005/8/layout/pyramid4"/>
    <dgm:cxn modelId="{76DBA59C-7599-4E95-AD3B-104B00148100}" type="presOf" srcId="{7663D733-59DE-4AE1-A7F0-D46EDDC5AF02}" destId="{8A6EE075-2184-4122-A031-5BB7980F6D04}" srcOrd="0" destOrd="0" presId="urn:microsoft.com/office/officeart/2005/8/layout/pyramid4"/>
    <dgm:cxn modelId="{FDBD30D7-23C6-40E1-B2F3-BED3EF757147}" srcId="{36E5EEC0-3F93-4755-9A80-D9E8F310307D}" destId="{1D3BF1F8-4E1C-45AE-80B2-289BE791141F}" srcOrd="3" destOrd="0" parTransId="{AC92E4CB-4C01-4356-93BD-FA620E4281CA}" sibTransId="{D1947E39-C43E-49E6-8AC7-0CD1BDCCED92}"/>
    <dgm:cxn modelId="{37834BB8-BE26-4828-9058-9420CE614B2A}" srcId="{36E5EEC0-3F93-4755-9A80-D9E8F310307D}" destId="{6399B747-2029-4A73-BC82-36745D83BDBF}" srcOrd="0" destOrd="0" parTransId="{99CDBACB-1554-4FF7-A5E7-3B6E59F27DE6}" sibTransId="{C3C10215-8EA4-451F-8E1E-BFD2467DD2E8}"/>
    <dgm:cxn modelId="{9FFDC428-4DAF-4C1F-B340-587AC7D3D4E7}" type="presOf" srcId="{1D3BF1F8-4E1C-45AE-80B2-289BE791141F}" destId="{74562770-1629-46FB-BDF6-DEFA2C9CA760}" srcOrd="0" destOrd="0" presId="urn:microsoft.com/office/officeart/2005/8/layout/pyramid4"/>
    <dgm:cxn modelId="{762E051E-A830-4356-907D-BCD2CFBD67A9}" type="presParOf" srcId="{4136C7B6-72DE-49A9-83C9-1CB3D50880D0}" destId="{85BFA290-75D1-4704-AF4E-AFA035834CB0}" srcOrd="0" destOrd="0" presId="urn:microsoft.com/office/officeart/2005/8/layout/pyramid4"/>
    <dgm:cxn modelId="{979B7517-3FFE-4DAC-897D-002CE6AD5F1F}" type="presParOf" srcId="{4136C7B6-72DE-49A9-83C9-1CB3D50880D0}" destId="{8A6EE075-2184-4122-A031-5BB7980F6D04}" srcOrd="1" destOrd="0" presId="urn:microsoft.com/office/officeart/2005/8/layout/pyramid4"/>
    <dgm:cxn modelId="{18F132F2-AFE9-433C-8E29-D018C75F83F0}" type="presParOf" srcId="{4136C7B6-72DE-49A9-83C9-1CB3D50880D0}" destId="{5A1400C7-43F4-4E18-A943-9469B7FCBD8F}" srcOrd="2" destOrd="0" presId="urn:microsoft.com/office/officeart/2005/8/layout/pyramid4"/>
    <dgm:cxn modelId="{4E5229A9-5923-4945-874B-7B174F945AC3}" type="presParOf" srcId="{4136C7B6-72DE-49A9-83C9-1CB3D50880D0}" destId="{74562770-1629-46FB-BDF6-DEFA2C9CA760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7DA2-AC4E-41D2-93CA-C33C3CF4826D}" type="datetimeFigureOut">
              <a:rPr lang="cs-CZ" smtClean="0"/>
              <a:pPr/>
              <a:t>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2F86-1C38-4F69-98C9-0FB89DDCC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7DA2-AC4E-41D2-93CA-C33C3CF4826D}" type="datetimeFigureOut">
              <a:rPr lang="cs-CZ" smtClean="0"/>
              <a:pPr/>
              <a:t>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2F86-1C38-4F69-98C9-0FB89DDCC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7DA2-AC4E-41D2-93CA-C33C3CF4826D}" type="datetimeFigureOut">
              <a:rPr lang="cs-CZ" smtClean="0"/>
              <a:pPr/>
              <a:t>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2F86-1C38-4F69-98C9-0FB89DDCC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7DA2-AC4E-41D2-93CA-C33C3CF4826D}" type="datetimeFigureOut">
              <a:rPr lang="cs-CZ" smtClean="0"/>
              <a:pPr/>
              <a:t>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2F86-1C38-4F69-98C9-0FB89DDCC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7DA2-AC4E-41D2-93CA-C33C3CF4826D}" type="datetimeFigureOut">
              <a:rPr lang="cs-CZ" smtClean="0"/>
              <a:pPr/>
              <a:t>9.6.2012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2F86-1C38-4F69-98C9-0FB89DDCC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7DA2-AC4E-41D2-93CA-C33C3CF4826D}" type="datetimeFigureOut">
              <a:rPr lang="cs-CZ" smtClean="0"/>
              <a:pPr/>
              <a:t>9.6.2012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2F86-1C38-4F69-98C9-0FB89DDCC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7DA2-AC4E-41D2-93CA-C33C3CF4826D}" type="datetimeFigureOut">
              <a:rPr lang="cs-CZ" smtClean="0"/>
              <a:pPr/>
              <a:t>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2F86-1C38-4F69-98C9-0FB89DDCC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7DA2-AC4E-41D2-93CA-C33C3CF4826D}" type="datetimeFigureOut">
              <a:rPr lang="cs-CZ" smtClean="0"/>
              <a:pPr/>
              <a:t>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2F86-1C38-4F69-98C9-0FB89DDCC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7DA2-AC4E-41D2-93CA-C33C3CF4826D}" type="datetimeFigureOut">
              <a:rPr lang="cs-CZ" smtClean="0"/>
              <a:pPr/>
              <a:t>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2F86-1C38-4F69-98C9-0FB89DDCC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7DA2-AC4E-41D2-93CA-C33C3CF4826D}" type="datetimeFigureOut">
              <a:rPr lang="cs-CZ" smtClean="0"/>
              <a:pPr/>
              <a:t>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2F86-1C38-4F69-98C9-0FB89DDCC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7DA2-AC4E-41D2-93CA-C33C3CF4826D}" type="datetimeFigureOut">
              <a:rPr lang="cs-CZ" smtClean="0"/>
              <a:pPr/>
              <a:t>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F2F86-1C38-4F69-98C9-0FB89DDCC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47DA2-AC4E-41D2-93CA-C33C3CF4826D}" type="datetimeFigureOut">
              <a:rPr lang="cs-CZ" smtClean="0"/>
              <a:pPr/>
              <a:t>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6F2F86-1C38-4F69-98C9-0FB89DDCC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43608" y="548680"/>
            <a:ext cx="7642225" cy="1466850"/>
          </a:xfrm>
          <a:prstGeom prst="rect">
            <a:avLst/>
          </a:prstGeom>
          <a:noFill/>
        </p:spPr>
      </p:pic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468313" y="2532063"/>
            <a:ext cx="8207375" cy="374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/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OZNAČENÍ MATERIÁLU</a:t>
            </a:r>
            <a:r>
              <a:rPr lang="cs-CZ" sz="1200" dirty="0" smtClean="0">
                <a:latin typeface="+mn-lt"/>
              </a:rPr>
              <a:t>:  VY_32_INOVACE_148_M1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NÁZEV VZDĚLÁVACÍHO MATERIÁLU</a:t>
            </a:r>
            <a:r>
              <a:rPr lang="cs-CZ" sz="1200" dirty="0" smtClean="0">
                <a:latin typeface="+mn-lt"/>
              </a:rPr>
              <a:t>: Procvičování +,- do 10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dirty="0" smtClean="0">
                <a:latin typeface="+mn-lt"/>
              </a:rPr>
              <a:t>NÁZEV ŠKOLY: Základní škola a Mateřská škola, Hevlín, příspěvková organizace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ČÍSLO PROJEKTU</a:t>
            </a:r>
            <a:r>
              <a:rPr lang="cs-CZ" sz="1200" dirty="0" smtClean="0">
                <a:latin typeface="+mn-lt"/>
              </a:rPr>
              <a:t>: CZ.1.07/1.4.00/21.2193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KLÍČOVÁ AKTIVITA</a:t>
            </a:r>
            <a:r>
              <a:rPr lang="cs-CZ" sz="1200" dirty="0" smtClean="0">
                <a:latin typeface="+mn-lt"/>
              </a:rPr>
              <a:t>: III/2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TÉMA HODINY</a:t>
            </a:r>
            <a:r>
              <a:rPr lang="cs-CZ" sz="1200" dirty="0" smtClean="0">
                <a:latin typeface="+mn-lt"/>
              </a:rPr>
              <a:t>: Procvičování +,- do 10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ROČNÍK</a:t>
            </a:r>
            <a:r>
              <a:rPr lang="cs-CZ" sz="1200" dirty="0" smtClean="0">
                <a:latin typeface="+mn-lt"/>
              </a:rPr>
              <a:t>: 1.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PŘEDMĚT</a:t>
            </a:r>
            <a:r>
              <a:rPr lang="cs-CZ" sz="1200" dirty="0" smtClean="0">
                <a:latin typeface="+mn-lt"/>
              </a:rPr>
              <a:t>: Matematika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AUTOR  MATERIÁLU</a:t>
            </a:r>
            <a:r>
              <a:rPr lang="cs-CZ" sz="1200" dirty="0" smtClean="0">
                <a:latin typeface="+mn-lt"/>
              </a:rPr>
              <a:t>: Petra Dohnalová</a:t>
            </a: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1258888" y="5589588"/>
            <a:ext cx="72009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s-CZ" sz="1200" i="1"/>
          </a:p>
          <a:p>
            <a:pPr>
              <a:spcBef>
                <a:spcPct val="50000"/>
              </a:spcBef>
            </a:pPr>
            <a:endParaRPr lang="cs-CZ" sz="1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  <a:cs typeface="Arial" charset="0"/>
              </a:rPr>
              <a:t>POPIS MATERIÁLU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b="1" dirty="0" smtClean="0">
                <a:latin typeface="Arial" charset="0"/>
                <a:cs typeface="Arial" charset="0"/>
              </a:rPr>
              <a:t>DRUH UČEBNÍHO MATERIÁLU</a:t>
            </a:r>
            <a:r>
              <a:rPr lang="cs-CZ" sz="1800" dirty="0" smtClean="0">
                <a:latin typeface="Arial" charset="0"/>
                <a:cs typeface="Arial" charset="0"/>
              </a:rPr>
              <a:t>: prezentace v PowerPointu</a:t>
            </a:r>
          </a:p>
          <a:p>
            <a:r>
              <a:rPr lang="cs-CZ" sz="1800" b="1" dirty="0" smtClean="0">
                <a:latin typeface="Arial" charset="0"/>
                <a:cs typeface="Arial" charset="0"/>
              </a:rPr>
              <a:t>MEZIPŘEDMĚTOVÉ VZTAHY</a:t>
            </a:r>
            <a:r>
              <a:rPr lang="cs-CZ" sz="1800" dirty="0" smtClean="0">
                <a:latin typeface="Arial" charset="0"/>
                <a:cs typeface="Arial" charset="0"/>
              </a:rPr>
              <a:t>:  VV, PČ, ČJ</a:t>
            </a:r>
            <a:endParaRPr lang="cs-CZ" sz="18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r>
              <a:rPr lang="cs-CZ" sz="1800" b="1" dirty="0" smtClean="0">
                <a:latin typeface="Arial" charset="0"/>
                <a:cs typeface="Arial" charset="0"/>
              </a:rPr>
              <a:t>POPIS PRÁCE S MATERIÁLEM</a:t>
            </a:r>
            <a:r>
              <a:rPr lang="cs-CZ" sz="1800" dirty="0" smtClean="0">
                <a:latin typeface="Arial" charset="0"/>
                <a:cs typeface="Arial" charset="0"/>
              </a:rPr>
              <a:t>: Žáci pracují pod vedením učitelky, plní zadané úkoly, pracují v lavicích , u tabule, samostatně, ve skupinách.</a:t>
            </a:r>
            <a:endParaRPr lang="cs-CZ" sz="18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r>
              <a:rPr lang="cs-CZ" sz="1800" b="1" dirty="0" smtClean="0">
                <a:latin typeface="Arial" charset="0"/>
                <a:cs typeface="Arial" charset="0"/>
              </a:rPr>
              <a:t>OČEKÁVANÝ VÝSTUP</a:t>
            </a:r>
            <a:r>
              <a:rPr lang="cs-CZ" sz="1800" dirty="0" smtClean="0">
                <a:latin typeface="Arial" charset="0"/>
                <a:cs typeface="Arial" charset="0"/>
              </a:rPr>
              <a:t>: Žáci si procvičí a zautomatizují </a:t>
            </a:r>
            <a:r>
              <a:rPr lang="cs-CZ" sz="1800" dirty="0" smtClean="0">
                <a:latin typeface="Arial" charset="0"/>
                <a:cs typeface="Arial" charset="0"/>
              </a:rPr>
              <a:t>sčítání a </a:t>
            </a:r>
            <a:r>
              <a:rPr lang="cs-CZ" sz="1800" dirty="0" smtClean="0">
                <a:latin typeface="Arial" charset="0"/>
                <a:cs typeface="Arial" charset="0"/>
              </a:rPr>
              <a:t>odčítání do 10.</a:t>
            </a:r>
          </a:p>
          <a:p>
            <a:r>
              <a:rPr lang="cs-CZ" sz="1800" b="1" dirty="0" smtClean="0">
                <a:latin typeface="Arial" charset="0"/>
                <a:cs typeface="Arial" charset="0"/>
              </a:rPr>
              <a:t>ZKUŠENOST S PILOTÁŽÍ: </a:t>
            </a:r>
            <a:r>
              <a:rPr lang="cs-CZ" sz="1800" dirty="0" smtClean="0">
                <a:latin typeface="Arial" charset="0"/>
                <a:cs typeface="Arial" charset="0"/>
              </a:rPr>
              <a:t>Snaha a aktivita převládala, pomoc slabším s vypracováním úkolů.</a:t>
            </a:r>
          </a:p>
          <a:p>
            <a:r>
              <a:rPr lang="cs-CZ" sz="1800" b="1" i="1" dirty="0" smtClean="0">
                <a:latin typeface="Arial" charset="0"/>
                <a:cs typeface="Arial" charset="0"/>
              </a:rPr>
              <a:t>ZDROJ</a:t>
            </a:r>
            <a:r>
              <a:rPr lang="cs-CZ" sz="1800" dirty="0" smtClean="0">
                <a:latin typeface="Arial" charset="0"/>
                <a:cs typeface="Arial" charset="0"/>
              </a:rPr>
              <a:t>:  </a:t>
            </a:r>
            <a:r>
              <a:rPr lang="cs-CZ" sz="1800" dirty="0" smtClean="0"/>
              <a:t>Ilustrace </a:t>
            </a:r>
            <a:r>
              <a:rPr lang="cs-CZ" sz="1800" u="sng" dirty="0" smtClean="0"/>
              <a:t>www. Office.</a:t>
            </a:r>
            <a:r>
              <a:rPr lang="cs-CZ" sz="1800" u="sng" dirty="0" err="1" smtClean="0"/>
              <a:t>microsoft.com</a:t>
            </a:r>
            <a:endParaRPr lang="cs-CZ" sz="18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Přiřaď správný mráček ke sluníčku</a:t>
            </a:r>
            <a:endParaRPr lang="cs-CZ" dirty="0"/>
          </a:p>
        </p:txBody>
      </p:sp>
      <p:sp>
        <p:nvSpPr>
          <p:cNvPr id="7" name="Slunce 6"/>
          <p:cNvSpPr/>
          <p:nvPr/>
        </p:nvSpPr>
        <p:spPr>
          <a:xfrm>
            <a:off x="6804248" y="3429000"/>
            <a:ext cx="2339752" cy="1944216"/>
          </a:xfrm>
          <a:prstGeom prst="sun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2+3=</a:t>
            </a:r>
            <a:endParaRPr lang="cs-CZ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Slunce 9"/>
          <p:cNvSpPr/>
          <p:nvPr/>
        </p:nvSpPr>
        <p:spPr>
          <a:xfrm>
            <a:off x="323528" y="4941168"/>
            <a:ext cx="2160240" cy="1916832"/>
          </a:xfrm>
          <a:prstGeom prst="sun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6+2=</a:t>
            </a:r>
            <a:endParaRPr lang="cs-CZ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Slunce 10"/>
          <p:cNvSpPr/>
          <p:nvPr/>
        </p:nvSpPr>
        <p:spPr>
          <a:xfrm>
            <a:off x="4860032" y="1052736"/>
            <a:ext cx="2016224" cy="1800200"/>
          </a:xfrm>
          <a:prstGeom prst="sun">
            <a:avLst/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8-4=</a:t>
            </a:r>
            <a:endParaRPr lang="cs-CZ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Slunce 11"/>
          <p:cNvSpPr/>
          <p:nvPr/>
        </p:nvSpPr>
        <p:spPr>
          <a:xfrm>
            <a:off x="3563888" y="3140968"/>
            <a:ext cx="2160240" cy="1800200"/>
          </a:xfrm>
          <a:prstGeom prst="su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3+3=</a:t>
            </a:r>
            <a:endParaRPr lang="cs-CZ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Slunce 12"/>
          <p:cNvSpPr/>
          <p:nvPr/>
        </p:nvSpPr>
        <p:spPr>
          <a:xfrm>
            <a:off x="323528" y="1052736"/>
            <a:ext cx="2160240" cy="1728192"/>
          </a:xfrm>
          <a:prstGeom prst="sun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5+4=</a:t>
            </a:r>
            <a:endParaRPr lang="cs-CZ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Mrak 13"/>
          <p:cNvSpPr/>
          <p:nvPr/>
        </p:nvSpPr>
        <p:spPr>
          <a:xfrm>
            <a:off x="2843808" y="5157192"/>
            <a:ext cx="1656184" cy="13681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</a:t>
            </a:r>
            <a:endParaRPr lang="cs-CZ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Mrak 14"/>
          <p:cNvSpPr/>
          <p:nvPr/>
        </p:nvSpPr>
        <p:spPr>
          <a:xfrm>
            <a:off x="5724128" y="5085184"/>
            <a:ext cx="1656184" cy="13681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</a:t>
            </a:r>
            <a:endParaRPr lang="cs-CZ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Mrak 15"/>
          <p:cNvSpPr/>
          <p:nvPr/>
        </p:nvSpPr>
        <p:spPr>
          <a:xfrm>
            <a:off x="6516216" y="2060848"/>
            <a:ext cx="1656184" cy="13681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</a:t>
            </a:r>
            <a:endParaRPr lang="cs-CZ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7" name="Mrak 16"/>
          <p:cNvSpPr/>
          <p:nvPr/>
        </p:nvSpPr>
        <p:spPr>
          <a:xfrm>
            <a:off x="323528" y="2996952"/>
            <a:ext cx="1656184" cy="13681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9</a:t>
            </a:r>
            <a:endParaRPr lang="cs-CZ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8" name="Mrak 17"/>
          <p:cNvSpPr/>
          <p:nvPr/>
        </p:nvSpPr>
        <p:spPr>
          <a:xfrm>
            <a:off x="2627784" y="1340768"/>
            <a:ext cx="1656184" cy="13681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endParaRPr lang="cs-CZ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sp>
        <p:nvSpPr>
          <p:cNvPr id="4" name="Srdce 3"/>
          <p:cNvSpPr/>
          <p:nvPr/>
        </p:nvSpPr>
        <p:spPr>
          <a:xfrm>
            <a:off x="6300192" y="5373216"/>
            <a:ext cx="1440160" cy="1152128"/>
          </a:xfrm>
          <a:prstGeom prst="hear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5-5=</a:t>
            </a:r>
            <a:endParaRPr lang="cs-CZ" sz="2400" dirty="0"/>
          </a:p>
        </p:txBody>
      </p:sp>
      <p:sp>
        <p:nvSpPr>
          <p:cNvPr id="5" name="Srdce 4"/>
          <p:cNvSpPr/>
          <p:nvPr/>
        </p:nvSpPr>
        <p:spPr>
          <a:xfrm>
            <a:off x="4211960" y="5373216"/>
            <a:ext cx="1440160" cy="1152128"/>
          </a:xfrm>
          <a:prstGeom prst="hear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3+5=</a:t>
            </a:r>
            <a:endParaRPr lang="cs-CZ" sz="2400" dirty="0"/>
          </a:p>
        </p:txBody>
      </p:sp>
      <p:sp>
        <p:nvSpPr>
          <p:cNvPr id="6" name="Srdce 5"/>
          <p:cNvSpPr/>
          <p:nvPr/>
        </p:nvSpPr>
        <p:spPr>
          <a:xfrm>
            <a:off x="2267744" y="4365104"/>
            <a:ext cx="1440160" cy="1152128"/>
          </a:xfrm>
          <a:prstGeom prst="hear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6+3=</a:t>
            </a:r>
            <a:endParaRPr lang="cs-CZ" sz="2400" dirty="0"/>
          </a:p>
        </p:txBody>
      </p:sp>
      <p:sp>
        <p:nvSpPr>
          <p:cNvPr id="7" name="Srdce 6"/>
          <p:cNvSpPr/>
          <p:nvPr/>
        </p:nvSpPr>
        <p:spPr>
          <a:xfrm>
            <a:off x="467544" y="5157192"/>
            <a:ext cx="1440160" cy="1152128"/>
          </a:xfrm>
          <a:prstGeom prst="hear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9-8=</a:t>
            </a:r>
            <a:endParaRPr lang="cs-CZ" sz="2400" dirty="0"/>
          </a:p>
        </p:txBody>
      </p:sp>
      <p:sp>
        <p:nvSpPr>
          <p:cNvPr id="8" name="Srdce 7"/>
          <p:cNvSpPr/>
          <p:nvPr/>
        </p:nvSpPr>
        <p:spPr>
          <a:xfrm>
            <a:off x="467544" y="3212976"/>
            <a:ext cx="1440160" cy="1152128"/>
          </a:xfrm>
          <a:prstGeom prst="hear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6+4=</a:t>
            </a:r>
            <a:endParaRPr lang="cs-CZ" sz="2400" dirty="0"/>
          </a:p>
        </p:txBody>
      </p:sp>
      <p:sp>
        <p:nvSpPr>
          <p:cNvPr id="10" name="Srdce 9"/>
          <p:cNvSpPr/>
          <p:nvPr/>
        </p:nvSpPr>
        <p:spPr>
          <a:xfrm>
            <a:off x="2483768" y="2780928"/>
            <a:ext cx="1440160" cy="1152128"/>
          </a:xfrm>
          <a:prstGeom prst="hear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5+2=</a:t>
            </a:r>
            <a:endParaRPr lang="cs-CZ" sz="2400" dirty="0"/>
          </a:p>
        </p:txBody>
      </p:sp>
      <p:sp>
        <p:nvSpPr>
          <p:cNvPr id="11" name="Srdce 10"/>
          <p:cNvSpPr/>
          <p:nvPr/>
        </p:nvSpPr>
        <p:spPr>
          <a:xfrm>
            <a:off x="4716016" y="3356992"/>
            <a:ext cx="1440160" cy="1152128"/>
          </a:xfrm>
          <a:prstGeom prst="hear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3+3=</a:t>
            </a:r>
            <a:endParaRPr lang="cs-CZ" sz="2400" dirty="0"/>
          </a:p>
        </p:txBody>
      </p:sp>
      <p:sp>
        <p:nvSpPr>
          <p:cNvPr id="12" name="Srdce 11"/>
          <p:cNvSpPr/>
          <p:nvPr/>
        </p:nvSpPr>
        <p:spPr>
          <a:xfrm>
            <a:off x="7308304" y="3356992"/>
            <a:ext cx="1440160" cy="1152128"/>
          </a:xfrm>
          <a:prstGeom prst="hear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2+2=</a:t>
            </a:r>
            <a:endParaRPr lang="cs-CZ" sz="2400" dirty="0"/>
          </a:p>
        </p:txBody>
      </p:sp>
      <p:sp>
        <p:nvSpPr>
          <p:cNvPr id="13" name="Srdce 12"/>
          <p:cNvSpPr/>
          <p:nvPr/>
        </p:nvSpPr>
        <p:spPr>
          <a:xfrm>
            <a:off x="6156176" y="1844824"/>
            <a:ext cx="1440160" cy="1152128"/>
          </a:xfrm>
          <a:prstGeom prst="hear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4+3=</a:t>
            </a:r>
            <a:endParaRPr lang="cs-CZ" sz="2400" dirty="0"/>
          </a:p>
        </p:txBody>
      </p:sp>
      <p:sp>
        <p:nvSpPr>
          <p:cNvPr id="14" name="Srdce 13"/>
          <p:cNvSpPr/>
          <p:nvPr/>
        </p:nvSpPr>
        <p:spPr>
          <a:xfrm>
            <a:off x="3995936" y="1700808"/>
            <a:ext cx="1440160" cy="1152128"/>
          </a:xfrm>
          <a:prstGeom prst="hear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8-3=</a:t>
            </a:r>
            <a:endParaRPr lang="cs-CZ" sz="2400" dirty="0"/>
          </a:p>
        </p:txBody>
      </p:sp>
      <p:sp>
        <p:nvSpPr>
          <p:cNvPr id="15" name="Srdce 14"/>
          <p:cNvSpPr/>
          <p:nvPr/>
        </p:nvSpPr>
        <p:spPr>
          <a:xfrm>
            <a:off x="827584" y="1628800"/>
            <a:ext cx="1440160" cy="1152128"/>
          </a:xfrm>
          <a:prstGeom prst="hear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5-5=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3995936" y="548680"/>
            <a:ext cx="2232248" cy="1944216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2555776" y="1628800"/>
            <a:ext cx="1800200" cy="1584176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8+1=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1187624" y="1916832"/>
            <a:ext cx="1800200" cy="1584176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6+2=</a:t>
            </a:r>
            <a:endParaRPr lang="cs-CZ" sz="2800" dirty="0"/>
          </a:p>
        </p:txBody>
      </p:sp>
      <p:sp>
        <p:nvSpPr>
          <p:cNvPr id="8" name="Elipsa 7"/>
          <p:cNvSpPr/>
          <p:nvPr/>
        </p:nvSpPr>
        <p:spPr>
          <a:xfrm>
            <a:off x="323528" y="2708920"/>
            <a:ext cx="1800200" cy="1584176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3+3=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467544" y="3861048"/>
            <a:ext cx="1800200" cy="1584176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5+5=</a:t>
            </a:r>
            <a:endParaRPr lang="cs-CZ" sz="2800" dirty="0"/>
          </a:p>
        </p:txBody>
      </p:sp>
      <p:sp>
        <p:nvSpPr>
          <p:cNvPr id="10" name="Elipsa 9"/>
          <p:cNvSpPr/>
          <p:nvPr/>
        </p:nvSpPr>
        <p:spPr>
          <a:xfrm>
            <a:off x="1763688" y="4797152"/>
            <a:ext cx="1800200" cy="1584176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B050"/>
                </a:solidFill>
              </a:rPr>
              <a:t>2+3=</a:t>
            </a:r>
            <a:endParaRPr lang="cs-CZ" sz="2800" dirty="0">
              <a:solidFill>
                <a:srgbClr val="00B050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3275856" y="5085184"/>
            <a:ext cx="1800200" cy="1584176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5-2=</a:t>
            </a:r>
            <a:endParaRPr lang="cs-CZ" sz="2800" dirty="0"/>
          </a:p>
        </p:txBody>
      </p:sp>
      <p:sp>
        <p:nvSpPr>
          <p:cNvPr id="12" name="Elipsa 11"/>
          <p:cNvSpPr/>
          <p:nvPr/>
        </p:nvSpPr>
        <p:spPr>
          <a:xfrm>
            <a:off x="4644008" y="4725144"/>
            <a:ext cx="1800200" cy="1584176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4-3=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6156176" y="4653136"/>
            <a:ext cx="1800200" cy="1584176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7-6=</a:t>
            </a:r>
            <a:endParaRPr lang="cs-CZ" sz="2800" dirty="0"/>
          </a:p>
        </p:txBody>
      </p:sp>
      <p:sp>
        <p:nvSpPr>
          <p:cNvPr id="14" name="Elipsa 13"/>
          <p:cNvSpPr/>
          <p:nvPr/>
        </p:nvSpPr>
        <p:spPr>
          <a:xfrm>
            <a:off x="7343800" y="5273824"/>
            <a:ext cx="1800200" cy="1584176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3+4=</a:t>
            </a:r>
            <a:endParaRPr lang="cs-CZ" sz="28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5" name="Oblouk 14"/>
          <p:cNvSpPr/>
          <p:nvPr/>
        </p:nvSpPr>
        <p:spPr>
          <a:xfrm>
            <a:off x="2987824" y="188640"/>
            <a:ext cx="1836000" cy="1188000"/>
          </a:xfrm>
          <a:prstGeom prst="arc">
            <a:avLst>
              <a:gd name="adj1" fmla="val 16200000"/>
              <a:gd name="adj2" fmla="val 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louk 15"/>
          <p:cNvSpPr/>
          <p:nvPr/>
        </p:nvSpPr>
        <p:spPr>
          <a:xfrm rot="20404945">
            <a:off x="4786239" y="1109064"/>
            <a:ext cx="2520280" cy="432048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3707904" y="0"/>
            <a:ext cx="360040" cy="33265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6948264" y="764704"/>
            <a:ext cx="360040" cy="33265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5436096" y="1124744"/>
            <a:ext cx="360040" cy="33265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4716016" y="908720"/>
            <a:ext cx="360040" cy="33265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4788024" y="1052736"/>
            <a:ext cx="216024" cy="18025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4788024" y="980728"/>
            <a:ext cx="199256" cy="2327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5508104" y="1196752"/>
            <a:ext cx="199256" cy="2327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4788024" y="1052736"/>
            <a:ext cx="207640" cy="169167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5508104" y="1268760"/>
            <a:ext cx="207640" cy="169167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Měsíc 26"/>
          <p:cNvSpPr/>
          <p:nvPr/>
        </p:nvSpPr>
        <p:spPr>
          <a:xfrm rot="17644750">
            <a:off x="4570155" y="1320383"/>
            <a:ext cx="720080" cy="936104"/>
          </a:xfrm>
          <a:prstGeom prst="moon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Petra\AppData\Local\Microsoft\Windows\Temporary Internet Files\Content.IE5\4WCKNISJ\MC900192900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764704"/>
            <a:ext cx="6192688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                                                                                                                        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</a:t>
            </a:r>
            <a:r>
              <a:rPr lang="cs-CZ" sz="4400" dirty="0" smtClean="0"/>
              <a:t>3+6=                   </a:t>
            </a:r>
            <a:r>
              <a:rPr lang="cs-CZ" sz="4400" dirty="0" err="1" smtClean="0"/>
              <a:t>6</a:t>
            </a:r>
            <a:r>
              <a:rPr lang="cs-CZ" sz="4400" dirty="0" smtClean="0"/>
              <a:t>-4=</a:t>
            </a:r>
          </a:p>
          <a:p>
            <a:pPr>
              <a:buNone/>
            </a:pPr>
            <a:r>
              <a:rPr lang="cs-CZ" dirty="0" smtClean="0"/>
              <a:t>                       </a:t>
            </a:r>
          </a:p>
          <a:p>
            <a:pPr>
              <a:buNone/>
            </a:pPr>
            <a:r>
              <a:rPr lang="cs-CZ" dirty="0" smtClean="0"/>
              <a:t>                      </a:t>
            </a:r>
            <a:r>
              <a:rPr lang="cs-CZ" sz="4400" dirty="0" smtClean="0"/>
              <a:t>7-2=                  4-3=</a:t>
            </a:r>
            <a:endParaRPr lang="cs-CZ" sz="4400" dirty="0"/>
          </a:p>
        </p:txBody>
      </p:sp>
      <p:sp>
        <p:nvSpPr>
          <p:cNvPr id="5" name="Mrak 4"/>
          <p:cNvSpPr/>
          <p:nvPr/>
        </p:nvSpPr>
        <p:spPr>
          <a:xfrm>
            <a:off x="395536" y="5157192"/>
            <a:ext cx="1440160" cy="122413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Mrak 5"/>
          <p:cNvSpPr/>
          <p:nvPr/>
        </p:nvSpPr>
        <p:spPr>
          <a:xfrm>
            <a:off x="7236296" y="4005064"/>
            <a:ext cx="1440160" cy="122413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Mrak 6"/>
          <p:cNvSpPr/>
          <p:nvPr/>
        </p:nvSpPr>
        <p:spPr>
          <a:xfrm>
            <a:off x="7703840" y="260648"/>
            <a:ext cx="1440160" cy="122413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Mrak 7"/>
          <p:cNvSpPr/>
          <p:nvPr/>
        </p:nvSpPr>
        <p:spPr>
          <a:xfrm>
            <a:off x="251520" y="3212976"/>
            <a:ext cx="1440160" cy="122413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Mrak 8"/>
          <p:cNvSpPr/>
          <p:nvPr/>
        </p:nvSpPr>
        <p:spPr>
          <a:xfrm>
            <a:off x="4139952" y="5633864"/>
            <a:ext cx="1440160" cy="122413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Mrak 9"/>
          <p:cNvSpPr/>
          <p:nvPr/>
        </p:nvSpPr>
        <p:spPr>
          <a:xfrm>
            <a:off x="179512" y="332656"/>
            <a:ext cx="1440160" cy="122413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Mrak 10"/>
          <p:cNvSpPr/>
          <p:nvPr/>
        </p:nvSpPr>
        <p:spPr>
          <a:xfrm>
            <a:off x="3923928" y="548680"/>
            <a:ext cx="1440160" cy="122413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Přiřaď</a:t>
            </a:r>
            <a:endParaRPr lang="cs-CZ" dirty="0"/>
          </a:p>
        </p:txBody>
      </p:sp>
      <p:sp>
        <p:nvSpPr>
          <p:cNvPr id="11" name="Pěticípá hvězda 10"/>
          <p:cNvSpPr/>
          <p:nvPr/>
        </p:nvSpPr>
        <p:spPr>
          <a:xfrm>
            <a:off x="899592" y="1196752"/>
            <a:ext cx="2520280" cy="2304256"/>
          </a:xfrm>
          <a:prstGeom prst="star5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6+3=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Pěticípá hvězda 12"/>
          <p:cNvSpPr/>
          <p:nvPr/>
        </p:nvSpPr>
        <p:spPr>
          <a:xfrm>
            <a:off x="6444208" y="1196752"/>
            <a:ext cx="2376264" cy="2376264"/>
          </a:xfrm>
          <a:prstGeom prst="star5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5+2=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5" name="Obrázek 1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4005064"/>
            <a:ext cx="2232247" cy="2250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Zástupný symbol pro obsah 1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0" name="Pěticípá hvězda 19"/>
          <p:cNvSpPr/>
          <p:nvPr/>
        </p:nvSpPr>
        <p:spPr>
          <a:xfrm>
            <a:off x="3707904" y="1268760"/>
            <a:ext cx="2520280" cy="2304256"/>
          </a:xfrm>
          <a:prstGeom prst="star5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+3=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26" name="Picture 2" descr="C:\Users\Petra\AppData\Local\Microsoft\Windows\Temporary Internet Files\Content.IE5\CKGBVJZW\MC90042458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933056"/>
            <a:ext cx="2292399" cy="2304256"/>
          </a:xfrm>
          <a:prstGeom prst="rect">
            <a:avLst/>
          </a:prstGeom>
          <a:noFill/>
        </p:spPr>
      </p:pic>
      <p:pic>
        <p:nvPicPr>
          <p:cNvPr id="1027" name="Picture 3" descr="C:\Users\Petra\AppData\Local\Microsoft\Windows\Temporary Internet Files\Content.IE5\6Z03O6W9\MC90042458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4005064"/>
            <a:ext cx="2199687" cy="22110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23528" y="404664"/>
          <a:ext cx="8363272" cy="57214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Poskládej koule od 1 do10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Petra\AppData\Local\Microsoft\Windows\Temporary Internet Files\Content.IE5\CKGBVJZW\MC90043705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1772816"/>
            <a:ext cx="1714500" cy="1714500"/>
          </a:xfrm>
          <a:prstGeom prst="rect">
            <a:avLst/>
          </a:prstGeom>
          <a:noFill/>
        </p:spPr>
      </p:pic>
      <p:pic>
        <p:nvPicPr>
          <p:cNvPr id="1027" name="Picture 3" descr="C:\Users\Petra\AppData\Local\Microsoft\Windows\Temporary Internet Files\Content.IE5\19GH1Y3Z\MC90043705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5143500"/>
            <a:ext cx="1714500" cy="1714500"/>
          </a:xfrm>
          <a:prstGeom prst="rect">
            <a:avLst/>
          </a:prstGeom>
          <a:noFill/>
        </p:spPr>
      </p:pic>
      <p:pic>
        <p:nvPicPr>
          <p:cNvPr id="1028" name="Picture 4" descr="C:\Users\Petra\AppData\Local\Microsoft\Windows\Temporary Internet Files\Content.IE5\GPEMCGWV\MC90043705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3861048"/>
            <a:ext cx="1714500" cy="1714500"/>
          </a:xfrm>
          <a:prstGeom prst="rect">
            <a:avLst/>
          </a:prstGeom>
          <a:noFill/>
        </p:spPr>
      </p:pic>
      <p:pic>
        <p:nvPicPr>
          <p:cNvPr id="1029" name="Picture 5" descr="C:\Users\Petra\AppData\Local\Microsoft\Windows\Temporary Internet Files\Content.IE5\CCWBDCGR\MC900437053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2348880"/>
            <a:ext cx="1714500" cy="1714500"/>
          </a:xfrm>
          <a:prstGeom prst="rect">
            <a:avLst/>
          </a:prstGeom>
          <a:noFill/>
        </p:spPr>
      </p:pic>
      <p:pic>
        <p:nvPicPr>
          <p:cNvPr id="1030" name="Picture 6" descr="C:\Users\Petra\AppData\Local\Microsoft\Windows\Temporary Internet Files\Content.IE5\K3XQ9JQZ\MC900437054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3861048"/>
            <a:ext cx="1714500" cy="1714500"/>
          </a:xfrm>
          <a:prstGeom prst="rect">
            <a:avLst/>
          </a:prstGeom>
          <a:noFill/>
        </p:spPr>
      </p:pic>
      <p:pic>
        <p:nvPicPr>
          <p:cNvPr id="1031" name="Picture 7" descr="C:\Users\Petra\AppData\Local\Microsoft\Windows\Temporary Internet Files\Content.IE5\O46UD0MC\MC900437059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1556792"/>
            <a:ext cx="1714500" cy="1714500"/>
          </a:xfrm>
          <a:prstGeom prst="rect">
            <a:avLst/>
          </a:prstGeom>
          <a:noFill/>
        </p:spPr>
      </p:pic>
      <p:pic>
        <p:nvPicPr>
          <p:cNvPr id="1032" name="Picture 8" descr="C:\Users\Petra\AppData\Local\Microsoft\Windows\Temporary Internet Files\Content.IE5\R6SIJTC7\MC900437058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1772816"/>
            <a:ext cx="1714500" cy="1714500"/>
          </a:xfrm>
          <a:prstGeom prst="rect">
            <a:avLst/>
          </a:prstGeom>
          <a:noFill/>
        </p:spPr>
      </p:pic>
      <p:pic>
        <p:nvPicPr>
          <p:cNvPr id="1033" name="Picture 9" descr="C:\Users\Petra\AppData\Local\Microsoft\Windows\Temporary Internet Files\Content.IE5\F738KGGL\MC900437055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75856" y="3212976"/>
            <a:ext cx="1714500" cy="1714500"/>
          </a:xfrm>
          <a:prstGeom prst="rect">
            <a:avLst/>
          </a:prstGeom>
          <a:noFill/>
        </p:spPr>
      </p:pic>
      <p:pic>
        <p:nvPicPr>
          <p:cNvPr id="1034" name="Picture 10" descr="C:\Users\Petra\AppData\Local\Microsoft\Windows\Temporary Internet Files\Content.IE5\6Z03O6W9\MC900437056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48064" y="5143500"/>
            <a:ext cx="1714500" cy="1714500"/>
          </a:xfrm>
          <a:prstGeom prst="rect">
            <a:avLst/>
          </a:prstGeom>
          <a:noFill/>
        </p:spPr>
      </p:pic>
      <p:pic>
        <p:nvPicPr>
          <p:cNvPr id="1035" name="Picture 11" descr="C:\Users\Petra\AppData\Local\Microsoft\Windows\Temporary Internet Files\Content.IE5\H4T7PGD6\MC900437057[1]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5143500"/>
            <a:ext cx="1714500" cy="1714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Petra\AppData\Local\Microsoft\Windows\Temporary Internet Files\Content.IE5\F738KGGL\MC90044067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1143" y="3933056"/>
            <a:ext cx="2742857" cy="2742857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Jana si koupila 4 lízátka. 1 dala své kamarádce a 1 lízátko ztratila. </a:t>
            </a:r>
            <a:br>
              <a:rPr lang="cs-CZ" dirty="0" smtClean="0"/>
            </a:br>
            <a:r>
              <a:rPr lang="cs-CZ" dirty="0" smtClean="0"/>
              <a:t>Kolik lízátek ji zbylo?</a:t>
            </a:r>
            <a:endParaRPr lang="cs-CZ" dirty="0"/>
          </a:p>
        </p:txBody>
      </p:sp>
      <p:pic>
        <p:nvPicPr>
          <p:cNvPr id="2052" name="Picture 4" descr="C:\Users\Petra\AppData\Local\Microsoft\Windows\Temporary Internet Files\Content.IE5\6Z03O6W9\MC900331495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564904"/>
            <a:ext cx="1228253" cy="1795604"/>
          </a:xfrm>
          <a:prstGeom prst="rect">
            <a:avLst/>
          </a:prstGeom>
          <a:noFill/>
        </p:spPr>
      </p:pic>
      <p:pic>
        <p:nvPicPr>
          <p:cNvPr id="2053" name="Picture 5" descr="C:\Users\Petra\AppData\Local\Microsoft\Windows\Temporary Internet Files\Content.IE5\6Z03O6W9\MC90033149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564904"/>
            <a:ext cx="1228253" cy="1795604"/>
          </a:xfrm>
          <a:prstGeom prst="rect">
            <a:avLst/>
          </a:prstGeom>
          <a:noFill/>
        </p:spPr>
      </p:pic>
      <p:pic>
        <p:nvPicPr>
          <p:cNvPr id="2054" name="Picture 6" descr="C:\Users\Petra\AppData\Local\Microsoft\Windows\Temporary Internet Files\Content.IE5\6Z03O6W9\MC90033149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2564904"/>
            <a:ext cx="1228253" cy="1795604"/>
          </a:xfrm>
          <a:prstGeom prst="rect">
            <a:avLst/>
          </a:prstGeom>
          <a:noFill/>
        </p:spPr>
      </p:pic>
      <p:pic>
        <p:nvPicPr>
          <p:cNvPr id="2055" name="Picture 7" descr="C:\Users\Petra\AppData\Local\Microsoft\Windows\Temporary Internet Files\Content.IE5\6Z03O6W9\MC90033149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47022"/>
            <a:ext cx="1259632" cy="1841478"/>
          </a:xfrm>
          <a:prstGeom prst="rect">
            <a:avLst/>
          </a:prstGeom>
          <a:noFill/>
        </p:spPr>
      </p:pic>
      <p:pic>
        <p:nvPicPr>
          <p:cNvPr id="2057" name="Picture 9" descr="C:\Users\Petra\AppData\Local\Microsoft\Windows\Temporary Internet Files\Content.IE5\6Z03O6W9\MC90033149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2708920"/>
            <a:ext cx="1228253" cy="1795604"/>
          </a:xfrm>
          <a:prstGeom prst="rect">
            <a:avLst/>
          </a:prstGeom>
          <a:noFill/>
        </p:spPr>
      </p:pic>
      <p:pic>
        <p:nvPicPr>
          <p:cNvPr id="2058" name="Picture 10" descr="C:\Users\Petra\AppData\Local\Microsoft\Windows\Temporary Internet Files\Content.IE5\6Z03O6W9\MC90033149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708920"/>
            <a:ext cx="1228253" cy="1795604"/>
          </a:xfrm>
          <a:prstGeom prst="rect">
            <a:avLst/>
          </a:prstGeom>
          <a:noFill/>
        </p:spPr>
      </p:pic>
      <p:cxnSp>
        <p:nvCxnSpPr>
          <p:cNvPr id="18" name="Přímá spojovací čára 17"/>
          <p:cNvCxnSpPr/>
          <p:nvPr/>
        </p:nvCxnSpPr>
        <p:spPr>
          <a:xfrm>
            <a:off x="3779912" y="3501008"/>
            <a:ext cx="57606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6876256" y="3501008"/>
            <a:ext cx="11521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6876256" y="3717032"/>
            <a:ext cx="11521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5436096" y="3573016"/>
            <a:ext cx="57606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239</Words>
  <Application>Microsoft Office PowerPoint</Application>
  <PresentationFormat>Předvádění na obrazovce (4:3)</PresentationFormat>
  <Paragraphs>66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POPIS MATERIÁLU</vt:lpstr>
      <vt:lpstr>Přiřaď správný mráček ke sluníčku</vt:lpstr>
      <vt:lpstr>Vypočítej</vt:lpstr>
      <vt:lpstr>Snímek 5</vt:lpstr>
      <vt:lpstr>Snímek 6</vt:lpstr>
      <vt:lpstr>Přiřaď</vt:lpstr>
      <vt:lpstr>Snímek 8</vt:lpstr>
      <vt:lpstr>Poskládej koule od 1 do10</vt:lpstr>
      <vt:lpstr>Jana si koupila 4 lízátka. 1 dala své kamarádce a 1 lízátko ztratila.  Kolik lízátek ji zbylo?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Petra</dc:creator>
  <cp:lastModifiedBy>Petra</cp:lastModifiedBy>
  <cp:revision>16</cp:revision>
  <dcterms:created xsi:type="dcterms:W3CDTF">2012-04-19T13:24:16Z</dcterms:created>
  <dcterms:modified xsi:type="dcterms:W3CDTF">2012-06-09T16:56:57Z</dcterms:modified>
</cp:coreProperties>
</file>