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8EAB0B-02C4-4C20-8EA1-316E79A60FD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62F05-70C1-4558-88C7-D4741B2D27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2F05-70C1-4558-88C7-D4741B2D279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2F05-70C1-4558-88C7-D4741B2D279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6E864-C113-4527-912C-69A7702A54AC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799A0-DEDA-4EDF-9988-6AA7C66DD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</a:t>
            </a:r>
            <a:r>
              <a:rPr lang="cs-CZ" sz="1200" dirty="0" smtClean="0">
                <a:latin typeface="+mn-lt"/>
              </a:rPr>
              <a:t>VY_32_INOVACE_153_M1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latin typeface="+mn-lt"/>
              </a:rPr>
              <a:t>Sčítání a odčítání do 20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latin typeface="+mn-lt"/>
              </a:rPr>
              <a:t>Sčítání a odčítání </a:t>
            </a:r>
            <a:r>
              <a:rPr lang="cs-CZ" sz="1200" dirty="0" smtClean="0">
                <a:latin typeface="+mn-lt"/>
              </a:rPr>
              <a:t>do </a:t>
            </a:r>
            <a:r>
              <a:rPr lang="cs-CZ" sz="1200" dirty="0" smtClean="0">
                <a:latin typeface="+mn-lt"/>
              </a:rPr>
              <a:t>20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POPIS MATERIÁLU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</a:t>
            </a:r>
            <a:r>
              <a:rPr lang="cs-CZ" sz="2100" dirty="0" smtClean="0">
                <a:latin typeface="Arial" charset="0"/>
                <a:cs typeface="Arial" charset="0"/>
              </a:rPr>
              <a:t>zautomatizují +,- do 20.  </a:t>
            </a:r>
            <a:endParaRPr lang="cs-CZ" sz="2100" dirty="0" smtClean="0"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 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lain" startAt="11"/>
            </a:pPr>
            <a:r>
              <a:rPr lang="cs-CZ" dirty="0" smtClean="0"/>
              <a:t>    16	13	15	20	18	14	19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Která čísla v řadě do 20 chybí?Napiš.</a:t>
            </a:r>
          </a:p>
          <a:p>
            <a:pPr marL="514350" indent="-514350">
              <a:buNone/>
            </a:pPr>
            <a:r>
              <a:rPr lang="cs-CZ" dirty="0" smtClean="0"/>
              <a:t>………………………………………………………..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Srovnej čísla od nejmenšího k největšímu</a:t>
            </a:r>
          </a:p>
          <a:p>
            <a:pPr marL="514350" indent="-514350">
              <a:buNone/>
            </a:pPr>
            <a:r>
              <a:rPr lang="cs-CZ" dirty="0" smtClean="0"/>
              <a:t>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Nadpis 3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porovnej</a:t>
            </a:r>
            <a:endParaRPr lang="cs-CZ" dirty="0"/>
          </a:p>
        </p:txBody>
      </p:sp>
      <p:pic>
        <p:nvPicPr>
          <p:cNvPr id="1027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348880"/>
            <a:ext cx="872496" cy="1223125"/>
          </a:xfrm>
          <a:prstGeom prst="rect">
            <a:avLst/>
          </a:prstGeom>
          <a:noFill/>
        </p:spPr>
      </p:pic>
      <p:pic>
        <p:nvPicPr>
          <p:cNvPr id="14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348880"/>
            <a:ext cx="872496" cy="1223125"/>
          </a:xfrm>
          <a:prstGeom prst="rect">
            <a:avLst/>
          </a:prstGeom>
          <a:noFill/>
        </p:spPr>
      </p:pic>
      <p:pic>
        <p:nvPicPr>
          <p:cNvPr id="15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348880"/>
            <a:ext cx="872496" cy="1223125"/>
          </a:xfrm>
          <a:prstGeom prst="rect">
            <a:avLst/>
          </a:prstGeom>
          <a:noFill/>
        </p:spPr>
      </p:pic>
      <p:pic>
        <p:nvPicPr>
          <p:cNvPr id="16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348880"/>
            <a:ext cx="872496" cy="1223125"/>
          </a:xfrm>
          <a:prstGeom prst="rect">
            <a:avLst/>
          </a:prstGeom>
          <a:noFill/>
        </p:spPr>
      </p:pic>
      <p:pic>
        <p:nvPicPr>
          <p:cNvPr id="17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573016"/>
            <a:ext cx="872496" cy="1223125"/>
          </a:xfrm>
          <a:prstGeom prst="rect">
            <a:avLst/>
          </a:prstGeom>
          <a:noFill/>
        </p:spPr>
      </p:pic>
      <p:pic>
        <p:nvPicPr>
          <p:cNvPr id="18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717032"/>
            <a:ext cx="872496" cy="1223125"/>
          </a:xfrm>
          <a:prstGeom prst="rect">
            <a:avLst/>
          </a:prstGeom>
          <a:noFill/>
        </p:spPr>
      </p:pic>
      <p:pic>
        <p:nvPicPr>
          <p:cNvPr id="19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645024"/>
            <a:ext cx="872496" cy="1223125"/>
          </a:xfrm>
          <a:prstGeom prst="rect">
            <a:avLst/>
          </a:prstGeom>
          <a:noFill/>
        </p:spPr>
      </p:pic>
      <p:pic>
        <p:nvPicPr>
          <p:cNvPr id="20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573016"/>
            <a:ext cx="872496" cy="1223125"/>
          </a:xfrm>
          <a:prstGeom prst="rect">
            <a:avLst/>
          </a:prstGeom>
          <a:noFill/>
        </p:spPr>
      </p:pic>
      <p:pic>
        <p:nvPicPr>
          <p:cNvPr id="21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645024"/>
            <a:ext cx="872496" cy="1223125"/>
          </a:xfrm>
          <a:prstGeom prst="rect">
            <a:avLst/>
          </a:prstGeom>
          <a:noFill/>
        </p:spPr>
      </p:pic>
      <p:pic>
        <p:nvPicPr>
          <p:cNvPr id="22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348880"/>
            <a:ext cx="872496" cy="1223125"/>
          </a:xfrm>
          <a:prstGeom prst="rect">
            <a:avLst/>
          </a:prstGeom>
          <a:noFill/>
        </p:spPr>
      </p:pic>
      <p:pic>
        <p:nvPicPr>
          <p:cNvPr id="23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941168"/>
            <a:ext cx="872496" cy="1223125"/>
          </a:xfrm>
          <a:prstGeom prst="rect">
            <a:avLst/>
          </a:prstGeom>
          <a:noFill/>
        </p:spPr>
      </p:pic>
      <p:pic>
        <p:nvPicPr>
          <p:cNvPr id="24" name="Picture 3" descr="C:\Users\Peťa\AppData\Local\Microsoft\Windows\Temporary Internet Files\Content.IE5\39B8X6UL\MP900390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941168"/>
            <a:ext cx="872496" cy="1223125"/>
          </a:xfrm>
          <a:prstGeom prst="rect">
            <a:avLst/>
          </a:prstGeom>
          <a:noFill/>
        </p:spPr>
      </p:pic>
      <p:pic>
        <p:nvPicPr>
          <p:cNvPr id="26" name="Picture 4" descr="C:\Users\Peťa\AppData\Local\Microsoft\Windows\Temporary Internet Files\Content.IE5\Z2KDMS5E\MP9003905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2492896"/>
            <a:ext cx="864096" cy="1211349"/>
          </a:xfrm>
          <a:prstGeom prst="rect">
            <a:avLst/>
          </a:prstGeom>
          <a:noFill/>
        </p:spPr>
      </p:pic>
      <p:pic>
        <p:nvPicPr>
          <p:cNvPr id="27" name="Picture 4" descr="C:\Users\Peťa\AppData\Local\Microsoft\Windows\Temporary Internet Files\Content.IE5\Z2KDMS5E\MP9003905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789040"/>
            <a:ext cx="864096" cy="1211349"/>
          </a:xfrm>
          <a:prstGeom prst="rect">
            <a:avLst/>
          </a:prstGeom>
          <a:noFill/>
        </p:spPr>
      </p:pic>
      <p:pic>
        <p:nvPicPr>
          <p:cNvPr id="28" name="Picture 4" descr="C:\Users\Peťa\AppData\Local\Microsoft\Windows\Temporary Internet Files\Content.IE5\Z2KDMS5E\MP90039050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3717032"/>
            <a:ext cx="936104" cy="1211349"/>
          </a:xfrm>
          <a:prstGeom prst="rect">
            <a:avLst/>
          </a:prstGeom>
          <a:noFill/>
        </p:spPr>
      </p:pic>
      <p:pic>
        <p:nvPicPr>
          <p:cNvPr id="29" name="Picture 4" descr="C:\Users\Peťa\AppData\Local\Microsoft\Windows\Temporary Internet Files\Content.IE5\Z2KDMS5E\MP9003905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492896"/>
            <a:ext cx="864096" cy="1211349"/>
          </a:xfrm>
          <a:prstGeom prst="rect">
            <a:avLst/>
          </a:prstGeom>
          <a:noFill/>
        </p:spPr>
      </p:pic>
      <p:pic>
        <p:nvPicPr>
          <p:cNvPr id="30" name="Picture 4" descr="C:\Users\Peťa\AppData\Local\Microsoft\Windows\Temporary Internet Files\Content.IE5\Z2KDMS5E\MP9003905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492896"/>
            <a:ext cx="864096" cy="1211349"/>
          </a:xfrm>
          <a:prstGeom prst="rect">
            <a:avLst/>
          </a:prstGeom>
          <a:noFill/>
        </p:spPr>
      </p:pic>
      <p:sp>
        <p:nvSpPr>
          <p:cNvPr id="33" name="Zástupný symbol pro obsah 3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2578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Ema má ……. kytiček                   Iva má ……. kytiček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Kdo má více? Porovnej a napiš</a:t>
            </a:r>
          </a:p>
          <a:p>
            <a:pPr>
              <a:buNone/>
            </a:pPr>
            <a:r>
              <a:rPr lang="cs-CZ" dirty="0" smtClean="0"/>
              <a:t>……………………………………. nebo 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čísla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91264" cy="283691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72816"/>
                <a:gridCol w="2072816"/>
                <a:gridCol w="2072816"/>
                <a:gridCol w="2072816"/>
              </a:tblGrid>
              <a:tr h="709228">
                <a:tc>
                  <a:txBody>
                    <a:bodyPr/>
                    <a:lstStyle/>
                    <a:p>
                      <a:pPr marL="342900" indent="-342900" algn="ctr">
                        <a:buAutoNum type="arabicPlain" startAt="11"/>
                      </a:pPr>
                      <a:r>
                        <a:rPr lang="cs-CZ" sz="2400" b="1" dirty="0" smtClean="0"/>
                        <a:t>   13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17    20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16    11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16   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1" baseline="0" dirty="0" err="1" smtClean="0"/>
                        <a:t>16</a:t>
                      </a:r>
                      <a:endParaRPr lang="cs-CZ" sz="2400" b="1" dirty="0"/>
                    </a:p>
                  </a:txBody>
                  <a:tcPr anchor="b"/>
                </a:tc>
              </a:tr>
              <a:tr h="7092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12    16 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20    11 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14    17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13    12</a:t>
                      </a:r>
                      <a:endParaRPr lang="cs-CZ" sz="2400" b="1" dirty="0"/>
                    </a:p>
                  </a:txBody>
                  <a:tcPr anchor="b"/>
                </a:tc>
              </a:tr>
              <a:tr h="7092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19    14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20    10 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12    19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11    12</a:t>
                      </a:r>
                      <a:endParaRPr lang="cs-CZ" sz="2400" b="1" dirty="0"/>
                    </a:p>
                  </a:txBody>
                  <a:tcPr anchor="b"/>
                </a:tc>
              </a:tr>
              <a:tr h="7092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    </a:t>
                      </a:r>
                      <a:r>
                        <a:rPr lang="cs-CZ" sz="2400" b="1" dirty="0" err="1" smtClean="0"/>
                        <a:t>15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13    19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15    20</a:t>
                      </a:r>
                      <a:endParaRPr lang="cs-CZ" sz="24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14    13</a:t>
                      </a:r>
                      <a:endParaRPr lang="cs-CZ" sz="2400" b="1" dirty="0"/>
                    </a:p>
                  </a:txBody>
                  <a:tcPr anchor="b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správný 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640000" cy="532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12</a:t>
            </a:r>
          </a:p>
          <a:p>
            <a:pPr>
              <a:buNone/>
            </a:pPr>
            <a:r>
              <a:rPr lang="cs-CZ" dirty="0" smtClean="0"/>
              <a:t>18</a:t>
            </a:r>
          </a:p>
          <a:p>
            <a:pPr>
              <a:buNone/>
            </a:pPr>
            <a:r>
              <a:rPr lang="cs-CZ" dirty="0" smtClean="0"/>
              <a:t>14</a:t>
            </a:r>
          </a:p>
          <a:p>
            <a:pPr>
              <a:buNone/>
            </a:pPr>
            <a:r>
              <a:rPr lang="cs-CZ" dirty="0" smtClean="0"/>
              <a:t>11</a:t>
            </a:r>
          </a:p>
          <a:p>
            <a:pPr>
              <a:buNone/>
            </a:pPr>
            <a:r>
              <a:rPr lang="cs-CZ" dirty="0" smtClean="0"/>
              <a:t>13</a:t>
            </a:r>
          </a:p>
          <a:p>
            <a:pPr>
              <a:buNone/>
            </a:pPr>
            <a:r>
              <a:rPr lang="cs-CZ" dirty="0" smtClean="0"/>
              <a:t>15</a:t>
            </a:r>
          </a:p>
          <a:p>
            <a:pPr>
              <a:buNone/>
            </a:pPr>
            <a:r>
              <a:rPr lang="cs-CZ" dirty="0" smtClean="0"/>
              <a:t>16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755576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259632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763688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2267744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2771800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203848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707904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4211960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716016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6012160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5148064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5580112" y="1628800"/>
            <a:ext cx="432048" cy="432048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 na 10 a…….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124744"/>
          <a:ext cx="874440" cy="5184576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874440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18</a:t>
                      </a:r>
                      <a:endParaRPr lang="cs-CZ" sz="32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15</a:t>
                      </a:r>
                      <a:endParaRPr lang="cs-CZ" sz="32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16</a:t>
                      </a:r>
                      <a:endParaRPr lang="cs-CZ" sz="32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13</a:t>
                      </a:r>
                      <a:endParaRPr lang="cs-CZ" sz="32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14</a:t>
                      </a:r>
                      <a:endParaRPr lang="cs-CZ" sz="32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17</a:t>
                      </a:r>
                      <a:endParaRPr lang="cs-CZ" sz="32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3568" y="2132856"/>
          <a:ext cx="7848872" cy="2808312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1962218"/>
                <a:gridCol w="1962218"/>
                <a:gridCol w="1962218"/>
                <a:gridCol w="1962218"/>
              </a:tblGrid>
              <a:tr h="70207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8-3=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9-6=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7+3=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10-6=</a:t>
                      </a:r>
                      <a:endParaRPr lang="cs-CZ" sz="2800" b="1" dirty="0"/>
                    </a:p>
                  </a:txBody>
                  <a:tcPr anchor="b"/>
                </a:tc>
              </a:tr>
              <a:tr h="70207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7-2=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8-2=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8+1=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8-5=</a:t>
                      </a:r>
                      <a:endParaRPr lang="cs-CZ" sz="2800" b="1" dirty="0"/>
                    </a:p>
                  </a:txBody>
                  <a:tcPr anchor="b"/>
                </a:tc>
              </a:tr>
              <a:tr h="70207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6-4=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5+4=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2-2=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3+4=</a:t>
                      </a:r>
                      <a:endParaRPr lang="cs-CZ" sz="2800" b="1" dirty="0"/>
                    </a:p>
                  </a:txBody>
                  <a:tcPr anchor="b"/>
                </a:tc>
              </a:tr>
              <a:tr h="70207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9-5=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6+2=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6-3=</a:t>
                      </a:r>
                      <a:endParaRPr lang="cs-CZ" sz="2800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2+8=</a:t>
                      </a:r>
                      <a:endParaRPr lang="cs-CZ" sz="2800" b="1" dirty="0"/>
                    </a:p>
                  </a:txBody>
                  <a:tcPr anchor="b"/>
                </a:tc>
              </a:tr>
            </a:tbl>
          </a:graphicData>
        </a:graphic>
      </p:graphicFrame>
      <p:pic>
        <p:nvPicPr>
          <p:cNvPr id="2052" name="Picture 4" descr="C:\Users\Peťa\AppData\Local\Microsoft\Windows\Temporary Internet Files\Content.IE5\39B8X6UL\MC9004300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0"/>
            <a:ext cx="1641475" cy="1974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útulku bylo 5 pejsků.Odpoledne 3 přibyli. Kolik jich bylo celkem ?</a:t>
            </a:r>
          </a:p>
          <a:p>
            <a:pPr>
              <a:buNone/>
            </a:pPr>
            <a:r>
              <a:rPr lang="cs-CZ" dirty="0" smtClean="0"/>
              <a:t>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………………………………….</a:t>
            </a:r>
            <a:endParaRPr lang="cs-CZ" dirty="0"/>
          </a:p>
        </p:txBody>
      </p:sp>
      <p:pic>
        <p:nvPicPr>
          <p:cNvPr id="10" name="Picture 2" descr="C:\Users\Peťa\AppData\Local\Microsoft\Windows\Temporary Internet Files\Content.IE5\718AS66W\MP9004448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276872"/>
            <a:ext cx="1298840" cy="1704017"/>
          </a:xfrm>
          <a:prstGeom prst="rect">
            <a:avLst/>
          </a:prstGeom>
          <a:noFill/>
        </p:spPr>
      </p:pic>
      <p:pic>
        <p:nvPicPr>
          <p:cNvPr id="3075" name="Picture 3" descr="C:\Users\Peťa\AppData\Local\Microsoft\Windows\Temporary Internet Files\Content.IE5\39B8X6UL\MP9004024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276872"/>
            <a:ext cx="1152128" cy="1727349"/>
          </a:xfrm>
          <a:prstGeom prst="rect">
            <a:avLst/>
          </a:prstGeom>
          <a:noFill/>
        </p:spPr>
      </p:pic>
      <p:pic>
        <p:nvPicPr>
          <p:cNvPr id="3076" name="Picture 4" descr="C:\Users\Peťa\AppData\Local\Microsoft\Windows\Temporary Internet Files\Content.IE5\718AS66W\MP9004447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4077072"/>
            <a:ext cx="1226832" cy="1609546"/>
          </a:xfrm>
          <a:prstGeom prst="rect">
            <a:avLst/>
          </a:prstGeom>
          <a:noFill/>
        </p:spPr>
      </p:pic>
      <p:pic>
        <p:nvPicPr>
          <p:cNvPr id="3078" name="Picture 6" descr="C:\Users\Peťa\AppData\Local\Microsoft\Windows\Temporary Internet Files\Content.IE5\Z2KDMS5E\MP90044479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077072"/>
            <a:ext cx="1296144" cy="1661724"/>
          </a:xfrm>
          <a:prstGeom prst="rect">
            <a:avLst/>
          </a:prstGeom>
          <a:noFill/>
        </p:spPr>
      </p:pic>
      <p:pic>
        <p:nvPicPr>
          <p:cNvPr id="3079" name="Picture 7" descr="C:\Users\Peťa\AppData\Local\Microsoft\Windows\Temporary Internet Files\Content.IE5\2EKAAWNX\MP9004447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149080"/>
            <a:ext cx="1152128" cy="15115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Slovní úloha</a:t>
            </a:r>
            <a:endParaRPr lang="cs-CZ" dirty="0"/>
          </a:p>
        </p:txBody>
      </p:sp>
      <p:sp>
        <p:nvSpPr>
          <p:cNvPr id="49" name="Zástupný symbol pro obsah 4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louce létalo 16 motýlků.Z toho jich 5 odletělo. Kolik jich na louce zůstalo?</a:t>
            </a:r>
          </a:p>
          <a:p>
            <a:pPr>
              <a:buNone/>
            </a:pPr>
            <a:r>
              <a:rPr lang="cs-CZ" dirty="0" smtClean="0"/>
              <a:t>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…………………………………….</a:t>
            </a:r>
          </a:p>
          <a:p>
            <a:endParaRPr lang="cs-CZ" dirty="0"/>
          </a:p>
        </p:txBody>
      </p:sp>
      <p:pic>
        <p:nvPicPr>
          <p:cNvPr id="4111" name="Picture 15" descr="C:\Users\Peťa\AppData\Local\Microsoft\Windows\Temporary Internet Files\Content.IE5\39B8X6UL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645024"/>
            <a:ext cx="1516036" cy="1379799"/>
          </a:xfrm>
          <a:prstGeom prst="rect">
            <a:avLst/>
          </a:prstGeom>
          <a:noFill/>
        </p:spPr>
      </p:pic>
      <p:pic>
        <p:nvPicPr>
          <p:cNvPr id="4112" name="Picture 16" descr="C:\Users\Peťa\AppData\Local\Microsoft\Windows\Temporary Internet Files\Content.IE5\39B8X6UL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869160"/>
            <a:ext cx="1516036" cy="1379799"/>
          </a:xfrm>
          <a:prstGeom prst="rect">
            <a:avLst/>
          </a:prstGeom>
          <a:noFill/>
        </p:spPr>
      </p:pic>
      <p:pic>
        <p:nvPicPr>
          <p:cNvPr id="4113" name="Picture 17" descr="C:\Users\Peťa\AppData\Local\Microsoft\Windows\Temporary Internet Files\Content.IE5\39B8X6UL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941168"/>
            <a:ext cx="1372019" cy="1248724"/>
          </a:xfrm>
          <a:prstGeom prst="rect">
            <a:avLst/>
          </a:prstGeom>
          <a:noFill/>
        </p:spPr>
      </p:pic>
      <p:pic>
        <p:nvPicPr>
          <p:cNvPr id="4114" name="Picture 18" descr="C:\Users\Peťa\AppData\Local\Microsoft\Windows\Temporary Internet Files\Content.IE5\39B8X6UL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4797152"/>
            <a:ext cx="1480540" cy="1347493"/>
          </a:xfrm>
          <a:prstGeom prst="rect">
            <a:avLst/>
          </a:prstGeom>
          <a:noFill/>
        </p:spPr>
      </p:pic>
      <p:pic>
        <p:nvPicPr>
          <p:cNvPr id="4115" name="Picture 19" descr="C:\Users\Peťa\AppData\Local\Microsoft\Windows\Temporary Internet Files\Content.IE5\39B8X6UL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492896"/>
            <a:ext cx="1444028" cy="1314262"/>
          </a:xfrm>
          <a:prstGeom prst="rect">
            <a:avLst/>
          </a:prstGeom>
          <a:noFill/>
        </p:spPr>
      </p:pic>
      <p:pic>
        <p:nvPicPr>
          <p:cNvPr id="4116" name="Picture 20" descr="C:\Users\Peťa\AppData\Local\Microsoft\Windows\Temporary Internet Files\Content.IE5\39B8X6UL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717032"/>
            <a:ext cx="1300012" cy="1183188"/>
          </a:xfrm>
          <a:prstGeom prst="rect">
            <a:avLst/>
          </a:prstGeom>
          <a:noFill/>
        </p:spPr>
      </p:pic>
      <p:pic>
        <p:nvPicPr>
          <p:cNvPr id="4117" name="Picture 21" descr="C:\Users\Peťa\AppData\Local\Microsoft\Windows\Temporary Internet Files\Content.IE5\39B8X6UL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645024"/>
            <a:ext cx="1300012" cy="1183188"/>
          </a:xfrm>
          <a:prstGeom prst="rect">
            <a:avLst/>
          </a:prstGeom>
          <a:noFill/>
        </p:spPr>
      </p:pic>
      <p:pic>
        <p:nvPicPr>
          <p:cNvPr id="4118" name="Picture 22" descr="C:\Users\Peťa\AppData\Local\Microsoft\Windows\Temporary Internet Files\Content.IE5\39B8X6UL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348880"/>
            <a:ext cx="1444028" cy="13142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zahradě bylo 12 slunéček sedmitečných.2 odletěla. Kolik slunéček zůstalo na zahradě?</a:t>
            </a:r>
          </a:p>
          <a:p>
            <a:pPr>
              <a:buNone/>
            </a:pPr>
            <a:r>
              <a:rPr lang="cs-CZ" dirty="0" smtClean="0"/>
              <a:t>…………………………………………….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8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5373216"/>
            <a:ext cx="1128416" cy="1055596"/>
          </a:xfrm>
          <a:prstGeom prst="rect">
            <a:avLst/>
          </a:prstGeom>
          <a:noFill/>
        </p:spPr>
      </p:pic>
      <p:pic>
        <p:nvPicPr>
          <p:cNvPr id="19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373216"/>
            <a:ext cx="1128416" cy="1055596"/>
          </a:xfrm>
          <a:prstGeom prst="rect">
            <a:avLst/>
          </a:prstGeom>
          <a:noFill/>
        </p:spPr>
      </p:pic>
      <p:pic>
        <p:nvPicPr>
          <p:cNvPr id="20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581128"/>
            <a:ext cx="1128416" cy="1055596"/>
          </a:xfrm>
          <a:prstGeom prst="rect">
            <a:avLst/>
          </a:prstGeom>
          <a:noFill/>
        </p:spPr>
      </p:pic>
      <p:pic>
        <p:nvPicPr>
          <p:cNvPr id="21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4509120"/>
            <a:ext cx="1128416" cy="1055596"/>
          </a:xfrm>
          <a:prstGeom prst="rect">
            <a:avLst/>
          </a:prstGeom>
          <a:noFill/>
        </p:spPr>
      </p:pic>
      <p:pic>
        <p:nvPicPr>
          <p:cNvPr id="22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573016"/>
            <a:ext cx="1128416" cy="1055596"/>
          </a:xfrm>
          <a:prstGeom prst="rect">
            <a:avLst/>
          </a:prstGeom>
          <a:noFill/>
        </p:spPr>
      </p:pic>
      <p:pic>
        <p:nvPicPr>
          <p:cNvPr id="23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3573016"/>
            <a:ext cx="1128416" cy="1055596"/>
          </a:xfrm>
          <a:prstGeom prst="rect">
            <a:avLst/>
          </a:prstGeom>
          <a:noFill/>
        </p:spPr>
      </p:pic>
      <p:pic>
        <p:nvPicPr>
          <p:cNvPr id="24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708920"/>
            <a:ext cx="1128416" cy="1055596"/>
          </a:xfrm>
          <a:prstGeom prst="rect">
            <a:avLst/>
          </a:prstGeom>
          <a:noFill/>
        </p:spPr>
      </p:pic>
      <p:pic>
        <p:nvPicPr>
          <p:cNvPr id="25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2636912"/>
            <a:ext cx="1128416" cy="1055596"/>
          </a:xfrm>
          <a:prstGeom prst="rect">
            <a:avLst/>
          </a:prstGeom>
          <a:noFill/>
        </p:spPr>
      </p:pic>
      <p:pic>
        <p:nvPicPr>
          <p:cNvPr id="30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5445224"/>
            <a:ext cx="1128416" cy="1055596"/>
          </a:xfrm>
          <a:prstGeom prst="rect">
            <a:avLst/>
          </a:prstGeom>
          <a:noFill/>
        </p:spPr>
      </p:pic>
      <p:pic>
        <p:nvPicPr>
          <p:cNvPr id="31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581128"/>
            <a:ext cx="1128416" cy="1055596"/>
          </a:xfrm>
          <a:prstGeom prst="rect">
            <a:avLst/>
          </a:prstGeom>
          <a:noFill/>
        </p:spPr>
      </p:pic>
      <p:pic>
        <p:nvPicPr>
          <p:cNvPr id="32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645024"/>
            <a:ext cx="1128416" cy="1055596"/>
          </a:xfrm>
          <a:prstGeom prst="rect">
            <a:avLst/>
          </a:prstGeom>
          <a:noFill/>
        </p:spPr>
      </p:pic>
      <p:pic>
        <p:nvPicPr>
          <p:cNvPr id="33" name="Picture 2" descr="C:\Users\Peťa\AppData\Local\Microsoft\Windows\Temporary Internet Files\Content.IE5\39B8X6UL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780928"/>
            <a:ext cx="1128416" cy="10555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312</Words>
  <Application>Microsoft Office PowerPoint</Application>
  <PresentationFormat>Předvádění na obrazovce (4:3)</PresentationFormat>
  <Paragraphs>113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POPIS MATERIÁLU</vt:lpstr>
      <vt:lpstr>Čti</vt:lpstr>
      <vt:lpstr>Vypočítej a porovnej</vt:lpstr>
      <vt:lpstr>Porovnej čísla</vt:lpstr>
      <vt:lpstr>Nakresli správný počet</vt:lpstr>
      <vt:lpstr>Rozlož na 10 a…….</vt:lpstr>
      <vt:lpstr>Vypočítej</vt:lpstr>
      <vt:lpstr>Slovní úloha</vt:lpstr>
      <vt:lpstr>Slovní úloha</vt:lpstr>
      <vt:lpstr>Slovní úloha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Peťa</dc:creator>
  <cp:lastModifiedBy>Petra</cp:lastModifiedBy>
  <cp:revision>9</cp:revision>
  <dcterms:created xsi:type="dcterms:W3CDTF">2012-04-21T14:46:09Z</dcterms:created>
  <dcterms:modified xsi:type="dcterms:W3CDTF">2012-06-09T17:15:16Z</dcterms:modified>
</cp:coreProperties>
</file>