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0192A-7560-47BB-998F-0ADF17C7E554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9BBCB-E259-410D-9F80-AC87D8C44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0192A-7560-47BB-998F-0ADF17C7E554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9BBCB-E259-410D-9F80-AC87D8C44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0192A-7560-47BB-998F-0ADF17C7E554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9BBCB-E259-410D-9F80-AC87D8C44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0192A-7560-47BB-998F-0ADF17C7E554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9BBCB-E259-410D-9F80-AC87D8C44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0192A-7560-47BB-998F-0ADF17C7E554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9BBCB-E259-410D-9F80-AC87D8C44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0192A-7560-47BB-998F-0ADF17C7E554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9BBCB-E259-410D-9F80-AC87D8C44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0192A-7560-47BB-998F-0ADF17C7E554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9BBCB-E259-410D-9F80-AC87D8C44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0192A-7560-47BB-998F-0ADF17C7E554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9BBCB-E259-410D-9F80-AC87D8C44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0192A-7560-47BB-998F-0ADF17C7E554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9BBCB-E259-410D-9F80-AC87D8C44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0192A-7560-47BB-998F-0ADF17C7E554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9BBCB-E259-410D-9F80-AC87D8C44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80192A-7560-47BB-998F-0ADF17C7E554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E9BBCB-E259-410D-9F80-AC87D8C44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80192A-7560-47BB-998F-0ADF17C7E554}" type="datetimeFigureOut">
              <a:rPr lang="cs-CZ" smtClean="0"/>
              <a:pPr/>
              <a:t>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E9BBCB-E259-410D-9F80-AC87D8C442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43608" y="548680"/>
            <a:ext cx="7642225" cy="1466850"/>
          </a:xfrm>
          <a:prstGeom prst="rect">
            <a:avLst/>
          </a:prstGeom>
          <a:noFill/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74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/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OZNAČENÍ MATERIÁLU</a:t>
            </a:r>
            <a:r>
              <a:rPr lang="cs-CZ" sz="1200" dirty="0" smtClean="0">
                <a:latin typeface="+mn-lt"/>
              </a:rPr>
              <a:t>:  VY_32_INOVACE_156_M1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NÁZEV VZDĚLÁVACÍHO MATERIÁLU</a:t>
            </a:r>
            <a:r>
              <a:rPr lang="cs-CZ" sz="1200" dirty="0" smtClean="0">
                <a:latin typeface="+mn-lt"/>
              </a:rPr>
              <a:t>: Sčítání a </a:t>
            </a:r>
            <a:r>
              <a:rPr lang="cs-CZ" sz="1200" dirty="0" smtClean="0">
                <a:latin typeface="+mn-lt"/>
              </a:rPr>
              <a:t>odčítání </a:t>
            </a:r>
            <a:r>
              <a:rPr lang="cs-CZ" sz="1200" dirty="0" smtClean="0">
                <a:latin typeface="+mn-lt"/>
              </a:rPr>
              <a:t>do 20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dirty="0" smtClean="0">
                <a:latin typeface="+mn-lt"/>
              </a:rPr>
              <a:t>NÁZEV ŠKOLY: Základní škola a Mateřská škola, Hevlín, příspěvková organizace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ČÍSLO PROJEKTU</a:t>
            </a:r>
            <a:r>
              <a:rPr lang="cs-CZ" sz="1200" dirty="0" smtClean="0">
                <a:latin typeface="+mn-lt"/>
              </a:rPr>
              <a:t>: CZ.1.07/1.4.00/21.2193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KLÍČOVÁ AKTIVITA</a:t>
            </a:r>
            <a:r>
              <a:rPr lang="cs-CZ" sz="1200" dirty="0" smtClean="0">
                <a:latin typeface="+mn-lt"/>
              </a:rPr>
              <a:t>: III/2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TÉMA HODINY</a:t>
            </a:r>
            <a:r>
              <a:rPr lang="cs-CZ" sz="1200" dirty="0" smtClean="0">
                <a:latin typeface="+mn-lt"/>
              </a:rPr>
              <a:t>: </a:t>
            </a:r>
            <a:r>
              <a:rPr lang="cs-CZ" sz="1200" dirty="0" smtClean="0"/>
              <a:t>Sčítání a </a:t>
            </a:r>
            <a:r>
              <a:rPr lang="cs-CZ" sz="1200" dirty="0" smtClean="0"/>
              <a:t>odčítání </a:t>
            </a:r>
            <a:r>
              <a:rPr lang="cs-CZ" sz="1200" dirty="0" smtClean="0"/>
              <a:t>do 20, procvičování</a:t>
            </a: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ROČNÍK</a:t>
            </a:r>
            <a:r>
              <a:rPr lang="cs-CZ" sz="1200" dirty="0" smtClean="0">
                <a:latin typeface="+mn-lt"/>
              </a:rPr>
              <a:t>: 1.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PŘEDMĚT</a:t>
            </a:r>
            <a:r>
              <a:rPr lang="cs-CZ" sz="1200" dirty="0" smtClean="0">
                <a:latin typeface="+mn-lt"/>
              </a:rPr>
              <a:t>: Matematika</a:t>
            </a:r>
          </a:p>
          <a:p>
            <a:pPr algn="ctr" eaLnBrk="1" hangingPunct="1">
              <a:spcBef>
                <a:spcPct val="50000"/>
              </a:spcBef>
              <a:defRPr/>
            </a:pPr>
            <a:endParaRPr lang="cs-CZ" sz="1200" dirty="0" smtClean="0">
              <a:latin typeface="+mn-lt"/>
            </a:endParaRPr>
          </a:p>
          <a:p>
            <a:pPr algn="ctr" eaLnBrk="1" hangingPunct="1">
              <a:spcBef>
                <a:spcPct val="50000"/>
              </a:spcBef>
              <a:defRPr/>
            </a:pPr>
            <a:r>
              <a:rPr lang="cs-CZ" sz="1200" b="1" dirty="0" smtClean="0">
                <a:latin typeface="+mn-lt"/>
              </a:rPr>
              <a:t>AUTOR  MATERIÁLU</a:t>
            </a:r>
            <a:r>
              <a:rPr lang="cs-CZ" sz="1200" dirty="0" smtClean="0">
                <a:latin typeface="+mn-lt"/>
              </a:rPr>
              <a:t>: Petra Dohnalová</a:t>
            </a: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200" i="1"/>
          </a:p>
          <a:p>
            <a:pPr>
              <a:spcBef>
                <a:spcPct val="50000"/>
              </a:spcBef>
            </a:pPr>
            <a:endParaRPr lang="cs-CZ" sz="12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POPIS MATERIÁLU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1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21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2100" dirty="0" smtClean="0">
                <a:latin typeface="Arial" charset="0"/>
                <a:cs typeface="Arial" charset="0"/>
              </a:rPr>
              <a:t>:  VV, PČ, ČJ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2100" dirty="0" smtClean="0">
                <a:latin typeface="Arial" charset="0"/>
                <a:cs typeface="Arial" charset="0"/>
              </a:rPr>
              <a:t>: Žáci pracují pod vedením učitelky, plní zadané úkoly, pracují v lavicích , u tabule, samostatně, ve skupinách.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1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2100" dirty="0" smtClean="0">
                <a:latin typeface="Arial" charset="0"/>
                <a:cs typeface="Arial" charset="0"/>
              </a:rPr>
              <a:t>: Žáci si procvičí a zautomatizují sčítání a  odčítání do 20.</a:t>
            </a:r>
          </a:p>
          <a:p>
            <a:r>
              <a:rPr lang="cs-CZ" sz="21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2100" dirty="0" smtClean="0">
                <a:latin typeface="Arial" charset="0"/>
                <a:cs typeface="Arial" charset="0"/>
              </a:rPr>
              <a:t>Snaha a aktivita převládala, pomoc slabším s vypracováním úkolů.</a:t>
            </a:r>
          </a:p>
          <a:p>
            <a:r>
              <a:rPr lang="cs-CZ" sz="2100" b="1" i="1" dirty="0" smtClean="0">
                <a:latin typeface="Arial" charset="0"/>
                <a:cs typeface="Arial" charset="0"/>
              </a:rPr>
              <a:t>ZDROJ</a:t>
            </a:r>
            <a:r>
              <a:rPr lang="cs-CZ" sz="2100" dirty="0" smtClean="0">
                <a:latin typeface="Arial" charset="0"/>
                <a:cs typeface="Arial" charset="0"/>
              </a:rPr>
              <a:t>:  </a:t>
            </a:r>
            <a:r>
              <a:rPr lang="cs-CZ" sz="2100" dirty="0" smtClean="0"/>
              <a:t>Ilustrace </a:t>
            </a:r>
            <a:r>
              <a:rPr lang="cs-CZ" sz="2100" u="sng" dirty="0" smtClean="0"/>
              <a:t>www. Office.</a:t>
            </a:r>
            <a:r>
              <a:rPr lang="cs-CZ" sz="2100" u="sng" dirty="0" err="1" smtClean="0"/>
              <a:t>microsoft.com</a:t>
            </a:r>
            <a:endParaRPr lang="cs-CZ" sz="21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39552" y="1988840"/>
          <a:ext cx="8229600" cy="2590800"/>
        </p:xfrm>
        <a:graphic>
          <a:graphicData uri="http://schemas.openxmlformats.org/drawingml/2006/table">
            <a:tbl>
              <a:tblPr firstRow="1" bandRow="1">
                <a:tableStyleId>{18603FDC-E32A-4AB5-989C-0864C3EAD2B8}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12+4=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12+6=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11+8=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11+5=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18+1=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15+4=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13+6=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14+4=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14+3=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11+2=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12+5=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12+7=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12+1=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17+2=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11+6=</a:t>
                      </a:r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Opiš a vypočítej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39552" y="1844824"/>
          <a:ext cx="8229600" cy="2895600"/>
        </p:xfrm>
        <a:graphic>
          <a:graphicData uri="http://schemas.openxmlformats.org/drawingml/2006/table">
            <a:tbl>
              <a:tblPr firstRow="1" bandRow="1">
                <a:tableStyleId>{306799F8-075E-4A3A-A7F6-7FBC6576F1A4}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11+7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12+6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16+3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11+8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14+2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13+4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13+3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15+3</a:t>
                      </a:r>
                      <a:endParaRPr lang="cs-CZ" sz="3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14+4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13+5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Paní učitelka dostala 12 tulipánů a 4 růže.Kolik kytiček dostala celkem?</a:t>
            </a:r>
          </a:p>
          <a:p>
            <a:pPr>
              <a:buNone/>
            </a:pPr>
            <a:r>
              <a:rPr lang="cs-CZ" dirty="0" smtClean="0"/>
              <a:t>…………………………………………..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………………………………………………</a:t>
            </a:r>
          </a:p>
          <a:p>
            <a:pPr>
              <a:buNone/>
            </a:pPr>
            <a:r>
              <a:rPr lang="cs-CZ" dirty="0" smtClean="0"/>
              <a:t>………………………………………………</a:t>
            </a:r>
          </a:p>
          <a:p>
            <a:pPr>
              <a:buNone/>
            </a:pPr>
            <a:r>
              <a:rPr lang="cs-CZ" dirty="0" smtClean="0"/>
              <a:t>………………………………………………</a:t>
            </a:r>
            <a:endParaRPr lang="cs-CZ" dirty="0"/>
          </a:p>
        </p:txBody>
      </p:sp>
      <p:pic>
        <p:nvPicPr>
          <p:cNvPr id="1026" name="Picture 2" descr="C:\Users\Peťa\AppData\Local\Microsoft\Windows\Temporary Internet Files\Content.IE5\2EKAAWNX\MP9003904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060848"/>
            <a:ext cx="944504" cy="1324071"/>
          </a:xfrm>
          <a:prstGeom prst="rect">
            <a:avLst/>
          </a:prstGeom>
          <a:noFill/>
        </p:spPr>
      </p:pic>
      <p:pic>
        <p:nvPicPr>
          <p:cNvPr id="5" name="Picture 2" descr="C:\Users\Peťa\AppData\Local\Microsoft\Windows\Temporary Internet Files\Content.IE5\2EKAAWNX\MP9003904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3140968"/>
            <a:ext cx="944504" cy="1324071"/>
          </a:xfrm>
          <a:prstGeom prst="rect">
            <a:avLst/>
          </a:prstGeom>
          <a:noFill/>
        </p:spPr>
      </p:pic>
      <p:pic>
        <p:nvPicPr>
          <p:cNvPr id="6" name="Picture 2" descr="C:\Users\Peťa\AppData\Local\Microsoft\Windows\Temporary Internet Files\Content.IE5\2EKAAWNX\MP9003904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4365104"/>
            <a:ext cx="944504" cy="1324071"/>
          </a:xfrm>
          <a:prstGeom prst="rect">
            <a:avLst/>
          </a:prstGeom>
          <a:noFill/>
        </p:spPr>
      </p:pic>
      <p:pic>
        <p:nvPicPr>
          <p:cNvPr id="7" name="Picture 2" descr="C:\Users\Peťa\AppData\Local\Microsoft\Windows\Temporary Internet Files\Content.IE5\2EKAAWNX\MP9003904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4365104"/>
            <a:ext cx="944504" cy="1324071"/>
          </a:xfrm>
          <a:prstGeom prst="rect">
            <a:avLst/>
          </a:prstGeom>
          <a:noFill/>
        </p:spPr>
      </p:pic>
      <p:pic>
        <p:nvPicPr>
          <p:cNvPr id="8" name="Picture 2" descr="C:\Users\Peťa\AppData\Local\Microsoft\Windows\Temporary Internet Files\Content.IE5\2EKAAWNX\MP9003904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4365104"/>
            <a:ext cx="944504" cy="1324071"/>
          </a:xfrm>
          <a:prstGeom prst="rect">
            <a:avLst/>
          </a:prstGeom>
          <a:noFill/>
        </p:spPr>
      </p:pic>
      <p:pic>
        <p:nvPicPr>
          <p:cNvPr id="9" name="Picture 2" descr="C:\Users\Peťa\AppData\Local\Microsoft\Windows\Temporary Internet Files\Content.IE5\2EKAAWNX\MP9003904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028384" y="4365104"/>
            <a:ext cx="944504" cy="1324071"/>
          </a:xfrm>
          <a:prstGeom prst="rect">
            <a:avLst/>
          </a:prstGeom>
          <a:noFill/>
        </p:spPr>
      </p:pic>
      <p:pic>
        <p:nvPicPr>
          <p:cNvPr id="10" name="Picture 2" descr="C:\Users\Peťa\AppData\Local\Microsoft\Windows\Temporary Internet Files\Content.IE5\2EKAAWNX\MP9003904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3140968"/>
            <a:ext cx="944504" cy="1324071"/>
          </a:xfrm>
          <a:prstGeom prst="rect">
            <a:avLst/>
          </a:prstGeom>
          <a:noFill/>
        </p:spPr>
      </p:pic>
      <p:pic>
        <p:nvPicPr>
          <p:cNvPr id="11" name="Picture 2" descr="C:\Users\Peťa\AppData\Local\Microsoft\Windows\Temporary Internet Files\Content.IE5\2EKAAWNX\MP9003904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3140968"/>
            <a:ext cx="944504" cy="1324071"/>
          </a:xfrm>
          <a:prstGeom prst="rect">
            <a:avLst/>
          </a:prstGeom>
          <a:noFill/>
        </p:spPr>
      </p:pic>
      <p:pic>
        <p:nvPicPr>
          <p:cNvPr id="12" name="Picture 2" descr="C:\Users\Peťa\AppData\Local\Microsoft\Windows\Temporary Internet Files\Content.IE5\2EKAAWNX\MP9003904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376" y="3140968"/>
            <a:ext cx="944504" cy="1324071"/>
          </a:xfrm>
          <a:prstGeom prst="rect">
            <a:avLst/>
          </a:prstGeom>
          <a:noFill/>
        </p:spPr>
      </p:pic>
      <p:pic>
        <p:nvPicPr>
          <p:cNvPr id="13" name="Picture 2" descr="C:\Users\Peťa\AppData\Local\Microsoft\Windows\Temporary Internet Files\Content.IE5\2EKAAWNX\MP9003904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2060848"/>
            <a:ext cx="944504" cy="1324071"/>
          </a:xfrm>
          <a:prstGeom prst="rect">
            <a:avLst/>
          </a:prstGeom>
          <a:noFill/>
        </p:spPr>
      </p:pic>
      <p:pic>
        <p:nvPicPr>
          <p:cNvPr id="14" name="Picture 2" descr="C:\Users\Peťa\AppData\Local\Microsoft\Windows\Temporary Internet Files\Content.IE5\2EKAAWNX\MP9003904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2060848"/>
            <a:ext cx="944504" cy="1324071"/>
          </a:xfrm>
          <a:prstGeom prst="rect">
            <a:avLst/>
          </a:prstGeom>
          <a:noFill/>
        </p:spPr>
      </p:pic>
      <p:pic>
        <p:nvPicPr>
          <p:cNvPr id="15" name="Picture 2" descr="C:\Users\Peťa\AppData\Local\Microsoft\Windows\Temporary Internet Files\Content.IE5\2EKAAWNX\MP90039048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12360" y="2060848"/>
            <a:ext cx="944504" cy="13240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/>
        </p:nvGraphicFramePr>
        <p:xfrm>
          <a:off x="539552" y="1988840"/>
          <a:ext cx="8229600" cy="2286000"/>
        </p:xfrm>
        <a:graphic>
          <a:graphicData uri="http://schemas.openxmlformats.org/drawingml/2006/table">
            <a:tbl>
              <a:tblPr firstRow="1" bandRow="1">
                <a:tableStyleId>{E269D01E-BC32-4049-B463-5C60D7B0CCD2}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12+   =14</a:t>
                      </a:r>
                      <a:endParaRPr lang="cs-CZ" sz="2400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11+   =18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16+   =19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15+   =17</a:t>
                      </a:r>
                      <a:endParaRPr lang="cs-CZ" sz="2400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12+   =15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17+   =19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18+   =19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13+   =17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18+   =19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11+   =15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14+   =18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15+   =16</a:t>
                      </a:r>
                      <a:endParaRPr lang="cs-CZ" sz="24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13+   =16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15+   =18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14+   =16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Počítej a znázorni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12+8=20</a:t>
            </a:r>
          </a:p>
          <a:p>
            <a:pPr>
              <a:buNone/>
            </a:pPr>
            <a:r>
              <a:rPr lang="cs-CZ" dirty="0" smtClean="0"/>
              <a:t>14+6=</a:t>
            </a:r>
          </a:p>
          <a:p>
            <a:pPr>
              <a:buNone/>
            </a:pPr>
            <a:r>
              <a:rPr lang="cs-CZ" dirty="0" smtClean="0"/>
              <a:t>17+3=</a:t>
            </a:r>
          </a:p>
          <a:p>
            <a:pPr>
              <a:buNone/>
            </a:pPr>
            <a:r>
              <a:rPr lang="cs-CZ" dirty="0" smtClean="0"/>
              <a:t>18+2=</a:t>
            </a:r>
          </a:p>
          <a:p>
            <a:pPr>
              <a:buNone/>
            </a:pPr>
            <a:r>
              <a:rPr lang="cs-CZ" dirty="0" smtClean="0"/>
              <a:t>15+5=</a:t>
            </a:r>
          </a:p>
          <a:p>
            <a:pPr>
              <a:buNone/>
            </a:pPr>
            <a:r>
              <a:rPr lang="cs-CZ" dirty="0" smtClean="0"/>
              <a:t>11+9=</a:t>
            </a:r>
          </a:p>
          <a:p>
            <a:pPr>
              <a:buNone/>
            </a:pPr>
            <a:r>
              <a:rPr lang="cs-CZ" dirty="0" smtClean="0"/>
              <a:t>16+4=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051720" y="1700808"/>
            <a:ext cx="432048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483768" y="1700808"/>
            <a:ext cx="432048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411760" y="2132856"/>
            <a:ext cx="432048" cy="43204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979712" y="2132856"/>
            <a:ext cx="432048" cy="43204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843808" y="2132856"/>
            <a:ext cx="432048" cy="43204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8532440" y="1700808"/>
            <a:ext cx="432048" cy="43204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7668344" y="1700808"/>
            <a:ext cx="432048" cy="43204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6804248" y="1700808"/>
            <a:ext cx="432048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5940152" y="1700808"/>
            <a:ext cx="432048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5076056" y="1700808"/>
            <a:ext cx="432048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2915816" y="1700808"/>
            <a:ext cx="432048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3347864" y="1700808"/>
            <a:ext cx="432048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8100392" y="1700808"/>
            <a:ext cx="432048" cy="43204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7236296" y="1700808"/>
            <a:ext cx="432048" cy="43204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6372200" y="1700808"/>
            <a:ext cx="432048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5508104" y="1700808"/>
            <a:ext cx="432048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4644008" y="1700808"/>
            <a:ext cx="432048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4211960" y="1700808"/>
            <a:ext cx="432048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3779912" y="1700808"/>
            <a:ext cx="432048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3275856" y="2132856"/>
            <a:ext cx="432048" cy="43204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Rozlož 20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507288" cy="52578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16+……</a:t>
            </a:r>
          </a:p>
          <a:p>
            <a:pPr>
              <a:buNone/>
            </a:pPr>
            <a:r>
              <a:rPr lang="cs-CZ" dirty="0" smtClean="0"/>
              <a:t>	11+……</a:t>
            </a:r>
          </a:p>
          <a:p>
            <a:pPr>
              <a:buNone/>
            </a:pPr>
            <a:r>
              <a:rPr lang="cs-CZ" dirty="0" smtClean="0"/>
              <a:t>	17+……</a:t>
            </a:r>
          </a:p>
          <a:p>
            <a:pPr>
              <a:buNone/>
            </a:pPr>
            <a:r>
              <a:rPr lang="cs-CZ" dirty="0" smtClean="0"/>
              <a:t>	14+……</a:t>
            </a:r>
          </a:p>
          <a:p>
            <a:pPr>
              <a:buNone/>
            </a:pPr>
            <a:r>
              <a:rPr lang="cs-CZ" dirty="0" smtClean="0"/>
              <a:t>	19+……</a:t>
            </a:r>
          </a:p>
          <a:p>
            <a:pPr>
              <a:buNone/>
            </a:pPr>
            <a:r>
              <a:rPr lang="cs-CZ" dirty="0" smtClean="0"/>
              <a:t>	12+……</a:t>
            </a:r>
          </a:p>
          <a:p>
            <a:pPr>
              <a:buNone/>
            </a:pPr>
            <a:r>
              <a:rPr lang="cs-CZ" dirty="0" smtClean="0"/>
              <a:t>	18+……</a:t>
            </a:r>
          </a:p>
          <a:p>
            <a:pPr>
              <a:buNone/>
            </a:pPr>
            <a:r>
              <a:rPr lang="cs-CZ" dirty="0" smtClean="0"/>
              <a:t>	13+……</a:t>
            </a:r>
          </a:p>
          <a:p>
            <a:pPr>
              <a:buNone/>
            </a:pPr>
            <a:r>
              <a:rPr lang="cs-CZ" dirty="0" smtClean="0"/>
              <a:t>	15+……</a:t>
            </a:r>
            <a:endParaRPr lang="cs-CZ" dirty="0"/>
          </a:p>
        </p:txBody>
      </p:sp>
      <p:pic>
        <p:nvPicPr>
          <p:cNvPr id="2052" name="Picture 4" descr="C:\Users\Peťa\AppData\Local\Microsoft\Windows\Temporary Internet Files\Content.IE5\2EKAAWNX\MM900283572[2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404664"/>
            <a:ext cx="1314450" cy="895350"/>
          </a:xfrm>
          <a:prstGeom prst="rect">
            <a:avLst/>
          </a:prstGeom>
          <a:noFill/>
        </p:spPr>
      </p:pic>
      <p:pic>
        <p:nvPicPr>
          <p:cNvPr id="2053" name="Picture 5" descr="C:\Users\Peťa\AppData\Local\Microsoft\Windows\Temporary Internet Files\Content.IE5\2EKAAWNX\MM900283572[2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404664"/>
            <a:ext cx="1314450" cy="895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Maminka koupila 11 hrušek a 9 jablíček.    Kolik kusů ovoce koupila dohromady?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…………………………………………..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…………………………………………..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……………………………………….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………………………………………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………………………………………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 descr="C:\Users\Peťa\AppData\Local\Microsoft\Windows\Temporary Internet Files\Content.IE5\2EKAAWNX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789040"/>
            <a:ext cx="1155576" cy="1155576"/>
          </a:xfrm>
          <a:prstGeom prst="rect">
            <a:avLst/>
          </a:prstGeom>
          <a:noFill/>
        </p:spPr>
      </p:pic>
      <p:pic>
        <p:nvPicPr>
          <p:cNvPr id="5" name="Picture 2" descr="C:\Users\Peťa\AppData\Local\Microsoft\Windows\Temporary Internet Files\Content.IE5\2EKAAWNX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4941168"/>
            <a:ext cx="1155576" cy="1155576"/>
          </a:xfrm>
          <a:prstGeom prst="rect">
            <a:avLst/>
          </a:prstGeom>
          <a:noFill/>
        </p:spPr>
      </p:pic>
      <p:pic>
        <p:nvPicPr>
          <p:cNvPr id="6" name="Picture 2" descr="C:\Users\Peťa\AppData\Local\Microsoft\Windows\Temporary Internet Files\Content.IE5\2EKAAWNX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4941168"/>
            <a:ext cx="1155576" cy="1155576"/>
          </a:xfrm>
          <a:prstGeom prst="rect">
            <a:avLst/>
          </a:prstGeom>
          <a:noFill/>
        </p:spPr>
      </p:pic>
      <p:pic>
        <p:nvPicPr>
          <p:cNvPr id="7" name="Picture 2" descr="C:\Users\Peťa\AppData\Local\Microsoft\Windows\Temporary Internet Files\Content.IE5\2EKAAWNX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3789040"/>
            <a:ext cx="1155576" cy="1155576"/>
          </a:xfrm>
          <a:prstGeom prst="rect">
            <a:avLst/>
          </a:prstGeom>
          <a:noFill/>
        </p:spPr>
      </p:pic>
      <p:pic>
        <p:nvPicPr>
          <p:cNvPr id="8" name="Picture 2" descr="C:\Users\Peťa\AppData\Local\Microsoft\Windows\Temporary Internet Files\Content.IE5\2EKAAWNX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2636912"/>
            <a:ext cx="1155576" cy="1155576"/>
          </a:xfrm>
          <a:prstGeom prst="rect">
            <a:avLst/>
          </a:prstGeom>
          <a:noFill/>
        </p:spPr>
      </p:pic>
      <p:pic>
        <p:nvPicPr>
          <p:cNvPr id="9" name="Picture 2" descr="C:\Users\Peťa\AppData\Local\Microsoft\Windows\Temporary Internet Files\Content.IE5\2EKAAWNX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5013176"/>
            <a:ext cx="1155576" cy="1155576"/>
          </a:xfrm>
          <a:prstGeom prst="rect">
            <a:avLst/>
          </a:prstGeom>
          <a:noFill/>
        </p:spPr>
      </p:pic>
      <p:pic>
        <p:nvPicPr>
          <p:cNvPr id="10" name="Picture 2" descr="C:\Users\Peťa\AppData\Local\Microsoft\Windows\Temporary Internet Files\Content.IE5\2EKAAWNX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96336" y="4941168"/>
            <a:ext cx="1155576" cy="1155576"/>
          </a:xfrm>
          <a:prstGeom prst="rect">
            <a:avLst/>
          </a:prstGeom>
          <a:noFill/>
        </p:spPr>
      </p:pic>
      <p:pic>
        <p:nvPicPr>
          <p:cNvPr id="11" name="Picture 2" descr="C:\Users\Peťa\AppData\Local\Microsoft\Windows\Temporary Internet Files\Content.IE5\2EKAAWNX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3861048"/>
            <a:ext cx="1155576" cy="1155576"/>
          </a:xfrm>
          <a:prstGeom prst="rect">
            <a:avLst/>
          </a:prstGeom>
          <a:noFill/>
        </p:spPr>
      </p:pic>
      <p:pic>
        <p:nvPicPr>
          <p:cNvPr id="12" name="Picture 2" descr="C:\Users\Peťa\AppData\Local\Microsoft\Windows\Temporary Internet Files\Content.IE5\2EKAAWNX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3789040"/>
            <a:ext cx="1155576" cy="1155576"/>
          </a:xfrm>
          <a:prstGeom prst="rect">
            <a:avLst/>
          </a:prstGeom>
          <a:noFill/>
        </p:spPr>
      </p:pic>
      <p:pic>
        <p:nvPicPr>
          <p:cNvPr id="13" name="Picture 2" descr="C:\Users\Peťa\AppData\Local\Microsoft\Windows\Temporary Internet Files\Content.IE5\2EKAAWNX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2636912"/>
            <a:ext cx="1155576" cy="1155576"/>
          </a:xfrm>
          <a:prstGeom prst="rect">
            <a:avLst/>
          </a:prstGeom>
          <a:noFill/>
        </p:spPr>
      </p:pic>
      <p:pic>
        <p:nvPicPr>
          <p:cNvPr id="14" name="Picture 2" descr="C:\Users\Peťa\AppData\Local\Microsoft\Windows\Temporary Internet Files\Content.IE5\2EKAAWNX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2636912"/>
            <a:ext cx="1155576" cy="11555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Vypočítej do sešitu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O velikonocích Iva namalovala 15 kraslic.</a:t>
            </a:r>
          </a:p>
          <a:p>
            <a:pPr>
              <a:buNone/>
            </a:pPr>
            <a:r>
              <a:rPr lang="cs-CZ" dirty="0" smtClean="0"/>
              <a:t>10 kraslic rozdala koledníkům.</a:t>
            </a:r>
          </a:p>
          <a:p>
            <a:pPr>
              <a:buNone/>
            </a:pPr>
            <a:r>
              <a:rPr lang="cs-CZ" dirty="0" smtClean="0"/>
              <a:t>Kolik kraslic ji zůstalo?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 smtClean="0"/>
              <a:t>………………………………………..</a:t>
            </a:r>
            <a:endParaRPr lang="cs-CZ" dirty="0"/>
          </a:p>
        </p:txBody>
      </p:sp>
      <p:pic>
        <p:nvPicPr>
          <p:cNvPr id="5122" name="Picture 2" descr="C:\Users\Peťa\AppData\Local\Microsoft\Windows\Temporary Internet Files\Content.IE5\718AS66W\MC9002906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492896"/>
            <a:ext cx="3216998" cy="29257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Pavel chytil na louce 11 motýlků. Odpoledne jich chytil ještě 8. Kolik motýlků chytil dohromady?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………………………………………………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………………………………………..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……………………………………………………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………………………………………………………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………………………………………………………</a:t>
            </a:r>
          </a:p>
        </p:txBody>
      </p:sp>
      <p:pic>
        <p:nvPicPr>
          <p:cNvPr id="4098" name="Picture 2" descr="C:\Users\Peťa\AppData\Local\Microsoft\Windows\Temporary Internet Files\Content.IE5\718AS66W\MC90041344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44289" y="2708920"/>
            <a:ext cx="4099711" cy="34478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354</Words>
  <Application>Microsoft Office PowerPoint</Application>
  <PresentationFormat>Předvádění na obrazovce (4:3)</PresentationFormat>
  <Paragraphs>110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POPIS MATERIÁLU</vt:lpstr>
      <vt:lpstr>Vypočítej</vt:lpstr>
      <vt:lpstr>Opiš a vypočítej</vt:lpstr>
      <vt:lpstr>Slovní úloha</vt:lpstr>
      <vt:lpstr>Vypočítej</vt:lpstr>
      <vt:lpstr>Počítej a znázorni</vt:lpstr>
      <vt:lpstr>Rozlož 20</vt:lpstr>
      <vt:lpstr>Slovní úloha</vt:lpstr>
      <vt:lpstr> Vypočítej do sešitu </vt:lpstr>
      <vt:lpstr>Slovní úloha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</dc:title>
  <dc:creator>Peťa</dc:creator>
  <cp:lastModifiedBy>Petra</cp:lastModifiedBy>
  <cp:revision>8</cp:revision>
  <dcterms:created xsi:type="dcterms:W3CDTF">2012-04-21T15:35:53Z</dcterms:created>
  <dcterms:modified xsi:type="dcterms:W3CDTF">2012-06-09T17:46:03Z</dcterms:modified>
</cp:coreProperties>
</file>