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9F74E-0E59-4DE3-AC57-F806816FCF4A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02408-312E-467C-81E0-8E594B9CB6D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VY_32_INOVACE_157_M1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</a:t>
            </a:r>
            <a:r>
              <a:rPr lang="cs-CZ" sz="1200" dirty="0" smtClean="0"/>
              <a:t>Sčítání a odčítání do 20, jarní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 </a:t>
            </a:r>
            <a:r>
              <a:rPr lang="cs-CZ" sz="1200" dirty="0" smtClean="0"/>
              <a:t>Sčítání a odčítání do 20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1.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zautomatizují sčítání a odčítání do 20.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 jaře jsme měli 15 vajíček</a:t>
            </a:r>
            <a:r>
              <a:rPr lang="cs-CZ" dirty="0" smtClean="0"/>
              <a:t>. Ze </a:t>
            </a:r>
            <a:r>
              <a:rPr lang="cs-CZ" dirty="0" smtClean="0"/>
              <a:t>3 se </a:t>
            </a:r>
            <a:r>
              <a:rPr lang="cs-CZ" dirty="0" smtClean="0"/>
              <a:t>vyklubala </a:t>
            </a:r>
            <a:r>
              <a:rPr lang="cs-CZ" dirty="0" smtClean="0"/>
              <a:t>kuřátka. Kolik vajíček zbylo?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15-3=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Vajíček zbylo …………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07704" y="2060848"/>
            <a:ext cx="648072" cy="64807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/>
          <p:nvPr/>
        </p:nvCxnSpPr>
        <p:spPr>
          <a:xfrm flipH="1">
            <a:off x="611560" y="2564904"/>
            <a:ext cx="432048" cy="43204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115616" y="2564904"/>
            <a:ext cx="288032" cy="504056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323528" y="3140968"/>
            <a:ext cx="467544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43608" y="3140968"/>
            <a:ext cx="467544" cy="5040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Peťa\AppData\Local\Microsoft\Windows\Temporary Internet Files\Content.IE5\Z2KDMS5E\MC9004046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988840"/>
            <a:ext cx="1870075" cy="1638300"/>
          </a:xfrm>
          <a:prstGeom prst="rect">
            <a:avLst/>
          </a:prstGeom>
          <a:noFill/>
        </p:spPr>
      </p:pic>
      <p:pic>
        <p:nvPicPr>
          <p:cNvPr id="1027" name="Picture 3" descr="C:\Users\Peťa\AppData\Local\Microsoft\Windows\Temporary Internet Files\Content.IE5\Z2KDMS5E\MC9004046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645024"/>
            <a:ext cx="1870075" cy="1638300"/>
          </a:xfrm>
          <a:prstGeom prst="rect">
            <a:avLst/>
          </a:prstGeom>
          <a:noFill/>
        </p:spPr>
      </p:pic>
      <p:pic>
        <p:nvPicPr>
          <p:cNvPr id="1028" name="Picture 4" descr="C:\Users\Peťa\AppData\Local\Microsoft\Windows\Temporary Internet Files\Content.IE5\Z2KDMS5E\MC9004046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645024"/>
            <a:ext cx="1870075" cy="1638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15-1=			16-3=</a:t>
            </a:r>
          </a:p>
          <a:p>
            <a:pPr>
              <a:buNone/>
            </a:pPr>
            <a:r>
              <a:rPr lang="cs-CZ" dirty="0" smtClean="0"/>
              <a:t>14-3=			15-2=</a:t>
            </a:r>
          </a:p>
          <a:p>
            <a:pPr>
              <a:buNone/>
            </a:pPr>
            <a:r>
              <a:rPr lang="cs-CZ" dirty="0" smtClean="0"/>
              <a:t>15-4=			19-8=	</a:t>
            </a:r>
          </a:p>
          <a:p>
            <a:pPr>
              <a:buNone/>
            </a:pPr>
            <a:r>
              <a:rPr lang="cs-CZ" dirty="0" smtClean="0"/>
              <a:t>13-1=			17-6=</a:t>
            </a:r>
          </a:p>
          <a:p>
            <a:pPr>
              <a:buNone/>
            </a:pPr>
            <a:r>
              <a:rPr lang="cs-CZ" dirty="0" smtClean="0"/>
              <a:t>15-2=			12-2=</a:t>
            </a:r>
          </a:p>
          <a:p>
            <a:pPr>
              <a:buNone/>
            </a:pPr>
            <a:r>
              <a:rPr lang="cs-CZ" dirty="0" smtClean="0"/>
              <a:t>16-3=			11-1=</a:t>
            </a:r>
          </a:p>
          <a:p>
            <a:pPr>
              <a:buNone/>
            </a:pPr>
            <a:r>
              <a:rPr lang="cs-CZ" dirty="0" smtClean="0"/>
              <a:t>18-4=			10-9=</a:t>
            </a:r>
          </a:p>
        </p:txBody>
      </p:sp>
      <p:pic>
        <p:nvPicPr>
          <p:cNvPr id="2050" name="Picture 2" descr="C:\Users\Peťa\AppData\Local\Microsoft\Windows\Temporary Internet Files\Content.IE5\2EKAAWNX\MC90035405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88640"/>
            <a:ext cx="824466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852936"/>
            <a:ext cx="1252816" cy="94674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Jitka sklidila 15 mrkví. Vypěstovala jich ale celkem 19. Kolik mrkví ještě roste?</a:t>
            </a:r>
          </a:p>
          <a:p>
            <a:pPr>
              <a:buNone/>
            </a:pPr>
            <a:r>
              <a:rPr lang="cs-CZ" dirty="0" smtClean="0"/>
              <a:t>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…………………………………………………………….</a:t>
            </a:r>
            <a:endParaRPr lang="cs-CZ" dirty="0"/>
          </a:p>
        </p:txBody>
      </p:sp>
      <p:pic>
        <p:nvPicPr>
          <p:cNvPr id="3074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2204864"/>
            <a:ext cx="1252816" cy="946746"/>
          </a:xfrm>
          <a:prstGeom prst="rect">
            <a:avLst/>
          </a:prstGeom>
          <a:noFill/>
        </p:spPr>
      </p:pic>
      <p:pic>
        <p:nvPicPr>
          <p:cNvPr id="5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365104"/>
            <a:ext cx="1252816" cy="946746"/>
          </a:xfrm>
          <a:prstGeom prst="rect">
            <a:avLst/>
          </a:prstGeom>
          <a:noFill/>
        </p:spPr>
      </p:pic>
      <p:pic>
        <p:nvPicPr>
          <p:cNvPr id="6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509120"/>
            <a:ext cx="1252816" cy="946746"/>
          </a:xfrm>
          <a:prstGeom prst="rect">
            <a:avLst/>
          </a:prstGeom>
          <a:noFill/>
        </p:spPr>
      </p:pic>
      <p:pic>
        <p:nvPicPr>
          <p:cNvPr id="7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132856"/>
            <a:ext cx="1252816" cy="946746"/>
          </a:xfrm>
          <a:prstGeom prst="rect">
            <a:avLst/>
          </a:prstGeom>
          <a:noFill/>
        </p:spPr>
      </p:pic>
      <p:pic>
        <p:nvPicPr>
          <p:cNvPr id="8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132856"/>
            <a:ext cx="1252816" cy="946746"/>
          </a:xfrm>
          <a:prstGeom prst="rect">
            <a:avLst/>
          </a:prstGeom>
          <a:noFill/>
        </p:spPr>
      </p:pic>
      <p:pic>
        <p:nvPicPr>
          <p:cNvPr id="9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2924944"/>
            <a:ext cx="1252816" cy="946746"/>
          </a:xfrm>
          <a:prstGeom prst="rect">
            <a:avLst/>
          </a:prstGeom>
          <a:noFill/>
        </p:spPr>
      </p:pic>
      <p:pic>
        <p:nvPicPr>
          <p:cNvPr id="10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149080"/>
            <a:ext cx="1252816" cy="946746"/>
          </a:xfrm>
          <a:prstGeom prst="rect">
            <a:avLst/>
          </a:prstGeom>
          <a:noFill/>
        </p:spPr>
      </p:pic>
      <p:pic>
        <p:nvPicPr>
          <p:cNvPr id="11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3645024"/>
            <a:ext cx="1252816" cy="946746"/>
          </a:xfrm>
          <a:prstGeom prst="rect">
            <a:avLst/>
          </a:prstGeom>
          <a:noFill/>
        </p:spPr>
      </p:pic>
      <p:pic>
        <p:nvPicPr>
          <p:cNvPr id="12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17032"/>
            <a:ext cx="1252816" cy="946746"/>
          </a:xfrm>
          <a:prstGeom prst="rect">
            <a:avLst/>
          </a:prstGeom>
          <a:noFill/>
        </p:spPr>
      </p:pic>
      <p:pic>
        <p:nvPicPr>
          <p:cNvPr id="14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717032"/>
            <a:ext cx="1252816" cy="946746"/>
          </a:xfrm>
          <a:prstGeom prst="rect">
            <a:avLst/>
          </a:prstGeom>
          <a:noFill/>
        </p:spPr>
      </p:pic>
      <p:pic>
        <p:nvPicPr>
          <p:cNvPr id="15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996952"/>
            <a:ext cx="1252816" cy="946746"/>
          </a:xfrm>
          <a:prstGeom prst="rect">
            <a:avLst/>
          </a:prstGeom>
          <a:noFill/>
        </p:spPr>
      </p:pic>
      <p:pic>
        <p:nvPicPr>
          <p:cNvPr id="16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924944"/>
            <a:ext cx="1252816" cy="946746"/>
          </a:xfrm>
          <a:prstGeom prst="rect">
            <a:avLst/>
          </a:prstGeom>
          <a:noFill/>
        </p:spPr>
      </p:pic>
      <p:pic>
        <p:nvPicPr>
          <p:cNvPr id="17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717032"/>
            <a:ext cx="1252816" cy="946746"/>
          </a:xfrm>
          <a:prstGeom prst="rect">
            <a:avLst/>
          </a:prstGeom>
          <a:noFill/>
        </p:spPr>
      </p:pic>
      <p:pic>
        <p:nvPicPr>
          <p:cNvPr id="18" name="Picture 2" descr="C:\Users\Peťa\AppData\Local\Microsoft\Windows\Temporary Internet Files\Content.IE5\2EKAAWNX\MC90025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4221088"/>
            <a:ext cx="1252816" cy="9467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Dědeček vypěstoval 14 kedluben. 3 dal Jakubovi.</a:t>
            </a:r>
          </a:p>
          <a:p>
            <a:pPr>
              <a:buNone/>
            </a:pPr>
            <a:r>
              <a:rPr lang="cs-CZ" dirty="0" smtClean="0"/>
              <a:t>Kolik mu jich zbylo?</a:t>
            </a:r>
          </a:p>
          <a:p>
            <a:pPr>
              <a:buNone/>
            </a:pPr>
            <a:r>
              <a:rPr lang="cs-CZ" dirty="0" smtClean="0"/>
              <a:t>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…………………………………..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………………………………………………………………………</a:t>
            </a:r>
            <a:endParaRPr lang="cs-CZ" dirty="0"/>
          </a:p>
        </p:txBody>
      </p:sp>
      <p:pic>
        <p:nvPicPr>
          <p:cNvPr id="4098" name="Picture 2" descr="C:\Users\Peťa\AppData\Local\Microsoft\Windows\Temporary Internet Files\Content.IE5\39B8X6UL\MC9003313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492896"/>
            <a:ext cx="1361038" cy="1794095"/>
          </a:xfrm>
          <a:prstGeom prst="rect">
            <a:avLst/>
          </a:prstGeom>
          <a:noFill/>
        </p:spPr>
      </p:pic>
      <p:pic>
        <p:nvPicPr>
          <p:cNvPr id="4099" name="Picture 3" descr="C:\Users\Peťa\AppData\Local\Microsoft\Windows\Temporary Internet Files\Content.IE5\39B8X6UL\MC9003313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492896"/>
            <a:ext cx="1361038" cy="1794095"/>
          </a:xfrm>
          <a:prstGeom prst="rect">
            <a:avLst/>
          </a:prstGeom>
          <a:noFill/>
        </p:spPr>
      </p:pic>
      <p:pic>
        <p:nvPicPr>
          <p:cNvPr id="4100" name="Picture 4" descr="C:\Users\Peťa\AppData\Local\Microsoft\Windows\Temporary Internet Files\Content.IE5\39B8X6UL\MC90033138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92896"/>
            <a:ext cx="1361038" cy="17940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Děti </a:t>
            </a:r>
            <a:r>
              <a:rPr lang="cs-CZ" dirty="0" smtClean="0"/>
              <a:t>dostaly </a:t>
            </a:r>
            <a:r>
              <a:rPr lang="cs-CZ" dirty="0" smtClean="0"/>
              <a:t>20 korálků. Kdo má nejvíce </a:t>
            </a:r>
            <a:r>
              <a:rPr lang="cs-CZ" dirty="0" smtClean="0">
                <a:solidFill>
                  <a:srgbClr val="FF0000"/>
                </a:solidFill>
              </a:rPr>
              <a:t>červených</a:t>
            </a:r>
            <a:r>
              <a:rPr lang="cs-CZ" dirty="0" smtClean="0"/>
              <a:t> korálků?</a:t>
            </a:r>
          </a:p>
          <a:p>
            <a:pPr>
              <a:buNone/>
            </a:pPr>
            <a:r>
              <a:rPr lang="cs-CZ" dirty="0" smtClean="0"/>
              <a:t>Milan  …..-…..=</a:t>
            </a:r>
          </a:p>
          <a:p>
            <a:pPr>
              <a:buNone/>
            </a:pPr>
            <a:r>
              <a:rPr lang="cs-CZ" dirty="0" smtClean="0"/>
              <a:t>Nina    …..-…..=</a:t>
            </a:r>
          </a:p>
          <a:p>
            <a:pPr>
              <a:buNone/>
            </a:pPr>
            <a:r>
              <a:rPr lang="cs-CZ" dirty="0" smtClean="0"/>
              <a:t>Tereza …..-…..=</a:t>
            </a:r>
          </a:p>
          <a:p>
            <a:pPr>
              <a:buNone/>
            </a:pPr>
            <a:r>
              <a:rPr lang="cs-CZ" dirty="0" smtClean="0"/>
              <a:t>Viktor  …..-…..=</a:t>
            </a:r>
          </a:p>
          <a:p>
            <a:pPr>
              <a:buNone/>
            </a:pPr>
            <a:r>
              <a:rPr lang="cs-CZ" dirty="0" smtClean="0"/>
              <a:t>Jindra  …..-…..=</a:t>
            </a:r>
          </a:p>
          <a:p>
            <a:pPr>
              <a:buNone/>
            </a:pPr>
            <a:r>
              <a:rPr lang="cs-CZ" dirty="0" smtClean="0"/>
              <a:t>Eva       …..-…..=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383360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671392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959424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247456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535488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860032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5111552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5399584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5687616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975648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6263680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6551712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6839744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7127776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7415808" y="263691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7703840" y="263691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7991872" y="263691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8279904" y="263691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8567936" y="263691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8855968" y="263691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3383360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671392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959424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4247456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4535488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4823520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5111552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5399584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5687616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975648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6263680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551712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839744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712777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7415808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7703840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7991872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8279904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8567936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8855968" y="314096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3383360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3671392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3959424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4247456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Elipsa 47"/>
          <p:cNvSpPr/>
          <p:nvPr/>
        </p:nvSpPr>
        <p:spPr>
          <a:xfrm>
            <a:off x="4535488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Elipsa 48"/>
          <p:cNvSpPr/>
          <p:nvPr/>
        </p:nvSpPr>
        <p:spPr>
          <a:xfrm>
            <a:off x="4823520" y="371703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Elipsa 49"/>
          <p:cNvSpPr/>
          <p:nvPr/>
        </p:nvSpPr>
        <p:spPr>
          <a:xfrm>
            <a:off x="5111552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5399584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Elipsa 51"/>
          <p:cNvSpPr/>
          <p:nvPr/>
        </p:nvSpPr>
        <p:spPr>
          <a:xfrm>
            <a:off x="5687616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Elipsa 52"/>
          <p:cNvSpPr/>
          <p:nvPr/>
        </p:nvSpPr>
        <p:spPr>
          <a:xfrm>
            <a:off x="5975648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53"/>
          <p:cNvSpPr/>
          <p:nvPr/>
        </p:nvSpPr>
        <p:spPr>
          <a:xfrm>
            <a:off x="6263680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Elipsa 54"/>
          <p:cNvSpPr/>
          <p:nvPr/>
        </p:nvSpPr>
        <p:spPr>
          <a:xfrm>
            <a:off x="6551712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Elipsa 55"/>
          <p:cNvSpPr/>
          <p:nvPr/>
        </p:nvSpPr>
        <p:spPr>
          <a:xfrm>
            <a:off x="6839744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7127776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Elipsa 57"/>
          <p:cNvSpPr/>
          <p:nvPr/>
        </p:nvSpPr>
        <p:spPr>
          <a:xfrm>
            <a:off x="7415808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Elipsa 58"/>
          <p:cNvSpPr/>
          <p:nvPr/>
        </p:nvSpPr>
        <p:spPr>
          <a:xfrm>
            <a:off x="7703840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Elipsa 59"/>
          <p:cNvSpPr/>
          <p:nvPr/>
        </p:nvSpPr>
        <p:spPr>
          <a:xfrm>
            <a:off x="7991872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Elipsa 60"/>
          <p:cNvSpPr/>
          <p:nvPr/>
        </p:nvSpPr>
        <p:spPr>
          <a:xfrm>
            <a:off x="8279904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Elipsa 61"/>
          <p:cNvSpPr/>
          <p:nvPr/>
        </p:nvSpPr>
        <p:spPr>
          <a:xfrm>
            <a:off x="8567936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Elipsa 62"/>
          <p:cNvSpPr/>
          <p:nvPr/>
        </p:nvSpPr>
        <p:spPr>
          <a:xfrm>
            <a:off x="8855968" y="371703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Elipsa 63"/>
          <p:cNvSpPr/>
          <p:nvPr/>
        </p:nvSpPr>
        <p:spPr>
          <a:xfrm>
            <a:off x="3383360" y="422108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Elipsa 64"/>
          <p:cNvSpPr/>
          <p:nvPr/>
        </p:nvSpPr>
        <p:spPr>
          <a:xfrm>
            <a:off x="3671392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Elipsa 65"/>
          <p:cNvSpPr/>
          <p:nvPr/>
        </p:nvSpPr>
        <p:spPr>
          <a:xfrm>
            <a:off x="3959424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Elipsa 66"/>
          <p:cNvSpPr/>
          <p:nvPr/>
        </p:nvSpPr>
        <p:spPr>
          <a:xfrm>
            <a:off x="4247456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Elipsa 67"/>
          <p:cNvSpPr/>
          <p:nvPr/>
        </p:nvSpPr>
        <p:spPr>
          <a:xfrm>
            <a:off x="4535488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Elipsa 68"/>
          <p:cNvSpPr/>
          <p:nvPr/>
        </p:nvSpPr>
        <p:spPr>
          <a:xfrm>
            <a:off x="4823520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Elipsa 69"/>
          <p:cNvSpPr/>
          <p:nvPr/>
        </p:nvSpPr>
        <p:spPr>
          <a:xfrm>
            <a:off x="5111552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Elipsa 70"/>
          <p:cNvSpPr/>
          <p:nvPr/>
        </p:nvSpPr>
        <p:spPr>
          <a:xfrm>
            <a:off x="5399584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Elipsa 71"/>
          <p:cNvSpPr/>
          <p:nvPr/>
        </p:nvSpPr>
        <p:spPr>
          <a:xfrm>
            <a:off x="5687616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Elipsa 72"/>
          <p:cNvSpPr/>
          <p:nvPr/>
        </p:nvSpPr>
        <p:spPr>
          <a:xfrm>
            <a:off x="5975648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Elipsa 73"/>
          <p:cNvSpPr/>
          <p:nvPr/>
        </p:nvSpPr>
        <p:spPr>
          <a:xfrm>
            <a:off x="6263680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Elipsa 74"/>
          <p:cNvSpPr/>
          <p:nvPr/>
        </p:nvSpPr>
        <p:spPr>
          <a:xfrm>
            <a:off x="6551712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Elipsa 75"/>
          <p:cNvSpPr/>
          <p:nvPr/>
        </p:nvSpPr>
        <p:spPr>
          <a:xfrm>
            <a:off x="6839744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Elipsa 76"/>
          <p:cNvSpPr/>
          <p:nvPr/>
        </p:nvSpPr>
        <p:spPr>
          <a:xfrm>
            <a:off x="7127776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Elipsa 77"/>
          <p:cNvSpPr/>
          <p:nvPr/>
        </p:nvSpPr>
        <p:spPr>
          <a:xfrm>
            <a:off x="7415808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Elipsa 78"/>
          <p:cNvSpPr/>
          <p:nvPr/>
        </p:nvSpPr>
        <p:spPr>
          <a:xfrm>
            <a:off x="7703840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Elipsa 79"/>
          <p:cNvSpPr/>
          <p:nvPr/>
        </p:nvSpPr>
        <p:spPr>
          <a:xfrm>
            <a:off x="7991872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Elipsa 80"/>
          <p:cNvSpPr/>
          <p:nvPr/>
        </p:nvSpPr>
        <p:spPr>
          <a:xfrm>
            <a:off x="8279904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Elipsa 81"/>
          <p:cNvSpPr/>
          <p:nvPr/>
        </p:nvSpPr>
        <p:spPr>
          <a:xfrm>
            <a:off x="8567936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Elipsa 82"/>
          <p:cNvSpPr/>
          <p:nvPr/>
        </p:nvSpPr>
        <p:spPr>
          <a:xfrm>
            <a:off x="8855968" y="4221088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Elipsa 83"/>
          <p:cNvSpPr/>
          <p:nvPr/>
        </p:nvSpPr>
        <p:spPr>
          <a:xfrm>
            <a:off x="3383360" y="479715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Elipsa 84"/>
          <p:cNvSpPr/>
          <p:nvPr/>
        </p:nvSpPr>
        <p:spPr>
          <a:xfrm>
            <a:off x="3671392" y="479715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Elipsa 85"/>
          <p:cNvSpPr/>
          <p:nvPr/>
        </p:nvSpPr>
        <p:spPr>
          <a:xfrm>
            <a:off x="3959424" y="4797152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Elipsa 86"/>
          <p:cNvSpPr/>
          <p:nvPr/>
        </p:nvSpPr>
        <p:spPr>
          <a:xfrm>
            <a:off x="4247456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Elipsa 87"/>
          <p:cNvSpPr/>
          <p:nvPr/>
        </p:nvSpPr>
        <p:spPr>
          <a:xfrm>
            <a:off x="4535488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Elipsa 88"/>
          <p:cNvSpPr/>
          <p:nvPr/>
        </p:nvSpPr>
        <p:spPr>
          <a:xfrm>
            <a:off x="4823520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Elipsa 89"/>
          <p:cNvSpPr/>
          <p:nvPr/>
        </p:nvSpPr>
        <p:spPr>
          <a:xfrm>
            <a:off x="5111552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Elipsa 90"/>
          <p:cNvSpPr/>
          <p:nvPr/>
        </p:nvSpPr>
        <p:spPr>
          <a:xfrm>
            <a:off x="5399584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Elipsa 91"/>
          <p:cNvSpPr/>
          <p:nvPr/>
        </p:nvSpPr>
        <p:spPr>
          <a:xfrm>
            <a:off x="5687616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Elipsa 92"/>
          <p:cNvSpPr/>
          <p:nvPr/>
        </p:nvSpPr>
        <p:spPr>
          <a:xfrm>
            <a:off x="5975648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Elipsa 93"/>
          <p:cNvSpPr/>
          <p:nvPr/>
        </p:nvSpPr>
        <p:spPr>
          <a:xfrm>
            <a:off x="6263680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Elipsa 94"/>
          <p:cNvSpPr/>
          <p:nvPr/>
        </p:nvSpPr>
        <p:spPr>
          <a:xfrm>
            <a:off x="6551712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Elipsa 95"/>
          <p:cNvSpPr/>
          <p:nvPr/>
        </p:nvSpPr>
        <p:spPr>
          <a:xfrm>
            <a:off x="6839744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Elipsa 96"/>
          <p:cNvSpPr/>
          <p:nvPr/>
        </p:nvSpPr>
        <p:spPr>
          <a:xfrm>
            <a:off x="7127776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Elipsa 97"/>
          <p:cNvSpPr/>
          <p:nvPr/>
        </p:nvSpPr>
        <p:spPr>
          <a:xfrm>
            <a:off x="7415808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Elipsa 98"/>
          <p:cNvSpPr/>
          <p:nvPr/>
        </p:nvSpPr>
        <p:spPr>
          <a:xfrm>
            <a:off x="7703840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Elipsa 99"/>
          <p:cNvSpPr/>
          <p:nvPr/>
        </p:nvSpPr>
        <p:spPr>
          <a:xfrm>
            <a:off x="7991872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Elipsa 100"/>
          <p:cNvSpPr/>
          <p:nvPr/>
        </p:nvSpPr>
        <p:spPr>
          <a:xfrm>
            <a:off x="8279904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Elipsa 101"/>
          <p:cNvSpPr/>
          <p:nvPr/>
        </p:nvSpPr>
        <p:spPr>
          <a:xfrm>
            <a:off x="8567936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Elipsa 102"/>
          <p:cNvSpPr/>
          <p:nvPr/>
        </p:nvSpPr>
        <p:spPr>
          <a:xfrm>
            <a:off x="8855968" y="4797152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Elipsa 103"/>
          <p:cNvSpPr/>
          <p:nvPr/>
        </p:nvSpPr>
        <p:spPr>
          <a:xfrm>
            <a:off x="3383360" y="544522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Elipsa 104"/>
          <p:cNvSpPr/>
          <p:nvPr/>
        </p:nvSpPr>
        <p:spPr>
          <a:xfrm>
            <a:off x="3671392" y="544522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Elipsa 105"/>
          <p:cNvSpPr/>
          <p:nvPr/>
        </p:nvSpPr>
        <p:spPr>
          <a:xfrm>
            <a:off x="3959424" y="544522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Elipsa 106"/>
          <p:cNvSpPr/>
          <p:nvPr/>
        </p:nvSpPr>
        <p:spPr>
          <a:xfrm>
            <a:off x="4247456" y="544522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Elipsa 107"/>
          <p:cNvSpPr/>
          <p:nvPr/>
        </p:nvSpPr>
        <p:spPr>
          <a:xfrm>
            <a:off x="4535488" y="544522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Elipsa 108"/>
          <p:cNvSpPr/>
          <p:nvPr/>
        </p:nvSpPr>
        <p:spPr>
          <a:xfrm>
            <a:off x="4823520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Elipsa 109"/>
          <p:cNvSpPr/>
          <p:nvPr/>
        </p:nvSpPr>
        <p:spPr>
          <a:xfrm>
            <a:off x="5111552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Elipsa 110"/>
          <p:cNvSpPr/>
          <p:nvPr/>
        </p:nvSpPr>
        <p:spPr>
          <a:xfrm>
            <a:off x="5399584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Elipsa 111"/>
          <p:cNvSpPr/>
          <p:nvPr/>
        </p:nvSpPr>
        <p:spPr>
          <a:xfrm>
            <a:off x="5687616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3" name="Elipsa 112"/>
          <p:cNvSpPr/>
          <p:nvPr/>
        </p:nvSpPr>
        <p:spPr>
          <a:xfrm>
            <a:off x="5975648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4" name="Elipsa 113"/>
          <p:cNvSpPr/>
          <p:nvPr/>
        </p:nvSpPr>
        <p:spPr>
          <a:xfrm>
            <a:off x="6263680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Elipsa 114"/>
          <p:cNvSpPr/>
          <p:nvPr/>
        </p:nvSpPr>
        <p:spPr>
          <a:xfrm>
            <a:off x="6551712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Elipsa 115"/>
          <p:cNvSpPr/>
          <p:nvPr/>
        </p:nvSpPr>
        <p:spPr>
          <a:xfrm>
            <a:off x="6839744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Elipsa 116"/>
          <p:cNvSpPr/>
          <p:nvPr/>
        </p:nvSpPr>
        <p:spPr>
          <a:xfrm>
            <a:off x="7127776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8" name="Elipsa 117"/>
          <p:cNvSpPr/>
          <p:nvPr/>
        </p:nvSpPr>
        <p:spPr>
          <a:xfrm>
            <a:off x="7415808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Elipsa 118"/>
          <p:cNvSpPr/>
          <p:nvPr/>
        </p:nvSpPr>
        <p:spPr>
          <a:xfrm>
            <a:off x="7703840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Elipsa 119"/>
          <p:cNvSpPr/>
          <p:nvPr/>
        </p:nvSpPr>
        <p:spPr>
          <a:xfrm>
            <a:off x="7991872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Elipsa 120"/>
          <p:cNvSpPr/>
          <p:nvPr/>
        </p:nvSpPr>
        <p:spPr>
          <a:xfrm>
            <a:off x="8279904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Elipsa 121"/>
          <p:cNvSpPr/>
          <p:nvPr/>
        </p:nvSpPr>
        <p:spPr>
          <a:xfrm>
            <a:off x="8567936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Elipsa 122"/>
          <p:cNvSpPr/>
          <p:nvPr/>
        </p:nvSpPr>
        <p:spPr>
          <a:xfrm>
            <a:off x="8855968" y="5445224"/>
            <a:ext cx="288032" cy="288032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lipsa 8"/>
          <p:cNvSpPr/>
          <p:nvPr/>
        </p:nvSpPr>
        <p:spPr>
          <a:xfrm>
            <a:off x="4139952" y="3140968"/>
            <a:ext cx="2232248" cy="1584176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 16-6=</a:t>
            </a:r>
            <a:endParaRPr lang="cs-CZ" sz="2400" dirty="0"/>
          </a:p>
        </p:txBody>
      </p:sp>
      <p:sp>
        <p:nvSpPr>
          <p:cNvPr id="5" name="Elipsa 4"/>
          <p:cNvSpPr/>
          <p:nvPr/>
        </p:nvSpPr>
        <p:spPr>
          <a:xfrm>
            <a:off x="6588224" y="4509120"/>
            <a:ext cx="1800200" cy="136815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12+6=</a:t>
            </a:r>
            <a:endParaRPr lang="cs-CZ" sz="2400" dirty="0"/>
          </a:p>
        </p:txBody>
      </p:sp>
      <p:sp>
        <p:nvSpPr>
          <p:cNvPr id="13" name="Elipsa 12"/>
          <p:cNvSpPr/>
          <p:nvPr/>
        </p:nvSpPr>
        <p:spPr>
          <a:xfrm>
            <a:off x="6012160" y="3068960"/>
            <a:ext cx="1872208" cy="15841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20-7=</a:t>
            </a:r>
            <a:endParaRPr lang="cs-CZ" sz="2400" dirty="0"/>
          </a:p>
        </p:txBody>
      </p:sp>
      <p:sp>
        <p:nvSpPr>
          <p:cNvPr id="11" name="Elipsa 10"/>
          <p:cNvSpPr/>
          <p:nvPr/>
        </p:nvSpPr>
        <p:spPr>
          <a:xfrm>
            <a:off x="2987824" y="3717032"/>
            <a:ext cx="1872208" cy="1584176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15+5=</a:t>
            </a:r>
            <a:endParaRPr lang="cs-CZ" sz="2400" dirty="0"/>
          </a:p>
        </p:txBody>
      </p:sp>
      <p:sp>
        <p:nvSpPr>
          <p:cNvPr id="12" name="Elipsa 11"/>
          <p:cNvSpPr/>
          <p:nvPr/>
        </p:nvSpPr>
        <p:spPr>
          <a:xfrm>
            <a:off x="1691680" y="4509120"/>
            <a:ext cx="1800200" cy="1584176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16+3=</a:t>
            </a:r>
            <a:endParaRPr lang="cs-CZ" sz="2400" dirty="0"/>
          </a:p>
        </p:txBody>
      </p:sp>
      <p:sp>
        <p:nvSpPr>
          <p:cNvPr id="14" name="Elipsa 13"/>
          <p:cNvSpPr/>
          <p:nvPr/>
        </p:nvSpPr>
        <p:spPr>
          <a:xfrm>
            <a:off x="251520" y="5013176"/>
            <a:ext cx="1800200" cy="144016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19-8=</a:t>
            </a:r>
            <a:endParaRPr lang="cs-CZ" sz="2400" dirty="0"/>
          </a:p>
        </p:txBody>
      </p:sp>
      <p:sp>
        <p:nvSpPr>
          <p:cNvPr id="8" name="Elipsa 7"/>
          <p:cNvSpPr/>
          <p:nvPr/>
        </p:nvSpPr>
        <p:spPr>
          <a:xfrm>
            <a:off x="-180528" y="3717032"/>
            <a:ext cx="1835696" cy="1368152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16-3=</a:t>
            </a:r>
            <a:endParaRPr lang="cs-CZ" sz="2400" dirty="0"/>
          </a:p>
        </p:txBody>
      </p:sp>
      <p:sp>
        <p:nvSpPr>
          <p:cNvPr id="7" name="Elipsa 6"/>
          <p:cNvSpPr/>
          <p:nvPr/>
        </p:nvSpPr>
        <p:spPr>
          <a:xfrm>
            <a:off x="323528" y="2636912"/>
            <a:ext cx="1800200" cy="1512168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14-4=</a:t>
            </a:r>
            <a:endParaRPr lang="cs-CZ" sz="2400" dirty="0"/>
          </a:p>
        </p:txBody>
      </p:sp>
      <p:sp>
        <p:nvSpPr>
          <p:cNvPr id="6" name="Elipsa 5"/>
          <p:cNvSpPr/>
          <p:nvPr/>
        </p:nvSpPr>
        <p:spPr>
          <a:xfrm>
            <a:off x="1475656" y="1916832"/>
            <a:ext cx="1728192" cy="144016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20-8=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    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                                         </a:t>
            </a:r>
          </a:p>
          <a:p>
            <a:pPr>
              <a:buNone/>
            </a:pPr>
            <a:r>
              <a:rPr lang="cs-CZ" sz="2400" dirty="0" smtClean="0"/>
              <a:t>                  </a:t>
            </a:r>
            <a:endParaRPr lang="cs-CZ" sz="2400" dirty="0"/>
          </a:p>
          <a:p>
            <a:pPr>
              <a:buNone/>
            </a:pPr>
            <a:r>
              <a:rPr lang="cs-CZ" sz="2400" dirty="0" smtClean="0"/>
              <a:t>               </a:t>
            </a:r>
          </a:p>
          <a:p>
            <a:pPr>
              <a:buNone/>
            </a:pPr>
            <a:r>
              <a:rPr lang="cs-CZ" sz="2400" dirty="0" smtClean="0"/>
              <a:t>                                                                                             </a:t>
            </a:r>
          </a:p>
          <a:p>
            <a:pPr>
              <a:buNone/>
            </a:pPr>
            <a:r>
              <a:rPr lang="cs-CZ" sz="2400" dirty="0" smtClean="0"/>
              <a:t>                                                     </a:t>
            </a:r>
          </a:p>
          <a:p>
            <a:pPr>
              <a:buNone/>
            </a:pPr>
            <a:r>
              <a:rPr lang="cs-CZ" sz="2400" dirty="0" smtClean="0"/>
              <a:t>                                              </a:t>
            </a:r>
            <a:endParaRPr lang="cs-CZ" sz="2400" dirty="0"/>
          </a:p>
          <a:p>
            <a:pPr>
              <a:buNone/>
            </a:pPr>
            <a:r>
              <a:rPr lang="cs-CZ" sz="2400" dirty="0" smtClean="0"/>
              <a:t>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339752" y="836712"/>
            <a:ext cx="2016224" cy="1800200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3491880" y="1484784"/>
            <a:ext cx="576064" cy="5040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2915816" y="1124744"/>
            <a:ext cx="576064" cy="50405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2987824" y="13407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3563888" y="170080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ěsíc 19"/>
          <p:cNvSpPr/>
          <p:nvPr/>
        </p:nvSpPr>
        <p:spPr>
          <a:xfrm rot="17999158" flipV="1">
            <a:off x="2816703" y="1757994"/>
            <a:ext cx="432048" cy="519470"/>
          </a:xfrm>
          <a:prstGeom prst="mo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3131840" y="188640"/>
            <a:ext cx="288032" cy="7920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H="1">
            <a:off x="4211960" y="1340768"/>
            <a:ext cx="783704" cy="838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2987824" y="0"/>
            <a:ext cx="432048" cy="36004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4860032" y="1124744"/>
            <a:ext cx="432048" cy="36004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47472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20-10=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20-4=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19+1=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20-2=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20-9=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18-7=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17+3=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18-7=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16-4=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16-6=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11-1=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12+5=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15-4=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19-4=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12-2=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19-6=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14+3=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11+4=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18-7=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18-4=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18-5=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15+4=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11+6=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10-6=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19-5=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14+6=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19-7=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12+4=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17-4=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	 15    14     13      12      11    19     18     16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20      17    12      14      17       16      15      20</a:t>
            </a:r>
            <a:endParaRPr lang="cs-CZ" dirty="0"/>
          </a:p>
        </p:txBody>
      </p:sp>
      <p:cxnSp>
        <p:nvCxnSpPr>
          <p:cNvPr id="4" name="Přímá spojovací šipka 3"/>
          <p:cNvCxnSpPr/>
          <p:nvPr/>
        </p:nvCxnSpPr>
        <p:spPr>
          <a:xfrm flipH="1">
            <a:off x="7668344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 flipH="1">
            <a:off x="6732240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H="1">
            <a:off x="3923928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H="1">
            <a:off x="1187624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H="1">
            <a:off x="5724128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>
            <a:off x="2915816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2051720" y="2060848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4860032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>
            <a:off x="2051720" y="4365104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1187624" y="2060848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H="1">
            <a:off x="7596336" y="2132856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H="1">
            <a:off x="6660232" y="2132856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5796136" y="2132856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>
            <a:off x="4860032" y="2060848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 flipH="1">
            <a:off x="3923928" y="2060848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H="1">
            <a:off x="2987824" y="2060848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5292080" y="206084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1619672" y="206084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355976" y="206084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3419872" y="206084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2483768" y="2060848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8028384" y="2132856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7092280" y="2132856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6228184" y="2132856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4355976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>
            <a:off x="3347864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2483768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1619672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/>
          <p:nvPr/>
        </p:nvCxnSpPr>
        <p:spPr>
          <a:xfrm>
            <a:off x="8100392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7164288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6156176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5292080" y="4365104"/>
            <a:ext cx="28803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122" name="Picture 2" descr="C:\Users\Peťa\AppData\Local\Microsoft\Windows\Temporary Internet Files\Content.IE5\Z2KDMS5E\MC90041083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332656"/>
            <a:ext cx="1151974" cy="1187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Emil našel venku 16 </a:t>
            </a:r>
            <a:r>
              <a:rPr lang="cs-CZ" smtClean="0"/>
              <a:t>šneků</a:t>
            </a:r>
            <a:r>
              <a:rPr lang="cs-CZ" smtClean="0"/>
              <a:t>. 5 </a:t>
            </a:r>
            <a:r>
              <a:rPr lang="cs-CZ" dirty="0" smtClean="0"/>
              <a:t>šneků mu uteklo. Kolik šneků mu zůstalo?</a:t>
            </a:r>
          </a:p>
          <a:p>
            <a:pPr>
              <a:buNone/>
            </a:pPr>
            <a:r>
              <a:rPr lang="cs-CZ" dirty="0" smtClean="0"/>
              <a:t>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</a:t>
            </a:r>
          </a:p>
          <a:p>
            <a:pPr>
              <a:buNone/>
            </a:pPr>
            <a:r>
              <a:rPr lang="cs-CZ" dirty="0" smtClean="0"/>
              <a:t>………………………………………………………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147" name="Picture 3" descr="C:\Users\Peťa\AppData\Local\Microsoft\Windows\Temporary Internet Files\Content.IE5\Z2KDMS5E\MC9003914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2708920"/>
            <a:ext cx="1824228" cy="1517904"/>
          </a:xfrm>
          <a:prstGeom prst="rect">
            <a:avLst/>
          </a:prstGeom>
          <a:noFill/>
        </p:spPr>
      </p:pic>
      <p:pic>
        <p:nvPicPr>
          <p:cNvPr id="6148" name="Picture 4" descr="C:\Users\Peťa\AppData\Local\Microsoft\Windows\Temporary Internet Files\Content.IE5\Z2KDMS5E\MC90039144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08920"/>
            <a:ext cx="1824228" cy="1517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339</Words>
  <Application>Microsoft Office PowerPoint</Application>
  <PresentationFormat>Předvádění na obrazovce (4:3)</PresentationFormat>
  <Paragraphs>119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POPIS MATERIÁLU</vt:lpstr>
      <vt:lpstr>Vypočítej</vt:lpstr>
      <vt:lpstr>Vypočítej</vt:lpstr>
      <vt:lpstr>Slovní úloha</vt:lpstr>
      <vt:lpstr>Slovní úloha</vt:lpstr>
      <vt:lpstr>Vypočítej</vt:lpstr>
      <vt:lpstr>Snímek 8</vt:lpstr>
      <vt:lpstr>Vypočítej</vt:lpstr>
      <vt:lpstr>Rozděl</vt:lpstr>
      <vt:lpstr>Slovní úloha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jaro</dc:title>
  <dc:creator>Peťa</dc:creator>
  <cp:lastModifiedBy>Dum</cp:lastModifiedBy>
  <cp:revision>13</cp:revision>
  <dcterms:created xsi:type="dcterms:W3CDTF">2012-04-21T17:33:53Z</dcterms:created>
  <dcterms:modified xsi:type="dcterms:W3CDTF">2014-01-13T11:23:30Z</dcterms:modified>
</cp:coreProperties>
</file>