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5" r:id="rId3"/>
    <p:sldId id="257" r:id="rId4"/>
    <p:sldId id="258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23607-CEFD-4B04-B0E1-91165EE9E5D4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7B178-2612-4DAE-958A-425A546D0C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23607-CEFD-4B04-B0E1-91165EE9E5D4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7B178-2612-4DAE-958A-425A546D0C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23607-CEFD-4B04-B0E1-91165EE9E5D4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7B178-2612-4DAE-958A-425A546D0C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23607-CEFD-4B04-B0E1-91165EE9E5D4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7B178-2612-4DAE-958A-425A546D0C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23607-CEFD-4B04-B0E1-91165EE9E5D4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7B178-2612-4DAE-958A-425A546D0C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23607-CEFD-4B04-B0E1-91165EE9E5D4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7B178-2612-4DAE-958A-425A546D0C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23607-CEFD-4B04-B0E1-91165EE9E5D4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7B178-2612-4DAE-958A-425A546D0C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23607-CEFD-4B04-B0E1-91165EE9E5D4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7B178-2612-4DAE-958A-425A546D0C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23607-CEFD-4B04-B0E1-91165EE9E5D4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7B178-2612-4DAE-958A-425A546D0C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23607-CEFD-4B04-B0E1-91165EE9E5D4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7B178-2612-4DAE-958A-425A546D0C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23607-CEFD-4B04-B0E1-91165EE9E5D4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7B178-2612-4DAE-958A-425A546D0C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523607-CEFD-4B04-B0E1-91165EE9E5D4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E7B178-2612-4DAE-958A-425A546D0CE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/>
          <p:cNvPicPr>
            <a:picLocks noGrp="1" noChangeAspect="1" noChangeArrowheads="1"/>
          </p:cNvPicPr>
          <p:nvPr>
            <p:ph type="ctrTitle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043608" y="548680"/>
            <a:ext cx="7642225" cy="1466850"/>
          </a:xfrm>
          <a:prstGeom prst="rect">
            <a:avLst/>
          </a:prstGeom>
          <a:noFill/>
        </p:spPr>
      </p:pic>
      <p:sp>
        <p:nvSpPr>
          <p:cNvPr id="3075" name="Text Box 5"/>
          <p:cNvSpPr txBox="1">
            <a:spLocks noChangeArrowheads="1"/>
          </p:cNvSpPr>
          <p:nvPr/>
        </p:nvSpPr>
        <p:spPr bwMode="auto">
          <a:xfrm>
            <a:off x="468313" y="2532063"/>
            <a:ext cx="8207375" cy="374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endParaRPr lang="cs-CZ" sz="1200" dirty="0" smtClean="0"/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OZNAČENÍ MATERIÁLU</a:t>
            </a:r>
            <a:r>
              <a:rPr lang="cs-CZ" sz="1200" dirty="0" smtClean="0">
                <a:latin typeface="+mn-lt"/>
              </a:rPr>
              <a:t>:  VY_32_INOVACE_162_M2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NÁZEV VZDĚLÁVACÍHO MATERIÁLU</a:t>
            </a:r>
            <a:r>
              <a:rPr lang="cs-CZ" sz="1200" dirty="0" smtClean="0">
                <a:latin typeface="+mn-lt"/>
              </a:rPr>
              <a:t>: Sčítání a odčítání do 20 s přechodem desítky</a:t>
            </a:r>
          </a:p>
          <a:p>
            <a:pPr algn="ctr" eaLnBrk="1" hangingPunct="1">
              <a:spcBef>
                <a:spcPct val="50000"/>
              </a:spcBef>
              <a:defRPr/>
            </a:pPr>
            <a:endParaRPr lang="cs-CZ" sz="1200" dirty="0" smtClean="0">
              <a:latin typeface="+mn-lt"/>
            </a:endParaRP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dirty="0" smtClean="0">
                <a:latin typeface="+mn-lt"/>
              </a:rPr>
              <a:t>NÁZEV ŠKOLY: Základní škola a Mateřská škola, Hevlín, příspěvková organizace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ČÍSLO PROJEKTU</a:t>
            </a:r>
            <a:r>
              <a:rPr lang="cs-CZ" sz="1200" dirty="0" smtClean="0">
                <a:latin typeface="+mn-lt"/>
              </a:rPr>
              <a:t>: CZ.1.07/1.4.00/21.2193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KLÍČOVÁ AKTIVITA</a:t>
            </a:r>
            <a:r>
              <a:rPr lang="cs-CZ" sz="1200" dirty="0" smtClean="0">
                <a:latin typeface="+mn-lt"/>
              </a:rPr>
              <a:t>: III/2</a:t>
            </a:r>
          </a:p>
          <a:p>
            <a:pPr algn="ctr" eaLnBrk="1" hangingPunct="1">
              <a:spcBef>
                <a:spcPct val="50000"/>
              </a:spcBef>
              <a:defRPr/>
            </a:pPr>
            <a:endParaRPr lang="cs-CZ" sz="1200" dirty="0" smtClean="0">
              <a:latin typeface="+mn-lt"/>
            </a:endParaRP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TÉMA HODINY</a:t>
            </a:r>
            <a:r>
              <a:rPr lang="cs-CZ" sz="1200" dirty="0" smtClean="0">
                <a:latin typeface="+mn-lt"/>
              </a:rPr>
              <a:t>: </a:t>
            </a:r>
            <a:r>
              <a:rPr lang="cs-CZ" sz="1200" dirty="0" smtClean="0"/>
              <a:t>Sčítání a odčítání do 20, procvičování</a:t>
            </a:r>
            <a:endParaRPr lang="cs-CZ" sz="1200" dirty="0" smtClean="0">
              <a:latin typeface="+mn-lt"/>
            </a:endParaRP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ROČNÍK</a:t>
            </a:r>
            <a:r>
              <a:rPr lang="cs-CZ" sz="1200" dirty="0" smtClean="0">
                <a:latin typeface="+mn-lt"/>
              </a:rPr>
              <a:t>: 2.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PŘEDMĚT</a:t>
            </a:r>
            <a:r>
              <a:rPr lang="cs-CZ" sz="1200" dirty="0" smtClean="0">
                <a:latin typeface="+mn-lt"/>
              </a:rPr>
              <a:t>: Matematika</a:t>
            </a:r>
          </a:p>
          <a:p>
            <a:pPr algn="ctr" eaLnBrk="1" hangingPunct="1">
              <a:spcBef>
                <a:spcPct val="50000"/>
              </a:spcBef>
              <a:defRPr/>
            </a:pPr>
            <a:endParaRPr lang="cs-CZ" sz="1200" dirty="0" smtClean="0">
              <a:latin typeface="+mn-lt"/>
            </a:endParaRP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AUTOR  MATERIÁLU</a:t>
            </a:r>
            <a:r>
              <a:rPr lang="cs-CZ" sz="1200" dirty="0" smtClean="0">
                <a:latin typeface="+mn-lt"/>
              </a:rPr>
              <a:t>: Petra Dohnalová</a:t>
            </a:r>
          </a:p>
        </p:txBody>
      </p:sp>
      <p:sp>
        <p:nvSpPr>
          <p:cNvPr id="4100" name="Text Box 6"/>
          <p:cNvSpPr txBox="1">
            <a:spLocks noChangeArrowheads="1"/>
          </p:cNvSpPr>
          <p:nvPr/>
        </p:nvSpPr>
        <p:spPr bwMode="auto">
          <a:xfrm>
            <a:off x="1258888" y="5589588"/>
            <a:ext cx="72009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cs-CZ" sz="1200" i="1"/>
          </a:p>
          <a:p>
            <a:pPr>
              <a:spcBef>
                <a:spcPct val="50000"/>
              </a:spcBef>
            </a:pPr>
            <a:endParaRPr lang="cs-CZ" sz="12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charset="0"/>
                <a:cs typeface="Arial" charset="0"/>
              </a:rPr>
              <a:t>POPIS MATERIÁLU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100" b="1" dirty="0" smtClean="0">
                <a:latin typeface="Arial" charset="0"/>
                <a:cs typeface="Arial" charset="0"/>
              </a:rPr>
              <a:t>DRUH UČEBNÍHO MATERIÁLU</a:t>
            </a:r>
            <a:r>
              <a:rPr lang="cs-CZ" sz="2100" dirty="0" smtClean="0">
                <a:latin typeface="Arial" charset="0"/>
                <a:cs typeface="Arial" charset="0"/>
              </a:rPr>
              <a:t>: prezentace v PowerPointu</a:t>
            </a:r>
          </a:p>
          <a:p>
            <a:r>
              <a:rPr lang="cs-CZ" sz="2100" b="1" dirty="0" smtClean="0">
                <a:latin typeface="Arial" charset="0"/>
                <a:cs typeface="Arial" charset="0"/>
              </a:rPr>
              <a:t>MEZIPŘEDMĚTOVÉ VZTAHY</a:t>
            </a:r>
            <a:r>
              <a:rPr lang="cs-CZ" sz="2100" dirty="0" smtClean="0">
                <a:latin typeface="Arial" charset="0"/>
                <a:cs typeface="Arial" charset="0"/>
              </a:rPr>
              <a:t>:  VV, PČ, ČJ</a:t>
            </a:r>
            <a:endParaRPr lang="cs-CZ" sz="2100" dirty="0" smtClean="0">
              <a:solidFill>
                <a:srgbClr val="FF0000"/>
              </a:solidFill>
              <a:latin typeface="Arial" charset="0"/>
              <a:cs typeface="Arial" charset="0"/>
            </a:endParaRPr>
          </a:p>
          <a:p>
            <a:r>
              <a:rPr lang="cs-CZ" sz="2100" b="1" dirty="0" smtClean="0">
                <a:latin typeface="Arial" charset="0"/>
                <a:cs typeface="Arial" charset="0"/>
              </a:rPr>
              <a:t>POPIS PRÁCE S MATERIÁLEM</a:t>
            </a:r>
            <a:r>
              <a:rPr lang="cs-CZ" sz="2100" dirty="0" smtClean="0">
                <a:latin typeface="Arial" charset="0"/>
                <a:cs typeface="Arial" charset="0"/>
              </a:rPr>
              <a:t>: Žáci pracují pod vedením učitelky, plní zadané úkoly, pracují v lavicích , u tabule, samostatně, ve skupinách.</a:t>
            </a:r>
            <a:endParaRPr lang="cs-CZ" sz="2100" dirty="0" smtClean="0">
              <a:solidFill>
                <a:srgbClr val="FF0000"/>
              </a:solidFill>
              <a:latin typeface="Arial" charset="0"/>
              <a:cs typeface="Arial" charset="0"/>
            </a:endParaRPr>
          </a:p>
          <a:p>
            <a:r>
              <a:rPr lang="cs-CZ" sz="2100" b="1" dirty="0" smtClean="0">
                <a:latin typeface="Arial" charset="0"/>
                <a:cs typeface="Arial" charset="0"/>
              </a:rPr>
              <a:t>OČEKÁVANÝ VÝSTUP</a:t>
            </a:r>
            <a:r>
              <a:rPr lang="cs-CZ" sz="2100" dirty="0" smtClean="0">
                <a:latin typeface="Arial" charset="0"/>
                <a:cs typeface="Arial" charset="0"/>
              </a:rPr>
              <a:t>: Žáci si procvičí a zautomatizují pojmy sčítání a odčítání do 20 s přechodem desítky.</a:t>
            </a:r>
            <a:r>
              <a:rPr lang="cs-CZ" sz="2100" dirty="0" smtClean="0">
                <a:latin typeface="Arial" pitchFamily="34" charset="0"/>
                <a:cs typeface="Arial" pitchFamily="34" charset="0"/>
              </a:rPr>
              <a:t> Zautomatizují  logické uvažování při řešení slovního úkolu.</a:t>
            </a:r>
            <a:endParaRPr lang="cs-CZ" sz="2100" dirty="0" smtClean="0">
              <a:latin typeface="Arial" charset="0"/>
              <a:cs typeface="Arial" charset="0"/>
            </a:endParaRPr>
          </a:p>
          <a:p>
            <a:r>
              <a:rPr lang="cs-CZ" sz="2100" b="1" dirty="0" smtClean="0">
                <a:latin typeface="Arial" charset="0"/>
                <a:cs typeface="Arial" charset="0"/>
              </a:rPr>
              <a:t>ZKUŠENOST S PILOTÁŽÍ: </a:t>
            </a:r>
            <a:r>
              <a:rPr lang="cs-CZ" sz="2100" dirty="0" smtClean="0">
                <a:latin typeface="Arial" charset="0"/>
                <a:cs typeface="Arial" charset="0"/>
              </a:rPr>
              <a:t>Snaha a aktivita převládala, pomoc slabším s vypracováním úkolů.</a:t>
            </a:r>
          </a:p>
          <a:p>
            <a:r>
              <a:rPr lang="cs-CZ" sz="2100" b="1" i="1" dirty="0" smtClean="0">
                <a:latin typeface="Arial" charset="0"/>
                <a:cs typeface="Arial" charset="0"/>
              </a:rPr>
              <a:t>ZDROJ</a:t>
            </a:r>
            <a:r>
              <a:rPr lang="cs-CZ" sz="2100" dirty="0" smtClean="0">
                <a:latin typeface="Arial" charset="0"/>
                <a:cs typeface="Arial" charset="0"/>
              </a:rPr>
              <a:t>:  </a:t>
            </a:r>
            <a:r>
              <a:rPr lang="cs-CZ" sz="2100" dirty="0" smtClean="0"/>
              <a:t>Ilustrace </a:t>
            </a:r>
            <a:r>
              <a:rPr lang="cs-CZ" sz="2100" u="sng" dirty="0" smtClean="0"/>
              <a:t>www.office.</a:t>
            </a:r>
            <a:r>
              <a:rPr lang="cs-CZ" sz="2100" u="sng" dirty="0" err="1" smtClean="0"/>
              <a:t>microsoft.com</a:t>
            </a:r>
            <a:endParaRPr lang="cs-CZ" sz="2100" dirty="0" smtClean="0">
              <a:solidFill>
                <a:srgbClr val="FF0000"/>
              </a:solidFill>
              <a:latin typeface="Arial" charset="0"/>
              <a:cs typeface="Arial" charset="0"/>
            </a:endParaRP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2636912"/>
            <a:ext cx="9144000" cy="443711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	15-5=		6+9=			14-9=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smtClean="0"/>
              <a:t>	16+3=		15-7=		12-6=			14-8=		5+6=		7+7=					12-3=</a:t>
            </a:r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683568" y="3861049"/>
            <a:ext cx="1080120" cy="576064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ývojový diagram: dokument 5"/>
          <p:cNvSpPr/>
          <p:nvPr/>
        </p:nvSpPr>
        <p:spPr>
          <a:xfrm>
            <a:off x="1043608" y="4437113"/>
            <a:ext cx="288032" cy="144016"/>
          </a:xfrm>
          <a:prstGeom prst="flowChartDocumen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ývojový diagram: ukončení 6"/>
          <p:cNvSpPr/>
          <p:nvPr/>
        </p:nvSpPr>
        <p:spPr>
          <a:xfrm>
            <a:off x="1187624" y="3789041"/>
            <a:ext cx="216024" cy="72008"/>
          </a:xfrm>
          <a:prstGeom prst="flowChartTerminator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 rot="21067424">
            <a:off x="1763688" y="3933057"/>
            <a:ext cx="864096" cy="216024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Elipsa 8"/>
          <p:cNvSpPr/>
          <p:nvPr/>
        </p:nvSpPr>
        <p:spPr>
          <a:xfrm rot="575571">
            <a:off x="1709134" y="4153058"/>
            <a:ext cx="936104" cy="288032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1" name="Přímá spojovací čára 10"/>
          <p:cNvCxnSpPr>
            <a:stCxn id="5" idx="2"/>
          </p:cNvCxnSpPr>
          <p:nvPr/>
        </p:nvCxnSpPr>
        <p:spPr>
          <a:xfrm>
            <a:off x="683568" y="4149081"/>
            <a:ext cx="216024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2" name="Elipsa 11"/>
          <p:cNvSpPr/>
          <p:nvPr/>
        </p:nvSpPr>
        <p:spPr>
          <a:xfrm>
            <a:off x="899592" y="3933057"/>
            <a:ext cx="216024" cy="14401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Elipsa 54"/>
          <p:cNvSpPr/>
          <p:nvPr/>
        </p:nvSpPr>
        <p:spPr>
          <a:xfrm>
            <a:off x="6660232" y="5733256"/>
            <a:ext cx="1080120" cy="576064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ývojový diagram: dokument 55"/>
          <p:cNvSpPr/>
          <p:nvPr/>
        </p:nvSpPr>
        <p:spPr>
          <a:xfrm>
            <a:off x="7020272" y="6309320"/>
            <a:ext cx="288032" cy="144016"/>
          </a:xfrm>
          <a:prstGeom prst="flowChartDocumen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ývojový diagram: ukončení 56"/>
          <p:cNvSpPr/>
          <p:nvPr/>
        </p:nvSpPr>
        <p:spPr>
          <a:xfrm>
            <a:off x="7164288" y="5661248"/>
            <a:ext cx="216024" cy="72008"/>
          </a:xfrm>
          <a:prstGeom prst="flowChartTerminator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Elipsa 57"/>
          <p:cNvSpPr/>
          <p:nvPr/>
        </p:nvSpPr>
        <p:spPr>
          <a:xfrm rot="21067424">
            <a:off x="7740352" y="5805264"/>
            <a:ext cx="864096" cy="216024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Elipsa 58"/>
          <p:cNvSpPr/>
          <p:nvPr/>
        </p:nvSpPr>
        <p:spPr>
          <a:xfrm rot="575571">
            <a:off x="7685798" y="6025265"/>
            <a:ext cx="936104" cy="288032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0" name="Přímá spojovací čára 59"/>
          <p:cNvCxnSpPr>
            <a:stCxn id="55" idx="2"/>
          </p:cNvCxnSpPr>
          <p:nvPr/>
        </p:nvCxnSpPr>
        <p:spPr>
          <a:xfrm>
            <a:off x="6660232" y="6021288"/>
            <a:ext cx="216024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61" name="Elipsa 60"/>
          <p:cNvSpPr/>
          <p:nvPr/>
        </p:nvSpPr>
        <p:spPr>
          <a:xfrm>
            <a:off x="6876256" y="5805264"/>
            <a:ext cx="216024" cy="14401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Elipsa 61"/>
          <p:cNvSpPr/>
          <p:nvPr/>
        </p:nvSpPr>
        <p:spPr>
          <a:xfrm>
            <a:off x="6948264" y="4149080"/>
            <a:ext cx="1080120" cy="576064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Vývojový diagram: dokument 62"/>
          <p:cNvSpPr/>
          <p:nvPr/>
        </p:nvSpPr>
        <p:spPr>
          <a:xfrm>
            <a:off x="7308304" y="4725144"/>
            <a:ext cx="288032" cy="144016"/>
          </a:xfrm>
          <a:prstGeom prst="flowChartDocumen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Vývojový diagram: ukončení 63"/>
          <p:cNvSpPr/>
          <p:nvPr/>
        </p:nvSpPr>
        <p:spPr>
          <a:xfrm>
            <a:off x="7452320" y="4077072"/>
            <a:ext cx="216024" cy="72008"/>
          </a:xfrm>
          <a:prstGeom prst="flowChartTerminator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Elipsa 64"/>
          <p:cNvSpPr/>
          <p:nvPr/>
        </p:nvSpPr>
        <p:spPr>
          <a:xfrm rot="21067424">
            <a:off x="8028384" y="4221088"/>
            <a:ext cx="864096" cy="216024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Elipsa 65"/>
          <p:cNvSpPr/>
          <p:nvPr/>
        </p:nvSpPr>
        <p:spPr>
          <a:xfrm rot="575571">
            <a:off x="7973830" y="4441089"/>
            <a:ext cx="936104" cy="288032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7" name="Přímá spojovací čára 66"/>
          <p:cNvCxnSpPr>
            <a:stCxn id="62" idx="2"/>
          </p:cNvCxnSpPr>
          <p:nvPr/>
        </p:nvCxnSpPr>
        <p:spPr>
          <a:xfrm>
            <a:off x="6948264" y="4437112"/>
            <a:ext cx="216024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68" name="Elipsa 67"/>
          <p:cNvSpPr/>
          <p:nvPr/>
        </p:nvSpPr>
        <p:spPr>
          <a:xfrm>
            <a:off x="7164288" y="4221088"/>
            <a:ext cx="216024" cy="14401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Elipsa 68"/>
          <p:cNvSpPr/>
          <p:nvPr/>
        </p:nvSpPr>
        <p:spPr>
          <a:xfrm>
            <a:off x="0" y="5085184"/>
            <a:ext cx="1080120" cy="576064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Vývojový diagram: dokument 69"/>
          <p:cNvSpPr/>
          <p:nvPr/>
        </p:nvSpPr>
        <p:spPr>
          <a:xfrm>
            <a:off x="360040" y="5661248"/>
            <a:ext cx="288032" cy="144016"/>
          </a:xfrm>
          <a:prstGeom prst="flowChartDocumen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1" name="Vývojový diagram: ukončení 70"/>
          <p:cNvSpPr/>
          <p:nvPr/>
        </p:nvSpPr>
        <p:spPr>
          <a:xfrm>
            <a:off x="504056" y="5013176"/>
            <a:ext cx="216024" cy="72008"/>
          </a:xfrm>
          <a:prstGeom prst="flowChartTerminator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Elipsa 71"/>
          <p:cNvSpPr/>
          <p:nvPr/>
        </p:nvSpPr>
        <p:spPr>
          <a:xfrm rot="21067424">
            <a:off x="1080120" y="5157192"/>
            <a:ext cx="864096" cy="216024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3" name="Elipsa 72"/>
          <p:cNvSpPr/>
          <p:nvPr/>
        </p:nvSpPr>
        <p:spPr>
          <a:xfrm rot="575571">
            <a:off x="1025566" y="5377193"/>
            <a:ext cx="936104" cy="288032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4" name="Přímá spojovací čára 73"/>
          <p:cNvCxnSpPr>
            <a:stCxn id="69" idx="2"/>
          </p:cNvCxnSpPr>
          <p:nvPr/>
        </p:nvCxnSpPr>
        <p:spPr>
          <a:xfrm>
            <a:off x="0" y="5373216"/>
            <a:ext cx="216024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75" name="Elipsa 74"/>
          <p:cNvSpPr/>
          <p:nvPr/>
        </p:nvSpPr>
        <p:spPr>
          <a:xfrm>
            <a:off x="216024" y="5157192"/>
            <a:ext cx="216024" cy="14401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6" name="Elipsa 75"/>
          <p:cNvSpPr/>
          <p:nvPr/>
        </p:nvSpPr>
        <p:spPr>
          <a:xfrm>
            <a:off x="1979712" y="5805264"/>
            <a:ext cx="1080120" cy="576064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7" name="Vývojový diagram: dokument 76"/>
          <p:cNvSpPr/>
          <p:nvPr/>
        </p:nvSpPr>
        <p:spPr>
          <a:xfrm>
            <a:off x="2339752" y="6381328"/>
            <a:ext cx="288032" cy="144016"/>
          </a:xfrm>
          <a:prstGeom prst="flowChartDocumen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8" name="Vývojový diagram: ukončení 77"/>
          <p:cNvSpPr/>
          <p:nvPr/>
        </p:nvSpPr>
        <p:spPr>
          <a:xfrm>
            <a:off x="2483768" y="5733256"/>
            <a:ext cx="216024" cy="72008"/>
          </a:xfrm>
          <a:prstGeom prst="flowChartTerminator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9" name="Elipsa 78"/>
          <p:cNvSpPr/>
          <p:nvPr/>
        </p:nvSpPr>
        <p:spPr>
          <a:xfrm rot="21067424">
            <a:off x="3059832" y="5877272"/>
            <a:ext cx="864096" cy="216024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0" name="Elipsa 79"/>
          <p:cNvSpPr/>
          <p:nvPr/>
        </p:nvSpPr>
        <p:spPr>
          <a:xfrm rot="575571">
            <a:off x="3005278" y="6097273"/>
            <a:ext cx="936104" cy="288032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81" name="Přímá spojovací čára 80"/>
          <p:cNvCxnSpPr>
            <a:stCxn id="76" idx="2"/>
          </p:cNvCxnSpPr>
          <p:nvPr/>
        </p:nvCxnSpPr>
        <p:spPr>
          <a:xfrm>
            <a:off x="1979712" y="6093296"/>
            <a:ext cx="216024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82" name="Elipsa 81"/>
          <p:cNvSpPr/>
          <p:nvPr/>
        </p:nvSpPr>
        <p:spPr>
          <a:xfrm>
            <a:off x="2195736" y="5877272"/>
            <a:ext cx="216024" cy="14401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3" name="Elipsa 82"/>
          <p:cNvSpPr/>
          <p:nvPr/>
        </p:nvSpPr>
        <p:spPr>
          <a:xfrm>
            <a:off x="3995936" y="3933056"/>
            <a:ext cx="1080120" cy="576064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4" name="Vývojový diagram: dokument 83"/>
          <p:cNvSpPr/>
          <p:nvPr/>
        </p:nvSpPr>
        <p:spPr>
          <a:xfrm>
            <a:off x="4355976" y="4509120"/>
            <a:ext cx="288032" cy="144016"/>
          </a:xfrm>
          <a:prstGeom prst="flowChartDocumen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5" name="Vývojový diagram: ukončení 84"/>
          <p:cNvSpPr/>
          <p:nvPr/>
        </p:nvSpPr>
        <p:spPr>
          <a:xfrm>
            <a:off x="4499992" y="3861048"/>
            <a:ext cx="216024" cy="72008"/>
          </a:xfrm>
          <a:prstGeom prst="flowChartTerminator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6" name="Elipsa 85"/>
          <p:cNvSpPr/>
          <p:nvPr/>
        </p:nvSpPr>
        <p:spPr>
          <a:xfrm rot="21067424">
            <a:off x="5076056" y="4005064"/>
            <a:ext cx="864096" cy="216024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7" name="Elipsa 86"/>
          <p:cNvSpPr/>
          <p:nvPr/>
        </p:nvSpPr>
        <p:spPr>
          <a:xfrm rot="575571">
            <a:off x="5021502" y="4225065"/>
            <a:ext cx="936104" cy="288032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88" name="Přímá spojovací čára 87"/>
          <p:cNvCxnSpPr>
            <a:stCxn id="83" idx="2"/>
          </p:cNvCxnSpPr>
          <p:nvPr/>
        </p:nvCxnSpPr>
        <p:spPr>
          <a:xfrm>
            <a:off x="3995936" y="4221088"/>
            <a:ext cx="216024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89" name="Elipsa 88"/>
          <p:cNvSpPr/>
          <p:nvPr/>
        </p:nvSpPr>
        <p:spPr>
          <a:xfrm>
            <a:off x="4211960" y="4005064"/>
            <a:ext cx="216024" cy="14401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0" name="Elipsa 89"/>
          <p:cNvSpPr/>
          <p:nvPr/>
        </p:nvSpPr>
        <p:spPr>
          <a:xfrm>
            <a:off x="4799517" y="2918308"/>
            <a:ext cx="1080120" cy="576064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1" name="Vývojový diagram: dokument 90"/>
          <p:cNvSpPr/>
          <p:nvPr/>
        </p:nvSpPr>
        <p:spPr>
          <a:xfrm>
            <a:off x="5148064" y="3501008"/>
            <a:ext cx="288032" cy="144016"/>
          </a:xfrm>
          <a:prstGeom prst="flowChartDocumen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2" name="Vývojový diagram: ukončení 91"/>
          <p:cNvSpPr/>
          <p:nvPr/>
        </p:nvSpPr>
        <p:spPr>
          <a:xfrm>
            <a:off x="5303573" y="2846300"/>
            <a:ext cx="216024" cy="72008"/>
          </a:xfrm>
          <a:prstGeom prst="flowChartTerminator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3" name="Elipsa 92"/>
          <p:cNvSpPr/>
          <p:nvPr/>
        </p:nvSpPr>
        <p:spPr>
          <a:xfrm rot="21067424">
            <a:off x="5879637" y="2990316"/>
            <a:ext cx="864096" cy="216024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4" name="Elipsa 93"/>
          <p:cNvSpPr/>
          <p:nvPr/>
        </p:nvSpPr>
        <p:spPr>
          <a:xfrm rot="575571">
            <a:off x="5825083" y="3210317"/>
            <a:ext cx="936104" cy="288032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95" name="Přímá spojovací čára 94"/>
          <p:cNvCxnSpPr>
            <a:stCxn id="90" idx="2"/>
          </p:cNvCxnSpPr>
          <p:nvPr/>
        </p:nvCxnSpPr>
        <p:spPr>
          <a:xfrm>
            <a:off x="4799517" y="3206340"/>
            <a:ext cx="216024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96" name="Elipsa 95"/>
          <p:cNvSpPr/>
          <p:nvPr/>
        </p:nvSpPr>
        <p:spPr>
          <a:xfrm>
            <a:off x="5015541" y="2990316"/>
            <a:ext cx="216024" cy="14401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0" y="2636912"/>
            <a:ext cx="9144000" cy="443711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Elipsa 4"/>
          <p:cNvSpPr/>
          <p:nvPr/>
        </p:nvSpPr>
        <p:spPr>
          <a:xfrm>
            <a:off x="683568" y="3861049"/>
            <a:ext cx="1080120" cy="576064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ývojový diagram: dokument 5"/>
          <p:cNvSpPr/>
          <p:nvPr/>
        </p:nvSpPr>
        <p:spPr>
          <a:xfrm>
            <a:off x="1043608" y="4437113"/>
            <a:ext cx="288032" cy="144016"/>
          </a:xfrm>
          <a:prstGeom prst="flowChartDocumen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ývojový diagram: ukončení 6"/>
          <p:cNvSpPr/>
          <p:nvPr/>
        </p:nvSpPr>
        <p:spPr>
          <a:xfrm>
            <a:off x="1187624" y="3789041"/>
            <a:ext cx="216024" cy="72008"/>
          </a:xfrm>
          <a:prstGeom prst="flowChartTerminator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 rot="21067424">
            <a:off x="1763688" y="3933057"/>
            <a:ext cx="864096" cy="216024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Elipsa 8"/>
          <p:cNvSpPr/>
          <p:nvPr/>
        </p:nvSpPr>
        <p:spPr>
          <a:xfrm rot="575571">
            <a:off x="1709134" y="4153058"/>
            <a:ext cx="936104" cy="288032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0" name="Přímá spojovací čára 9"/>
          <p:cNvCxnSpPr>
            <a:stCxn id="5" idx="2"/>
          </p:cNvCxnSpPr>
          <p:nvPr/>
        </p:nvCxnSpPr>
        <p:spPr>
          <a:xfrm>
            <a:off x="683568" y="4149081"/>
            <a:ext cx="216024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1" name="Elipsa 10"/>
          <p:cNvSpPr/>
          <p:nvPr/>
        </p:nvSpPr>
        <p:spPr>
          <a:xfrm>
            <a:off x="899592" y="3933057"/>
            <a:ext cx="216024" cy="14401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Elipsa 11"/>
          <p:cNvSpPr/>
          <p:nvPr/>
        </p:nvSpPr>
        <p:spPr>
          <a:xfrm>
            <a:off x="6660232" y="5733256"/>
            <a:ext cx="1080120" cy="576064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ývojový diagram: dokument 12"/>
          <p:cNvSpPr/>
          <p:nvPr/>
        </p:nvSpPr>
        <p:spPr>
          <a:xfrm>
            <a:off x="7020272" y="6309320"/>
            <a:ext cx="288032" cy="144016"/>
          </a:xfrm>
          <a:prstGeom prst="flowChartDocumen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ývojový diagram: ukončení 13"/>
          <p:cNvSpPr/>
          <p:nvPr/>
        </p:nvSpPr>
        <p:spPr>
          <a:xfrm>
            <a:off x="7164288" y="5661248"/>
            <a:ext cx="216024" cy="72008"/>
          </a:xfrm>
          <a:prstGeom prst="flowChartTerminator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Elipsa 14"/>
          <p:cNvSpPr/>
          <p:nvPr/>
        </p:nvSpPr>
        <p:spPr>
          <a:xfrm rot="21067424">
            <a:off x="7740352" y="5805264"/>
            <a:ext cx="864096" cy="216024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Elipsa 15"/>
          <p:cNvSpPr/>
          <p:nvPr/>
        </p:nvSpPr>
        <p:spPr>
          <a:xfrm rot="575571">
            <a:off x="7685798" y="6025265"/>
            <a:ext cx="936104" cy="288032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7" name="Přímá spojovací čára 16"/>
          <p:cNvCxnSpPr>
            <a:stCxn id="12" idx="2"/>
          </p:cNvCxnSpPr>
          <p:nvPr/>
        </p:nvCxnSpPr>
        <p:spPr>
          <a:xfrm>
            <a:off x="6660232" y="6021288"/>
            <a:ext cx="216024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8" name="Elipsa 17"/>
          <p:cNvSpPr/>
          <p:nvPr/>
        </p:nvSpPr>
        <p:spPr>
          <a:xfrm>
            <a:off x="6876256" y="5805264"/>
            <a:ext cx="216024" cy="14401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Elipsa 18"/>
          <p:cNvSpPr/>
          <p:nvPr/>
        </p:nvSpPr>
        <p:spPr>
          <a:xfrm>
            <a:off x="6948264" y="4149080"/>
            <a:ext cx="1080120" cy="576064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ývojový diagram: dokument 19"/>
          <p:cNvSpPr/>
          <p:nvPr/>
        </p:nvSpPr>
        <p:spPr>
          <a:xfrm>
            <a:off x="7308304" y="4725144"/>
            <a:ext cx="288032" cy="144016"/>
          </a:xfrm>
          <a:prstGeom prst="flowChartDocumen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ývojový diagram: ukončení 20"/>
          <p:cNvSpPr/>
          <p:nvPr/>
        </p:nvSpPr>
        <p:spPr>
          <a:xfrm>
            <a:off x="7452320" y="4077072"/>
            <a:ext cx="216024" cy="72008"/>
          </a:xfrm>
          <a:prstGeom prst="flowChartTerminator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Elipsa 21"/>
          <p:cNvSpPr/>
          <p:nvPr/>
        </p:nvSpPr>
        <p:spPr>
          <a:xfrm rot="21067424">
            <a:off x="8028384" y="4221088"/>
            <a:ext cx="864096" cy="216024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Elipsa 22"/>
          <p:cNvSpPr/>
          <p:nvPr/>
        </p:nvSpPr>
        <p:spPr>
          <a:xfrm rot="575571">
            <a:off x="7973830" y="4441089"/>
            <a:ext cx="936104" cy="288032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4" name="Přímá spojovací čára 23"/>
          <p:cNvCxnSpPr>
            <a:stCxn id="19" idx="2"/>
          </p:cNvCxnSpPr>
          <p:nvPr/>
        </p:nvCxnSpPr>
        <p:spPr>
          <a:xfrm>
            <a:off x="6948264" y="4437112"/>
            <a:ext cx="216024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5" name="Elipsa 24"/>
          <p:cNvSpPr/>
          <p:nvPr/>
        </p:nvSpPr>
        <p:spPr>
          <a:xfrm>
            <a:off x="7164288" y="4221088"/>
            <a:ext cx="216024" cy="14401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Elipsa 25"/>
          <p:cNvSpPr/>
          <p:nvPr/>
        </p:nvSpPr>
        <p:spPr>
          <a:xfrm>
            <a:off x="0" y="5085184"/>
            <a:ext cx="1080120" cy="576064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Vývojový diagram: dokument 26"/>
          <p:cNvSpPr/>
          <p:nvPr/>
        </p:nvSpPr>
        <p:spPr>
          <a:xfrm>
            <a:off x="360040" y="5661248"/>
            <a:ext cx="288032" cy="144016"/>
          </a:xfrm>
          <a:prstGeom prst="flowChartDocumen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ývojový diagram: ukončení 27"/>
          <p:cNvSpPr/>
          <p:nvPr/>
        </p:nvSpPr>
        <p:spPr>
          <a:xfrm>
            <a:off x="504056" y="5013176"/>
            <a:ext cx="216024" cy="72008"/>
          </a:xfrm>
          <a:prstGeom prst="flowChartTerminator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Elipsa 28"/>
          <p:cNvSpPr/>
          <p:nvPr/>
        </p:nvSpPr>
        <p:spPr>
          <a:xfrm rot="21067424">
            <a:off x="1080120" y="5157192"/>
            <a:ext cx="864096" cy="216024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Elipsa 29"/>
          <p:cNvSpPr/>
          <p:nvPr/>
        </p:nvSpPr>
        <p:spPr>
          <a:xfrm rot="575571">
            <a:off x="1025566" y="5377193"/>
            <a:ext cx="936104" cy="288032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1" name="Přímá spojovací čára 30"/>
          <p:cNvCxnSpPr>
            <a:stCxn id="26" idx="2"/>
          </p:cNvCxnSpPr>
          <p:nvPr/>
        </p:nvCxnSpPr>
        <p:spPr>
          <a:xfrm>
            <a:off x="0" y="5373216"/>
            <a:ext cx="216024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2" name="Elipsa 31"/>
          <p:cNvSpPr/>
          <p:nvPr/>
        </p:nvSpPr>
        <p:spPr>
          <a:xfrm>
            <a:off x="216024" y="5157192"/>
            <a:ext cx="216024" cy="14401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Elipsa 32"/>
          <p:cNvSpPr/>
          <p:nvPr/>
        </p:nvSpPr>
        <p:spPr>
          <a:xfrm>
            <a:off x="1979712" y="5805264"/>
            <a:ext cx="1080120" cy="576064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Vývojový diagram: dokument 33"/>
          <p:cNvSpPr/>
          <p:nvPr/>
        </p:nvSpPr>
        <p:spPr>
          <a:xfrm>
            <a:off x="2339752" y="6381328"/>
            <a:ext cx="288032" cy="144016"/>
          </a:xfrm>
          <a:prstGeom prst="flowChartDocumen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Vývojový diagram: ukončení 34"/>
          <p:cNvSpPr/>
          <p:nvPr/>
        </p:nvSpPr>
        <p:spPr>
          <a:xfrm>
            <a:off x="2483768" y="5733256"/>
            <a:ext cx="216024" cy="72008"/>
          </a:xfrm>
          <a:prstGeom prst="flowChartTerminator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Elipsa 35"/>
          <p:cNvSpPr/>
          <p:nvPr/>
        </p:nvSpPr>
        <p:spPr>
          <a:xfrm rot="21067424">
            <a:off x="3059832" y="5877272"/>
            <a:ext cx="864096" cy="216024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Elipsa 36"/>
          <p:cNvSpPr/>
          <p:nvPr/>
        </p:nvSpPr>
        <p:spPr>
          <a:xfrm rot="575571">
            <a:off x="3005278" y="6097273"/>
            <a:ext cx="936104" cy="288032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8" name="Přímá spojovací čára 37"/>
          <p:cNvCxnSpPr>
            <a:stCxn id="33" idx="2"/>
          </p:cNvCxnSpPr>
          <p:nvPr/>
        </p:nvCxnSpPr>
        <p:spPr>
          <a:xfrm>
            <a:off x="1979712" y="6093296"/>
            <a:ext cx="216024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9" name="Elipsa 38"/>
          <p:cNvSpPr/>
          <p:nvPr/>
        </p:nvSpPr>
        <p:spPr>
          <a:xfrm>
            <a:off x="2195736" y="5877272"/>
            <a:ext cx="216024" cy="14401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Elipsa 39"/>
          <p:cNvSpPr/>
          <p:nvPr/>
        </p:nvSpPr>
        <p:spPr>
          <a:xfrm>
            <a:off x="3995936" y="3933056"/>
            <a:ext cx="1080120" cy="576064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Vývojový diagram: dokument 40"/>
          <p:cNvSpPr/>
          <p:nvPr/>
        </p:nvSpPr>
        <p:spPr>
          <a:xfrm>
            <a:off x="4355976" y="4509120"/>
            <a:ext cx="288032" cy="144016"/>
          </a:xfrm>
          <a:prstGeom prst="flowChartDocumen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Vývojový diagram: ukončení 41"/>
          <p:cNvSpPr/>
          <p:nvPr/>
        </p:nvSpPr>
        <p:spPr>
          <a:xfrm>
            <a:off x="4499992" y="3861048"/>
            <a:ext cx="216024" cy="72008"/>
          </a:xfrm>
          <a:prstGeom prst="flowChartTerminator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Elipsa 42"/>
          <p:cNvSpPr/>
          <p:nvPr/>
        </p:nvSpPr>
        <p:spPr>
          <a:xfrm rot="21067424">
            <a:off x="5076056" y="4005064"/>
            <a:ext cx="864096" cy="216024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Elipsa 43"/>
          <p:cNvSpPr/>
          <p:nvPr/>
        </p:nvSpPr>
        <p:spPr>
          <a:xfrm rot="575571">
            <a:off x="5021502" y="4225065"/>
            <a:ext cx="936104" cy="288032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5" name="Přímá spojovací čára 44"/>
          <p:cNvCxnSpPr>
            <a:stCxn id="40" idx="2"/>
          </p:cNvCxnSpPr>
          <p:nvPr/>
        </p:nvCxnSpPr>
        <p:spPr>
          <a:xfrm>
            <a:off x="3995936" y="4221088"/>
            <a:ext cx="216024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46" name="Elipsa 45"/>
          <p:cNvSpPr/>
          <p:nvPr/>
        </p:nvSpPr>
        <p:spPr>
          <a:xfrm>
            <a:off x="4211960" y="4005064"/>
            <a:ext cx="216024" cy="14401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Elipsa 46"/>
          <p:cNvSpPr/>
          <p:nvPr/>
        </p:nvSpPr>
        <p:spPr>
          <a:xfrm>
            <a:off x="4799517" y="2918308"/>
            <a:ext cx="1080120" cy="576064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Vývojový diagram: dokument 47"/>
          <p:cNvSpPr/>
          <p:nvPr/>
        </p:nvSpPr>
        <p:spPr>
          <a:xfrm>
            <a:off x="5148064" y="3501008"/>
            <a:ext cx="288032" cy="144016"/>
          </a:xfrm>
          <a:prstGeom prst="flowChartDocumen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Vývojový diagram: ukončení 48"/>
          <p:cNvSpPr/>
          <p:nvPr/>
        </p:nvSpPr>
        <p:spPr>
          <a:xfrm>
            <a:off x="5303573" y="2846300"/>
            <a:ext cx="216024" cy="72008"/>
          </a:xfrm>
          <a:prstGeom prst="flowChartTerminator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Elipsa 49"/>
          <p:cNvSpPr/>
          <p:nvPr/>
        </p:nvSpPr>
        <p:spPr>
          <a:xfrm rot="21067424">
            <a:off x="5879637" y="2990316"/>
            <a:ext cx="864096" cy="216024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Elipsa 50"/>
          <p:cNvSpPr/>
          <p:nvPr/>
        </p:nvSpPr>
        <p:spPr>
          <a:xfrm rot="575571">
            <a:off x="5825083" y="3210317"/>
            <a:ext cx="936104" cy="288032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2" name="Přímá spojovací čára 51"/>
          <p:cNvCxnSpPr>
            <a:stCxn id="47" idx="2"/>
          </p:cNvCxnSpPr>
          <p:nvPr/>
        </p:nvCxnSpPr>
        <p:spPr>
          <a:xfrm>
            <a:off x="4799517" y="3206340"/>
            <a:ext cx="216024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53" name="Elipsa 52"/>
          <p:cNvSpPr/>
          <p:nvPr/>
        </p:nvSpPr>
        <p:spPr>
          <a:xfrm>
            <a:off x="5015541" y="2990316"/>
            <a:ext cx="216024" cy="14401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Zástupný symbol pro obsah 2"/>
          <p:cNvSpPr>
            <a:spLocks noGrp="1"/>
          </p:cNvSpPr>
          <p:nvPr>
            <p:ph idx="1"/>
          </p:nvPr>
        </p:nvSpPr>
        <p:spPr>
          <a:xfrm>
            <a:off x="467544" y="1988840"/>
            <a:ext cx="8229600" cy="4525963"/>
          </a:xfrm>
        </p:spPr>
        <p:txBody>
          <a:bodyPr>
            <a:normAutofit fontScale="92500" lnSpcReduction="10000"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	15-5=10		6+9=	15		14-9=5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smtClean="0"/>
              <a:t>	16+3=19		15-7=8	                12-6=6			         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   14-8=6		5+6=11		</a:t>
            </a:r>
          </a:p>
          <a:p>
            <a:pPr>
              <a:buNone/>
            </a:pPr>
            <a:r>
              <a:rPr lang="cs-CZ" dirty="0" smtClean="0"/>
              <a:t>7+7=14					12-3=9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Procvičuj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1619672" y="1484784"/>
          <a:ext cx="3538736" cy="475253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769368"/>
                <a:gridCol w="1769368"/>
              </a:tblGrid>
              <a:tr h="678933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19-11=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9+9=</a:t>
                      </a:r>
                      <a:endParaRPr lang="cs-CZ" sz="2800" dirty="0"/>
                    </a:p>
                  </a:txBody>
                  <a:tcPr/>
                </a:tc>
              </a:tr>
              <a:tr h="678933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12-12=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8+8=</a:t>
                      </a:r>
                      <a:endParaRPr lang="cs-CZ" sz="2800" dirty="0"/>
                    </a:p>
                  </a:txBody>
                  <a:tcPr/>
                </a:tc>
              </a:tr>
              <a:tr h="678933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19-8=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7+9=</a:t>
                      </a:r>
                      <a:endParaRPr lang="cs-CZ" sz="2800" dirty="0"/>
                    </a:p>
                  </a:txBody>
                  <a:tcPr/>
                </a:tc>
              </a:tr>
              <a:tr h="678933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14-8=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20+0=</a:t>
                      </a:r>
                      <a:endParaRPr lang="cs-CZ" sz="2800" dirty="0"/>
                    </a:p>
                  </a:txBody>
                  <a:tcPr/>
                </a:tc>
              </a:tr>
              <a:tr h="678933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17-9=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17+3=</a:t>
                      </a:r>
                      <a:endParaRPr lang="cs-CZ" sz="2800" dirty="0"/>
                    </a:p>
                  </a:txBody>
                  <a:tcPr/>
                </a:tc>
              </a:tr>
              <a:tr h="678933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13-7=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6+9=</a:t>
                      </a:r>
                      <a:endParaRPr lang="cs-CZ" sz="2800" dirty="0"/>
                    </a:p>
                  </a:txBody>
                  <a:tcPr/>
                </a:tc>
              </a:tr>
              <a:tr h="678933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19-7=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5+11=</a:t>
                      </a:r>
                      <a:endParaRPr lang="cs-CZ" sz="28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2" descr="C:\Users\Peťa\AppData\Local\Microsoft\Windows\Temporary Internet Files\Content.IE5\Z2KDMS5E\MP90043836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1484784"/>
            <a:ext cx="3245709" cy="48965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Zástupný symbol pro obsah 3"/>
          <p:cNvGraphicFramePr>
            <a:graphicFrameLocks/>
          </p:cNvGraphicFramePr>
          <p:nvPr/>
        </p:nvGraphicFramePr>
        <p:xfrm>
          <a:off x="1475656" y="1484784"/>
          <a:ext cx="3528392" cy="4824533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764196"/>
                <a:gridCol w="1764196"/>
              </a:tblGrid>
              <a:tr h="689219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19-11=8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9+9=18</a:t>
                      </a:r>
                      <a:endParaRPr lang="cs-CZ" sz="2800" dirty="0"/>
                    </a:p>
                  </a:txBody>
                  <a:tcPr/>
                </a:tc>
              </a:tr>
              <a:tr h="689219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12-12=0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8+8=16</a:t>
                      </a:r>
                      <a:endParaRPr lang="cs-CZ" sz="2800" dirty="0"/>
                    </a:p>
                  </a:txBody>
                  <a:tcPr/>
                </a:tc>
              </a:tr>
              <a:tr h="689219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19-8=11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7+9=16</a:t>
                      </a:r>
                      <a:endParaRPr lang="cs-CZ" sz="2800" dirty="0"/>
                    </a:p>
                  </a:txBody>
                  <a:tcPr/>
                </a:tc>
              </a:tr>
              <a:tr h="689219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14-8=6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20+0=0</a:t>
                      </a:r>
                      <a:endParaRPr lang="cs-CZ" sz="2800" dirty="0"/>
                    </a:p>
                  </a:txBody>
                  <a:tcPr/>
                </a:tc>
              </a:tr>
              <a:tr h="689219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17-9=8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17+3=20</a:t>
                      </a:r>
                      <a:endParaRPr lang="cs-CZ" sz="2800" dirty="0"/>
                    </a:p>
                  </a:txBody>
                  <a:tcPr/>
                </a:tc>
              </a:tr>
              <a:tr h="689219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13-7=6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6+9=15</a:t>
                      </a:r>
                      <a:endParaRPr lang="cs-CZ" sz="2800" dirty="0"/>
                    </a:p>
                  </a:txBody>
                  <a:tcPr/>
                </a:tc>
              </a:tr>
              <a:tr h="689219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19-7=12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5+11=16</a:t>
                      </a:r>
                      <a:endParaRPr lang="cs-CZ" sz="28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C:\Users\Peťa\AppData\Local\Microsoft\Windows\Temporary Internet Files\Content.IE5\Z2KDMS5E\MP90043836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1484784"/>
            <a:ext cx="3245709" cy="48965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Slovní úloha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Na letišti bylo 19 letadel.Dopoledne 12 letadel odletělo.Kolik letadel zůstalo na letišti?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smtClean="0"/>
              <a:t>Vypočítej:…………………………</a:t>
            </a:r>
          </a:p>
          <a:p>
            <a:pPr>
              <a:buNone/>
            </a:pPr>
            <a:r>
              <a:rPr lang="cs-CZ" dirty="0" smtClean="0"/>
              <a:t>Napiš odpověď:…………………………………</a:t>
            </a:r>
            <a:endParaRPr lang="cs-CZ" dirty="0"/>
          </a:p>
        </p:txBody>
      </p:sp>
      <p:pic>
        <p:nvPicPr>
          <p:cNvPr id="2050" name="Picture 2" descr="C:\Users\Peťa\AppData\Local\Microsoft\Windows\Temporary Internet Files\Content.IE5\2EKAAWNX\MC900440389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2060848"/>
            <a:ext cx="2743200" cy="2743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Na letišti bylo 19 letadel.Dopoledne 12 letadel odletělo.Kolik letadel zůstalo na letišti?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smtClean="0"/>
              <a:t>Vypočítej:</a:t>
            </a:r>
            <a:r>
              <a:rPr lang="cs-CZ" dirty="0" smtClean="0">
                <a:solidFill>
                  <a:srgbClr val="002060"/>
                </a:solidFill>
              </a:rPr>
              <a:t>19-12=7</a:t>
            </a:r>
          </a:p>
          <a:p>
            <a:pPr>
              <a:buNone/>
            </a:pPr>
            <a:r>
              <a:rPr lang="cs-CZ" dirty="0" smtClean="0"/>
              <a:t>Napiš odpověď:Na letišti zůstalo</a:t>
            </a:r>
            <a:r>
              <a:rPr lang="cs-CZ" dirty="0" smtClean="0">
                <a:solidFill>
                  <a:srgbClr val="002060"/>
                </a:solidFill>
              </a:rPr>
              <a:t> 7 </a:t>
            </a:r>
            <a:r>
              <a:rPr lang="cs-CZ" dirty="0" smtClean="0"/>
              <a:t>letadel.</a:t>
            </a:r>
            <a:endParaRPr lang="cs-CZ" dirty="0"/>
          </a:p>
        </p:txBody>
      </p:sp>
      <p:pic>
        <p:nvPicPr>
          <p:cNvPr id="3074" name="Picture 2" descr="C:\Users\Peťa\AppData\Local\Microsoft\Windows\Temporary Internet Files\Content.IE5\2EKAAWNX\MC900440389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1916832"/>
            <a:ext cx="2743200" cy="2743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236</Words>
  <Application>Microsoft Office PowerPoint</Application>
  <PresentationFormat>Předvádění na obrazovce (4:3)</PresentationFormat>
  <Paragraphs>80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Snímek 1</vt:lpstr>
      <vt:lpstr>POPIS MATERIÁLU</vt:lpstr>
      <vt:lpstr>Vypočítej</vt:lpstr>
      <vt:lpstr>Řešení</vt:lpstr>
      <vt:lpstr>Procvičuj</vt:lpstr>
      <vt:lpstr>Řešení</vt:lpstr>
      <vt:lpstr>Slovní úloha</vt:lpstr>
      <vt:lpstr>Řešení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Letní počítání</dc:title>
  <dc:creator>Peťa</dc:creator>
  <cp:lastModifiedBy>Dum</cp:lastModifiedBy>
  <cp:revision>8</cp:revision>
  <dcterms:created xsi:type="dcterms:W3CDTF">2012-10-27T18:23:42Z</dcterms:created>
  <dcterms:modified xsi:type="dcterms:W3CDTF">2014-01-13T11:38:12Z</dcterms:modified>
</cp:coreProperties>
</file>