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4EB6D-FD8B-4D34-8210-DA0409E398F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102DA-6BB8-40BE-85E7-D6955263C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6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5.jpeg"/><Relationship Id="rId7" Type="http://schemas.openxmlformats.org/officeDocument/2006/relationships/image" Target="../media/image13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9.wmf"/><Relationship Id="rId4" Type="http://schemas.openxmlformats.org/officeDocument/2006/relationships/image" Target="../media/image10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OZNAČENÍ MATERIÁLU</a:t>
            </a:r>
            <a:r>
              <a:rPr lang="cs-CZ" sz="1400" dirty="0" smtClean="0">
                <a:latin typeface="+mn-lt"/>
              </a:rPr>
              <a:t>:  VY_32_INOVACE_161_M2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NÁZEV VZDĚLÁVACÍHO MATERIÁLU</a:t>
            </a:r>
            <a:r>
              <a:rPr lang="cs-CZ" sz="1400" dirty="0" smtClean="0">
                <a:latin typeface="+mn-lt"/>
              </a:rPr>
              <a:t>: Sčítání a odčítání do 20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4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ČÍSLO PROJEKTU</a:t>
            </a:r>
            <a:r>
              <a:rPr lang="cs-CZ" sz="14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KLÍČOVÁ AKTIVITA</a:t>
            </a:r>
            <a:r>
              <a:rPr lang="cs-CZ" sz="14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4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TÉMA HODINY</a:t>
            </a:r>
            <a:r>
              <a:rPr lang="cs-CZ" sz="1400" dirty="0" smtClean="0">
                <a:latin typeface="+mn-lt"/>
              </a:rPr>
              <a:t>: </a:t>
            </a:r>
            <a:r>
              <a:rPr lang="cs-CZ" sz="1400" dirty="0" smtClean="0"/>
              <a:t>Sčítání a odčítání do 20</a:t>
            </a:r>
            <a:endParaRPr lang="cs-CZ" sz="14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ROČNÍK</a:t>
            </a:r>
            <a:r>
              <a:rPr lang="cs-CZ" sz="14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PŘEDMĚT</a:t>
            </a:r>
            <a:r>
              <a:rPr lang="cs-CZ" sz="14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4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400" b="1" dirty="0" smtClean="0">
                <a:latin typeface="+mn-lt"/>
              </a:rPr>
              <a:t>AUTOR  MATERIÁLU</a:t>
            </a:r>
            <a:r>
              <a:rPr lang="cs-CZ" sz="14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matematické pojmy sčítání a odčítání do 20 s přechodem desítky</a:t>
            </a:r>
            <a:r>
              <a:rPr lang="cs-CZ" sz="2100" dirty="0" smtClean="0">
                <a:latin typeface="Arial" pitchFamily="34" charset="0"/>
                <a:cs typeface="Arial" pitchFamily="34" charset="0"/>
              </a:rPr>
              <a:t>. Zautomatizují  logické uvažování při řešení slovního úkolu.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  <a:r>
              <a:rPr lang="cs-CZ" sz="2400" dirty="0" smtClean="0"/>
              <a:t> </a:t>
            </a:r>
          </a:p>
          <a:p>
            <a:endParaRPr lang="cs-CZ" sz="2100" dirty="0" smtClean="0">
              <a:latin typeface="Arial" charset="0"/>
              <a:cs typeface="Arial" charset="0"/>
            </a:endParaRP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listí poletuje kolem stromu?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969760">
            <a:off x="424763" y="1802043"/>
            <a:ext cx="1196752" cy="1196752"/>
          </a:xfrm>
          <a:prstGeom prst="rect">
            <a:avLst/>
          </a:prstGeom>
          <a:noFill/>
        </p:spPr>
      </p:pic>
      <p:pic>
        <p:nvPicPr>
          <p:cNvPr id="1028" name="Picture 4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577519">
            <a:off x="2699792" y="2132856"/>
            <a:ext cx="1008112" cy="1008112"/>
          </a:xfrm>
          <a:prstGeom prst="rect">
            <a:avLst/>
          </a:prstGeom>
          <a:noFill/>
        </p:spPr>
      </p:pic>
      <p:pic>
        <p:nvPicPr>
          <p:cNvPr id="1029" name="Picture 5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922531">
            <a:off x="5561754" y="2618554"/>
            <a:ext cx="1340768" cy="1340768"/>
          </a:xfrm>
          <a:prstGeom prst="rect">
            <a:avLst/>
          </a:prstGeom>
          <a:noFill/>
        </p:spPr>
      </p:pic>
      <p:pic>
        <p:nvPicPr>
          <p:cNvPr id="1030" name="Picture 6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451967">
            <a:off x="1888728" y="4825745"/>
            <a:ext cx="1063651" cy="1438809"/>
          </a:xfrm>
          <a:prstGeom prst="rect">
            <a:avLst/>
          </a:prstGeom>
          <a:noFill/>
        </p:spPr>
      </p:pic>
      <p:pic>
        <p:nvPicPr>
          <p:cNvPr id="1031" name="Picture 7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699126">
            <a:off x="1094563" y="2685507"/>
            <a:ext cx="1238771" cy="1675696"/>
          </a:xfrm>
          <a:prstGeom prst="rect">
            <a:avLst/>
          </a:prstGeom>
          <a:noFill/>
        </p:spPr>
      </p:pic>
      <p:pic>
        <p:nvPicPr>
          <p:cNvPr id="1032" name="Picture 8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5157192"/>
            <a:ext cx="1257336" cy="1700808"/>
          </a:xfrm>
          <a:prstGeom prst="rect">
            <a:avLst/>
          </a:prstGeom>
          <a:noFill/>
        </p:spPr>
      </p:pic>
      <p:pic>
        <p:nvPicPr>
          <p:cNvPr id="1033" name="Picture 9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7906204">
            <a:off x="5536411" y="1224374"/>
            <a:ext cx="1166763" cy="1578290"/>
          </a:xfrm>
          <a:prstGeom prst="rect">
            <a:avLst/>
          </a:prstGeom>
          <a:noFill/>
        </p:spPr>
      </p:pic>
      <p:pic>
        <p:nvPicPr>
          <p:cNvPr id="1034" name="Picture 10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3501008"/>
            <a:ext cx="1224136" cy="1124648"/>
          </a:xfrm>
          <a:prstGeom prst="rect">
            <a:avLst/>
          </a:prstGeom>
          <a:noFill/>
        </p:spPr>
      </p:pic>
      <p:pic>
        <p:nvPicPr>
          <p:cNvPr id="1035" name="Picture 11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3068960"/>
            <a:ext cx="1080120" cy="992336"/>
          </a:xfrm>
          <a:prstGeom prst="rect">
            <a:avLst/>
          </a:prstGeom>
          <a:noFill/>
        </p:spPr>
      </p:pic>
      <p:pic>
        <p:nvPicPr>
          <p:cNvPr id="1036" name="Picture 12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63688" y="1340768"/>
            <a:ext cx="1091649" cy="1002928"/>
          </a:xfrm>
          <a:prstGeom prst="rect">
            <a:avLst/>
          </a:prstGeom>
          <a:noFill/>
        </p:spPr>
      </p:pic>
      <p:pic>
        <p:nvPicPr>
          <p:cNvPr id="1037" name="Picture 13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0611565">
            <a:off x="2282452" y="3678812"/>
            <a:ext cx="1446360" cy="1328811"/>
          </a:xfrm>
          <a:prstGeom prst="rect">
            <a:avLst/>
          </a:prstGeom>
          <a:noFill/>
        </p:spPr>
      </p:pic>
      <p:pic>
        <p:nvPicPr>
          <p:cNvPr id="1038" name="Picture 14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8973401">
            <a:off x="6084168" y="4293096"/>
            <a:ext cx="1124744" cy="1124744"/>
          </a:xfrm>
          <a:prstGeom prst="rect">
            <a:avLst/>
          </a:prstGeom>
          <a:noFill/>
        </p:spPr>
      </p:pic>
      <p:pic>
        <p:nvPicPr>
          <p:cNvPr id="1039" name="Picture 15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0357506">
            <a:off x="251520" y="4725144"/>
            <a:ext cx="1412776" cy="1412776"/>
          </a:xfrm>
          <a:prstGeom prst="rect">
            <a:avLst/>
          </a:prstGeom>
          <a:noFill/>
        </p:spPr>
      </p:pic>
      <p:pic>
        <p:nvPicPr>
          <p:cNvPr id="1040" name="Picture 16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907368">
            <a:off x="7486757" y="1306129"/>
            <a:ext cx="1238771" cy="1675696"/>
          </a:xfrm>
          <a:prstGeom prst="rect">
            <a:avLst/>
          </a:prstGeom>
          <a:noFill/>
        </p:spPr>
      </p:pic>
      <p:pic>
        <p:nvPicPr>
          <p:cNvPr id="1041" name="Picture 17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2060883">
            <a:off x="7585379" y="4058726"/>
            <a:ext cx="1204103" cy="1628800"/>
          </a:xfrm>
          <a:prstGeom prst="rect">
            <a:avLst/>
          </a:prstGeom>
          <a:noFill/>
        </p:spPr>
      </p:pic>
      <p:sp>
        <p:nvSpPr>
          <p:cNvPr id="1042" name="Tree"/>
          <p:cNvSpPr>
            <a:spLocks noEditPoints="1" noChangeArrowheads="1"/>
          </p:cNvSpPr>
          <p:nvPr/>
        </p:nvSpPr>
        <p:spPr bwMode="auto">
          <a:xfrm>
            <a:off x="2915816" y="980728"/>
            <a:ext cx="3641179" cy="587727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292080" y="5517232"/>
            <a:ext cx="1224136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15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15-6=			19-8=		11-5=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18-8=		15+5=		16-9= 		11+8=		19+1=		14+3=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8+8=			7+7=			6+6=		 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9+7=			17+3=</a:t>
            </a:r>
            <a:endParaRPr lang="cs-CZ" dirty="0"/>
          </a:p>
        </p:txBody>
      </p:sp>
      <p:pic>
        <p:nvPicPr>
          <p:cNvPr id="6" name="Picture 4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577519">
            <a:off x="3110804" y="1535756"/>
            <a:ext cx="1008112" cy="1008112"/>
          </a:xfrm>
          <a:prstGeom prst="rect">
            <a:avLst/>
          </a:prstGeom>
          <a:noFill/>
        </p:spPr>
      </p:pic>
      <p:pic>
        <p:nvPicPr>
          <p:cNvPr id="7" name="Picture 5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922531">
            <a:off x="4842008" y="2474873"/>
            <a:ext cx="854615" cy="854615"/>
          </a:xfrm>
          <a:prstGeom prst="rect">
            <a:avLst/>
          </a:prstGeom>
          <a:noFill/>
        </p:spPr>
      </p:pic>
      <p:pic>
        <p:nvPicPr>
          <p:cNvPr id="8" name="Picture 6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451967">
            <a:off x="3616921" y="3889640"/>
            <a:ext cx="1063651" cy="1438809"/>
          </a:xfrm>
          <a:prstGeom prst="rect">
            <a:avLst/>
          </a:prstGeom>
          <a:noFill/>
        </p:spPr>
      </p:pic>
      <p:pic>
        <p:nvPicPr>
          <p:cNvPr id="9" name="Picture 7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7979327">
            <a:off x="2390707" y="4989693"/>
            <a:ext cx="1238771" cy="1675696"/>
          </a:xfrm>
          <a:prstGeom prst="rect">
            <a:avLst/>
          </a:prstGeom>
          <a:noFill/>
        </p:spPr>
      </p:pic>
      <p:pic>
        <p:nvPicPr>
          <p:cNvPr id="10" name="Picture 8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005064"/>
            <a:ext cx="937941" cy="1268760"/>
          </a:xfrm>
          <a:prstGeom prst="rect">
            <a:avLst/>
          </a:prstGeom>
          <a:noFill/>
        </p:spPr>
      </p:pic>
      <p:pic>
        <p:nvPicPr>
          <p:cNvPr id="11" name="Picture 9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7906204">
            <a:off x="5719649" y="1413512"/>
            <a:ext cx="851916" cy="1152394"/>
          </a:xfrm>
          <a:prstGeom prst="rect">
            <a:avLst/>
          </a:prstGeom>
          <a:noFill/>
        </p:spPr>
      </p:pic>
      <p:pic>
        <p:nvPicPr>
          <p:cNvPr id="12" name="Picture 10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429000"/>
            <a:ext cx="1224136" cy="1124648"/>
          </a:xfrm>
          <a:prstGeom prst="rect">
            <a:avLst/>
          </a:prstGeom>
          <a:noFill/>
        </p:spPr>
      </p:pic>
      <p:pic>
        <p:nvPicPr>
          <p:cNvPr id="13" name="Picture 11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063880" y="3789040"/>
            <a:ext cx="1080120" cy="992336"/>
          </a:xfrm>
          <a:prstGeom prst="rect">
            <a:avLst/>
          </a:prstGeom>
          <a:noFill/>
        </p:spPr>
      </p:pic>
      <p:pic>
        <p:nvPicPr>
          <p:cNvPr id="14" name="Picture 12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1340768"/>
            <a:ext cx="1091649" cy="1002928"/>
          </a:xfrm>
          <a:prstGeom prst="rect">
            <a:avLst/>
          </a:prstGeom>
          <a:noFill/>
        </p:spPr>
      </p:pic>
      <p:pic>
        <p:nvPicPr>
          <p:cNvPr id="16" name="Picture 14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8973401">
            <a:off x="5308817" y="5245936"/>
            <a:ext cx="1124744" cy="1124744"/>
          </a:xfrm>
          <a:prstGeom prst="rect">
            <a:avLst/>
          </a:prstGeom>
          <a:noFill/>
        </p:spPr>
      </p:pic>
      <p:pic>
        <p:nvPicPr>
          <p:cNvPr id="17" name="Picture 15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0357506">
            <a:off x="204147" y="4929291"/>
            <a:ext cx="1412776" cy="1412776"/>
          </a:xfrm>
          <a:prstGeom prst="rect">
            <a:avLst/>
          </a:prstGeom>
          <a:noFill/>
        </p:spPr>
      </p:pic>
      <p:pic>
        <p:nvPicPr>
          <p:cNvPr id="18" name="Picture 16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907368">
            <a:off x="7918092" y="1737053"/>
            <a:ext cx="739310" cy="1000071"/>
          </a:xfrm>
          <a:prstGeom prst="rect">
            <a:avLst/>
          </a:prstGeom>
          <a:noFill/>
        </p:spPr>
      </p:pic>
      <p:pic>
        <p:nvPicPr>
          <p:cNvPr id="19" name="Picture 17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60883">
            <a:off x="8043490" y="5568361"/>
            <a:ext cx="850192" cy="1150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6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907368">
            <a:off x="7918092" y="1737053"/>
            <a:ext cx="739310" cy="1000071"/>
          </a:xfrm>
          <a:prstGeom prst="rect">
            <a:avLst/>
          </a:prstGeom>
          <a:noFill/>
        </p:spPr>
      </p:pic>
      <p:pic>
        <p:nvPicPr>
          <p:cNvPr id="10" name="Picture 9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906204">
            <a:off x="5719649" y="1413512"/>
            <a:ext cx="851916" cy="1152394"/>
          </a:xfrm>
          <a:prstGeom prst="rect">
            <a:avLst/>
          </a:prstGeom>
          <a:noFill/>
        </p:spPr>
      </p:pic>
      <p:pic>
        <p:nvPicPr>
          <p:cNvPr id="17" name="Picture 17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60883">
            <a:off x="8043490" y="5568361"/>
            <a:ext cx="850192" cy="1150062"/>
          </a:xfrm>
          <a:prstGeom prst="rect">
            <a:avLst/>
          </a:prstGeom>
          <a:noFill/>
        </p:spPr>
      </p:pic>
      <p:pic>
        <p:nvPicPr>
          <p:cNvPr id="14" name="Picture 14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973401">
            <a:off x="5308817" y="5245936"/>
            <a:ext cx="1124744" cy="1124744"/>
          </a:xfrm>
          <a:prstGeom prst="rect">
            <a:avLst/>
          </a:prstGeom>
          <a:noFill/>
        </p:spPr>
      </p:pic>
      <p:pic>
        <p:nvPicPr>
          <p:cNvPr id="7" name="Picture 6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451967">
            <a:off x="3616921" y="3889640"/>
            <a:ext cx="1063651" cy="143880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15-6=9			19-8=11		</a:t>
            </a:r>
            <a:r>
              <a:rPr lang="cs-CZ" dirty="0" err="1" smtClean="0"/>
              <a:t>11</a:t>
            </a:r>
            <a:r>
              <a:rPr lang="cs-CZ" dirty="0" smtClean="0"/>
              <a:t>-5=6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18-8=10		15+5=20		16-9=7 		11+8=19		</a:t>
            </a:r>
            <a:r>
              <a:rPr lang="cs-CZ" dirty="0" err="1" smtClean="0"/>
              <a:t>19</a:t>
            </a:r>
            <a:r>
              <a:rPr lang="cs-CZ" dirty="0" smtClean="0"/>
              <a:t>+1=20		14+3=17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8+8=	16		7+7=	14		6+6=12		 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9+7=	16		17+3=20</a:t>
            </a:r>
            <a:endParaRPr lang="cs-CZ" dirty="0"/>
          </a:p>
        </p:txBody>
      </p:sp>
      <p:pic>
        <p:nvPicPr>
          <p:cNvPr id="5" name="Picture 4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9577519">
            <a:off x="3110804" y="1535756"/>
            <a:ext cx="1008112" cy="1008112"/>
          </a:xfrm>
          <a:prstGeom prst="rect">
            <a:avLst/>
          </a:prstGeom>
          <a:noFill/>
        </p:spPr>
      </p:pic>
      <p:pic>
        <p:nvPicPr>
          <p:cNvPr id="6" name="Picture 5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4922531">
            <a:off x="4842008" y="2474873"/>
            <a:ext cx="854615" cy="854615"/>
          </a:xfrm>
          <a:prstGeom prst="rect">
            <a:avLst/>
          </a:prstGeom>
          <a:noFill/>
        </p:spPr>
      </p:pic>
      <p:pic>
        <p:nvPicPr>
          <p:cNvPr id="8" name="Picture 7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7979327">
            <a:off x="2390707" y="4989693"/>
            <a:ext cx="1238771" cy="1675696"/>
          </a:xfrm>
          <a:prstGeom prst="rect">
            <a:avLst/>
          </a:prstGeom>
          <a:noFill/>
        </p:spPr>
      </p:pic>
      <p:pic>
        <p:nvPicPr>
          <p:cNvPr id="9" name="Picture 8" descr="C:\Users\Peťa\AppData\Local\Microsoft\Windows\Temporary Internet Files\Content.IE5\718AS66W\MP90041177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4005064"/>
            <a:ext cx="937941" cy="1268760"/>
          </a:xfrm>
          <a:prstGeom prst="rect">
            <a:avLst/>
          </a:prstGeom>
          <a:noFill/>
        </p:spPr>
      </p:pic>
      <p:pic>
        <p:nvPicPr>
          <p:cNvPr id="11" name="Picture 10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429000"/>
            <a:ext cx="1224136" cy="1124648"/>
          </a:xfrm>
          <a:prstGeom prst="rect">
            <a:avLst/>
          </a:prstGeom>
          <a:noFill/>
        </p:spPr>
      </p:pic>
      <p:pic>
        <p:nvPicPr>
          <p:cNvPr id="12" name="Picture 11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063880" y="3789040"/>
            <a:ext cx="1080120" cy="992336"/>
          </a:xfrm>
          <a:prstGeom prst="rect">
            <a:avLst/>
          </a:prstGeom>
          <a:noFill/>
        </p:spPr>
      </p:pic>
      <p:pic>
        <p:nvPicPr>
          <p:cNvPr id="13" name="Picture 12" descr="C:\Users\Peťa\AppData\Local\Microsoft\Windows\Temporary Internet Files\Content.IE5\2EKAAWNX\MC90044185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688" y="1340768"/>
            <a:ext cx="1091649" cy="1002928"/>
          </a:xfrm>
          <a:prstGeom prst="rect">
            <a:avLst/>
          </a:prstGeom>
          <a:noFill/>
        </p:spPr>
      </p:pic>
      <p:pic>
        <p:nvPicPr>
          <p:cNvPr id="15" name="Picture 15" descr="C:\Users\Peťa\AppData\Local\Microsoft\Windows\Temporary Internet Files\Content.IE5\2EKAAWNX\MP90043082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0357506">
            <a:off x="204147" y="4929291"/>
            <a:ext cx="1412776" cy="1412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624" y="1412776"/>
          <a:ext cx="3960440" cy="511256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80220"/>
                <a:gridCol w="1980220"/>
              </a:tblGrid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6+6=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17-7=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7+9=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11-9=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8+8=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14-9=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11+9=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15-7=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15+3=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18-9=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16+3=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15-6=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7+8=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11-11=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eťa\AppData\Local\Microsoft\Windows\Temporary Internet Files\Content.IE5\Z2KDMS5E\MP9004075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412776"/>
            <a:ext cx="3487835" cy="522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1187624" y="1412776"/>
          <a:ext cx="3960440" cy="511256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80220"/>
                <a:gridCol w="1980220"/>
              </a:tblGrid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6+6=12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17-7=10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7+9=16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11-9=2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8+8=16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14-9=5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11+9=20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15-7=8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15+3=18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18-9=9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16+3=19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15-6=9</a:t>
                      </a:r>
                      <a:endParaRPr lang="cs-CZ" sz="2800" dirty="0"/>
                    </a:p>
                  </a:txBody>
                  <a:tcPr/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7+8=15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11-11=0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C:\Users\Peťa\AppData\Local\Microsoft\Windows\Temporary Internet Files\Content.IE5\Z2KDMS5E\MP9004075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412776"/>
            <a:ext cx="3487835" cy="522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lese rostlo 15 smrků. Vichřice 7 smrků vyvrátila. Kolik smrků zůstalo v lese?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Vypočítej:…………………………………</a:t>
            </a:r>
          </a:p>
          <a:p>
            <a:pPr>
              <a:buNone/>
            </a:pPr>
            <a:r>
              <a:rPr lang="cs-CZ" dirty="0" smtClean="0"/>
              <a:t>Napiš odpověď:…………………………………</a:t>
            </a:r>
            <a:endParaRPr lang="cs-CZ" dirty="0"/>
          </a:p>
        </p:txBody>
      </p:sp>
      <p:pic>
        <p:nvPicPr>
          <p:cNvPr id="3074" name="Picture 2" descr="C:\Users\Peťa\AppData\Local\Microsoft\Windows\Temporary Internet Files\Content.IE5\2EKAAWNX\MC9003313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348880"/>
            <a:ext cx="2683886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lese rostlo 15 smrků. Vichřice 7 smrků vyvrátila. Kolik smrků zůstalo v lese?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15-7=8</a:t>
            </a:r>
          </a:p>
          <a:p>
            <a:pPr>
              <a:buNone/>
            </a:pPr>
            <a:r>
              <a:rPr lang="cs-CZ" dirty="0" smtClean="0"/>
              <a:t>Napiš odpověď: V lese zůstalo </a:t>
            </a:r>
            <a:r>
              <a:rPr lang="cs-CZ" b="1" u="sng" dirty="0" smtClean="0"/>
              <a:t>8</a:t>
            </a:r>
            <a:r>
              <a:rPr lang="cs-CZ" dirty="0" smtClean="0"/>
              <a:t> smrků.</a:t>
            </a:r>
            <a:endParaRPr lang="cs-CZ" dirty="0"/>
          </a:p>
        </p:txBody>
      </p:sp>
      <p:pic>
        <p:nvPicPr>
          <p:cNvPr id="5" name="Picture 2" descr="C:\Users\Peťa\AppData\Local\Microsoft\Windows\Temporary Internet Files\Content.IE5\2EKAAWNX\MC9003313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348880"/>
            <a:ext cx="2683886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254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POPIS MATERIÁLU</vt:lpstr>
      <vt:lpstr>Kolik listí poletuje kolem stromu?</vt:lpstr>
      <vt:lpstr>Vypočítej</vt:lpstr>
      <vt:lpstr>Řešení</vt:lpstr>
      <vt:lpstr>Procvičuj</vt:lpstr>
      <vt:lpstr>Řešení</vt:lpstr>
      <vt:lpstr>Slovní úloha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Podzimní počítání</dc:title>
  <dc:creator>Peťa</dc:creator>
  <cp:lastModifiedBy>Dum</cp:lastModifiedBy>
  <cp:revision>9</cp:revision>
  <dcterms:created xsi:type="dcterms:W3CDTF">2012-10-27T18:05:23Z</dcterms:created>
  <dcterms:modified xsi:type="dcterms:W3CDTF">2014-01-13T11:41:01Z</dcterms:modified>
</cp:coreProperties>
</file>