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2C7916-EDA9-4061-A642-A9ACF7E081F9}" type="datetimeFigureOut">
              <a:rPr lang="cs-CZ" smtClean="0"/>
              <a:pPr/>
              <a:t>13.1.2014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8A2A1-09A7-44BB-A30A-73FD528388C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/>
          <p:cNvPicPr>
            <a:picLocks noGrp="1" noChangeAspect="1" noChangeArrowheads="1"/>
          </p:cNvPicPr>
          <p:nvPr>
            <p:ph type="ctr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043608" y="548680"/>
            <a:ext cx="7642225" cy="1466850"/>
          </a:xfrm>
          <a:prstGeom prst="rect">
            <a:avLst/>
          </a:prstGeom>
          <a:noFill/>
        </p:spPr>
      </p:pic>
      <p:sp>
        <p:nvSpPr>
          <p:cNvPr id="3075" name="Text Box 5"/>
          <p:cNvSpPr txBox="1">
            <a:spLocks noChangeArrowheads="1"/>
          </p:cNvSpPr>
          <p:nvPr/>
        </p:nvSpPr>
        <p:spPr bwMode="auto">
          <a:xfrm>
            <a:off x="468313" y="2532063"/>
            <a:ext cx="8207375" cy="374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/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OZNAČENÍ MATERIÁLU</a:t>
            </a:r>
            <a:r>
              <a:rPr lang="cs-CZ" sz="1200" dirty="0" smtClean="0">
                <a:latin typeface="+mn-lt"/>
              </a:rPr>
              <a:t>:  VY_32_INOVACE_167_M2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NÁZEV VZDĚLÁVACÍHO MATERIÁLU</a:t>
            </a:r>
            <a:r>
              <a:rPr lang="cs-CZ" sz="1200" dirty="0" smtClean="0">
                <a:latin typeface="+mn-lt"/>
              </a:rPr>
              <a:t>: Metr, kilometr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dirty="0" smtClean="0">
                <a:latin typeface="+mn-lt"/>
              </a:rPr>
              <a:t>NÁZEV ŠKOLY: Základní škola a Mateřská škola, Hevlín, příspěvková organizace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ČÍSLO PROJEKTU</a:t>
            </a:r>
            <a:r>
              <a:rPr lang="cs-CZ" sz="1200" dirty="0" smtClean="0">
                <a:latin typeface="+mn-lt"/>
              </a:rPr>
              <a:t>: CZ.1.07/1.4.00/21.2193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KLÍČOVÁ AKTIVITA</a:t>
            </a:r>
            <a:r>
              <a:rPr lang="cs-CZ" sz="1200" dirty="0" smtClean="0">
                <a:latin typeface="+mn-lt"/>
              </a:rPr>
              <a:t>: III/2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TÉMA HODINY</a:t>
            </a:r>
            <a:r>
              <a:rPr lang="cs-CZ" sz="1200" dirty="0" smtClean="0">
                <a:latin typeface="+mn-lt"/>
              </a:rPr>
              <a:t>: </a:t>
            </a:r>
            <a:r>
              <a:rPr lang="cs-CZ" sz="1200" dirty="0" smtClean="0"/>
              <a:t>Opakování metr, kilometr</a:t>
            </a: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ROČNÍK</a:t>
            </a:r>
            <a:r>
              <a:rPr lang="cs-CZ" sz="1200" dirty="0" smtClean="0">
                <a:latin typeface="+mn-lt"/>
              </a:rPr>
              <a:t>: 2.</a:t>
            </a: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PŘEDMĚT</a:t>
            </a:r>
            <a:r>
              <a:rPr lang="cs-CZ" sz="1200" dirty="0" smtClean="0">
                <a:latin typeface="+mn-lt"/>
              </a:rPr>
              <a:t>: Matematika</a:t>
            </a:r>
          </a:p>
          <a:p>
            <a:pPr algn="ctr" eaLnBrk="1" hangingPunct="1">
              <a:spcBef>
                <a:spcPct val="50000"/>
              </a:spcBef>
              <a:defRPr/>
            </a:pPr>
            <a:endParaRPr lang="cs-CZ" sz="1200" dirty="0" smtClean="0">
              <a:latin typeface="+mn-lt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cs-CZ" sz="1200" b="1" dirty="0" smtClean="0">
                <a:latin typeface="+mn-lt"/>
              </a:rPr>
              <a:t>AUTOR  MATERIÁLU</a:t>
            </a:r>
            <a:r>
              <a:rPr lang="cs-CZ" sz="1200" dirty="0" smtClean="0">
                <a:latin typeface="+mn-lt"/>
              </a:rPr>
              <a:t>: Petra Dohnalová</a:t>
            </a: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258888" y="5589588"/>
            <a:ext cx="72009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200" i="1"/>
          </a:p>
          <a:p>
            <a:pPr>
              <a:spcBef>
                <a:spcPct val="50000"/>
              </a:spcBef>
            </a:pPr>
            <a:endParaRPr lang="cs-CZ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cs typeface="Arial" charset="0"/>
              </a:rPr>
              <a:t>POPIS MATERIÁLU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100" b="1" dirty="0" smtClean="0">
                <a:latin typeface="Arial" charset="0"/>
                <a:cs typeface="Arial" charset="0"/>
              </a:rPr>
              <a:t>DRUH UČEBNÍHO MATERIÁLU</a:t>
            </a:r>
            <a:r>
              <a:rPr lang="cs-CZ" sz="2100" dirty="0" smtClean="0">
                <a:latin typeface="Arial" charset="0"/>
                <a:cs typeface="Arial" charset="0"/>
              </a:rPr>
              <a:t>: prezentace v PowerPointu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MEZIPŘEDMĚTOVÉ VZTAHY</a:t>
            </a:r>
            <a:r>
              <a:rPr lang="cs-CZ" sz="2100" dirty="0" smtClean="0">
                <a:latin typeface="Arial" charset="0"/>
                <a:cs typeface="Arial" charset="0"/>
              </a:rPr>
              <a:t>:  VV, PČ, ČJ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POPIS PRÁCE S MATERIÁLEM</a:t>
            </a:r>
            <a:r>
              <a:rPr lang="cs-CZ" sz="2100" dirty="0" smtClean="0">
                <a:latin typeface="Arial" charset="0"/>
                <a:cs typeface="Arial" charset="0"/>
              </a:rPr>
              <a:t>: Žáci pracují pod vedením učitelky, plní zadané úkoly, pracují v </a:t>
            </a:r>
            <a:r>
              <a:rPr lang="cs-CZ" sz="2100" dirty="0" smtClean="0">
                <a:latin typeface="Arial" charset="0"/>
                <a:cs typeface="Arial" charset="0"/>
              </a:rPr>
              <a:t>lavicích, </a:t>
            </a:r>
            <a:r>
              <a:rPr lang="cs-CZ" sz="2100" dirty="0" smtClean="0">
                <a:latin typeface="Arial" charset="0"/>
                <a:cs typeface="Arial" charset="0"/>
              </a:rPr>
              <a:t>u tabule, samostatně, ve skupinách.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r>
              <a:rPr lang="cs-CZ" sz="2100" b="1" dirty="0" smtClean="0">
                <a:latin typeface="Arial" charset="0"/>
                <a:cs typeface="Arial" charset="0"/>
              </a:rPr>
              <a:t>OČEKÁVANÝ VÝSTUP</a:t>
            </a:r>
            <a:r>
              <a:rPr lang="cs-CZ" sz="2100" dirty="0" smtClean="0">
                <a:latin typeface="Arial" charset="0"/>
                <a:cs typeface="Arial" charset="0"/>
              </a:rPr>
              <a:t>: Žáci si procvičí a </a:t>
            </a:r>
            <a:r>
              <a:rPr lang="cs-CZ" sz="2100" dirty="0" smtClean="0">
                <a:latin typeface="Arial" charset="0"/>
                <a:cs typeface="Arial" charset="0"/>
              </a:rPr>
              <a:t>zopakují </a:t>
            </a:r>
            <a:r>
              <a:rPr lang="cs-CZ" sz="2100" dirty="0" smtClean="0">
                <a:latin typeface="Arial" charset="0"/>
                <a:cs typeface="Arial" charset="0"/>
              </a:rPr>
              <a:t>pojmy metr, kilometr.</a:t>
            </a:r>
          </a:p>
          <a:p>
            <a:r>
              <a:rPr lang="cs-CZ" sz="2100" b="1" dirty="0" smtClean="0">
                <a:latin typeface="Arial" charset="0"/>
                <a:cs typeface="Arial" charset="0"/>
              </a:rPr>
              <a:t>ZKUŠENOST S PILOTÁŽÍ: </a:t>
            </a:r>
            <a:r>
              <a:rPr lang="cs-CZ" sz="2100" dirty="0" smtClean="0">
                <a:latin typeface="Arial" charset="0"/>
                <a:cs typeface="Arial" charset="0"/>
              </a:rPr>
              <a:t>Snaha a aktivita převládala, pomoc slabším s vypracováním úkolů.</a:t>
            </a:r>
          </a:p>
          <a:p>
            <a:r>
              <a:rPr lang="cs-CZ" sz="2100" b="1" i="1" dirty="0" smtClean="0">
                <a:latin typeface="Arial" charset="0"/>
                <a:cs typeface="Arial" charset="0"/>
              </a:rPr>
              <a:t>ZDROJ</a:t>
            </a:r>
            <a:r>
              <a:rPr lang="cs-CZ" sz="2100" dirty="0" smtClean="0">
                <a:latin typeface="Arial" charset="0"/>
                <a:cs typeface="Arial" charset="0"/>
              </a:rPr>
              <a:t>:  </a:t>
            </a:r>
            <a:r>
              <a:rPr lang="cs-CZ" sz="2100" dirty="0" smtClean="0"/>
              <a:t>Ilustrace </a:t>
            </a:r>
            <a:r>
              <a:rPr lang="cs-CZ" sz="2100" u="sng" dirty="0" smtClean="0"/>
              <a:t>www.office.</a:t>
            </a:r>
            <a:r>
              <a:rPr lang="cs-CZ" sz="2100" u="sng" dirty="0" err="1" smtClean="0"/>
              <a:t>microsoft.com</a:t>
            </a:r>
            <a:endParaRPr lang="cs-CZ" sz="2100" dirty="0" smtClean="0">
              <a:solidFill>
                <a:srgbClr val="FF0000"/>
              </a:solidFill>
              <a:latin typeface="Arial" charset="0"/>
              <a:cs typeface="Arial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Co měříme metrem? Zakroužkuj.</a:t>
            </a:r>
            <a:endParaRPr lang="cs-CZ" dirty="0"/>
          </a:p>
        </p:txBody>
      </p:sp>
      <p:pic>
        <p:nvPicPr>
          <p:cNvPr id="1026" name="Picture 2" descr="C:\Users\Peťa\AppData\Local\Microsoft\Windows\Temporary Internet Files\Content.IE5\Z2KDMS5E\MP9001442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348880"/>
            <a:ext cx="2822424" cy="1872208"/>
          </a:xfrm>
          <a:prstGeom prst="rect">
            <a:avLst/>
          </a:prstGeom>
          <a:noFill/>
        </p:spPr>
      </p:pic>
      <p:pic>
        <p:nvPicPr>
          <p:cNvPr id="1032" name="Picture 8" descr="C:\Users\Peťa\AppData\Local\Microsoft\Windows\Temporary Internet Files\Content.IE5\Z2KDMS5E\MP9002277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1916832"/>
            <a:ext cx="1426816" cy="2172816"/>
          </a:xfrm>
          <a:prstGeom prst="rect">
            <a:avLst/>
          </a:prstGeom>
          <a:noFill/>
        </p:spPr>
      </p:pic>
      <p:pic>
        <p:nvPicPr>
          <p:cNvPr id="1033" name="Picture 9" descr="C:\Users\Peťa\AppData\Local\Microsoft\Windows\Temporary Internet Files\Content.IE5\Z2KDMS5E\MP90044033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941168"/>
            <a:ext cx="2336304" cy="1557536"/>
          </a:xfrm>
          <a:prstGeom prst="rect">
            <a:avLst/>
          </a:prstGeom>
          <a:noFill/>
        </p:spPr>
      </p:pic>
      <p:pic>
        <p:nvPicPr>
          <p:cNvPr id="1034" name="Picture 10" descr="C:\Users\Peťa\AppData\Local\Microsoft\Windows\Temporary Internet Files\Content.IE5\Z2KDMS5E\MC90044184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564904"/>
            <a:ext cx="1851025" cy="2003425"/>
          </a:xfrm>
          <a:prstGeom prst="rect">
            <a:avLst/>
          </a:prstGeom>
          <a:noFill/>
        </p:spPr>
      </p:pic>
      <p:pic>
        <p:nvPicPr>
          <p:cNvPr id="1036" name="Picture 12" descr="C:\Users\Peťa\AppData\Local\Microsoft\Windows\Temporary Internet Files\Content.IE5\2EKAAWNX\MC90033394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2060848"/>
            <a:ext cx="1705356" cy="1820570"/>
          </a:xfrm>
          <a:prstGeom prst="rect">
            <a:avLst/>
          </a:prstGeom>
          <a:noFill/>
        </p:spPr>
      </p:pic>
      <p:pic>
        <p:nvPicPr>
          <p:cNvPr id="1040" name="Picture 16" descr="C:\Users\Peťa\AppData\Local\Microsoft\Windows\Temporary Internet Files\Content.IE5\39B8X6UL\MC90030004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4869160"/>
            <a:ext cx="1755648" cy="1430122"/>
          </a:xfrm>
          <a:prstGeom prst="rect">
            <a:avLst/>
          </a:prstGeom>
          <a:noFill/>
        </p:spPr>
      </p:pic>
      <p:pic>
        <p:nvPicPr>
          <p:cNvPr id="1041" name="Picture 17" descr="C:\Users\Peťa\AppData\Local\Microsoft\Windows\Temporary Internet Files\Content.IE5\Z2KDMS5E\MP90017536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5085184"/>
            <a:ext cx="2144159" cy="1440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Elipsa 14"/>
          <p:cNvSpPr/>
          <p:nvPr/>
        </p:nvSpPr>
        <p:spPr>
          <a:xfrm>
            <a:off x="6588224" y="4941168"/>
            <a:ext cx="2555776" cy="1916832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755576" y="4725144"/>
            <a:ext cx="2808312" cy="1916832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7380312" y="1700808"/>
            <a:ext cx="1763688" cy="2952328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251520" y="2060848"/>
            <a:ext cx="3240360" cy="252028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5" name="Picture 2" descr="C:\Users\Peťa\AppData\Local\Microsoft\Windows\Temporary Internet Files\Content.IE5\Z2KDMS5E\MP90014427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348880"/>
            <a:ext cx="2822424" cy="1872208"/>
          </a:xfrm>
          <a:prstGeom prst="rect">
            <a:avLst/>
          </a:prstGeom>
          <a:noFill/>
        </p:spPr>
      </p:pic>
      <p:pic>
        <p:nvPicPr>
          <p:cNvPr id="6" name="Picture 8" descr="C:\Users\Peťa\AppData\Local\Microsoft\Windows\Temporary Internet Files\Content.IE5\Z2KDMS5E\MP9002277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1916832"/>
            <a:ext cx="1426816" cy="2172816"/>
          </a:xfrm>
          <a:prstGeom prst="rect">
            <a:avLst/>
          </a:prstGeom>
          <a:noFill/>
        </p:spPr>
      </p:pic>
      <p:pic>
        <p:nvPicPr>
          <p:cNvPr id="7" name="Picture 9" descr="C:\Users\Peťa\AppData\Local\Microsoft\Windows\Temporary Internet Files\Content.IE5\Z2KDMS5E\MP90044033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941168"/>
            <a:ext cx="2336304" cy="1557536"/>
          </a:xfrm>
          <a:prstGeom prst="rect">
            <a:avLst/>
          </a:prstGeom>
          <a:noFill/>
        </p:spPr>
      </p:pic>
      <p:pic>
        <p:nvPicPr>
          <p:cNvPr id="8" name="Picture 10" descr="C:\Users\Peťa\AppData\Local\Microsoft\Windows\Temporary Internet Files\Content.IE5\Z2KDMS5E\MC90044184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07904" y="2564904"/>
            <a:ext cx="1851025" cy="2003425"/>
          </a:xfrm>
          <a:prstGeom prst="rect">
            <a:avLst/>
          </a:prstGeom>
          <a:noFill/>
        </p:spPr>
      </p:pic>
      <p:pic>
        <p:nvPicPr>
          <p:cNvPr id="9" name="Picture 12" descr="C:\Users\Peťa\AppData\Local\Microsoft\Windows\Temporary Internet Files\Content.IE5\2EKAAWNX\MC90033394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2060848"/>
            <a:ext cx="1705356" cy="1820570"/>
          </a:xfrm>
          <a:prstGeom prst="rect">
            <a:avLst/>
          </a:prstGeom>
          <a:noFill/>
        </p:spPr>
      </p:pic>
      <p:pic>
        <p:nvPicPr>
          <p:cNvPr id="10" name="Picture 16" descr="C:\Users\Peťa\AppData\Local\Microsoft\Windows\Temporary Internet Files\Content.IE5\39B8X6UL\MC900300049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4869160"/>
            <a:ext cx="1755648" cy="1430122"/>
          </a:xfrm>
          <a:prstGeom prst="rect">
            <a:avLst/>
          </a:prstGeom>
          <a:noFill/>
        </p:spPr>
      </p:pic>
      <p:pic>
        <p:nvPicPr>
          <p:cNvPr id="11" name="Picture 17" descr="C:\Users\Peťa\AppData\Local\Microsoft\Windows\Temporary Internet Files\Content.IE5\Z2KDMS5E\MP90017536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5085184"/>
            <a:ext cx="2144159" cy="14401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2411760" y="1412776"/>
          <a:ext cx="4320480" cy="4925144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2160240"/>
                <a:gridCol w="2160240"/>
              </a:tblGrid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3m+13m=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14m+2m=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16m+3m=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18m+2m=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2m+14m=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13m+3m=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3m+6m=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16m-7m=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11m+7m=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17m-9m=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12m+4m=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14m-9m=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19m+1m=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13m-7m=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7m+6m=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12m-2m=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2" descr="C:\Users\Peťa\AppData\Local\Microsoft\Windows\Temporary Internet Files\Content.IE5\39B8X6UL\MC90029241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933056"/>
            <a:ext cx="1808683" cy="1440180"/>
          </a:xfrm>
          <a:prstGeom prst="rect">
            <a:avLst/>
          </a:prstGeom>
          <a:noFill/>
        </p:spPr>
      </p:pic>
      <p:pic>
        <p:nvPicPr>
          <p:cNvPr id="3074" name="Picture 2" descr="C:\Users\Peťa\AppData\Local\Microsoft\Windows\Temporary Internet Files\Content.IE5\Z2KDMS5E\MC90034704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0"/>
            <a:ext cx="2084638" cy="19888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/>
          </p:cNvGraphicFramePr>
          <p:nvPr/>
        </p:nvGraphicFramePr>
        <p:xfrm>
          <a:off x="2051720" y="1484784"/>
          <a:ext cx="4320480" cy="4925144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2160240"/>
                <a:gridCol w="2160240"/>
              </a:tblGrid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3m+13m=16m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14m+2m=16m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16m+3m=19m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18m+2m=20m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2m+14m=16m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13m+3m=16m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3m+6m=9m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16m-7m=9m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11m+7m=18m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17m-9m=8m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12m+4m=16m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14m-9m=5m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19m+1m=20m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13m-7m=6m</a:t>
                      </a:r>
                      <a:endParaRPr lang="cs-CZ" sz="2400" dirty="0"/>
                    </a:p>
                  </a:txBody>
                  <a:tcPr/>
                </a:tc>
              </a:tr>
              <a:tr h="615643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7m+6m=13m</a:t>
                      </a:r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12m-2m=10m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Peťa\AppData\Local\Microsoft\Windows\Temporary Internet Files\Content.IE5\39B8X6UL\MC90029241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3016"/>
            <a:ext cx="1808683" cy="1440180"/>
          </a:xfrm>
          <a:prstGeom prst="rect">
            <a:avLst/>
          </a:prstGeom>
          <a:noFill/>
        </p:spPr>
      </p:pic>
      <p:pic>
        <p:nvPicPr>
          <p:cNvPr id="2051" name="Picture 3" descr="C:\Users\Peťa\AppData\Local\Microsoft\Windows\Temporary Internet Files\Content.IE5\Z2KDMS5E\MC90034704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0"/>
            <a:ext cx="2355475" cy="22472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Slovní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Do obchodu přivezli </a:t>
            </a:r>
            <a:r>
              <a:rPr lang="cs-CZ" dirty="0" smtClean="0">
                <a:solidFill>
                  <a:srgbClr val="FF0000"/>
                </a:solidFill>
              </a:rPr>
              <a:t>20 kg </a:t>
            </a:r>
            <a:r>
              <a:rPr lang="cs-CZ" dirty="0" smtClean="0"/>
              <a:t>třešní. Dopoledne prodali </a:t>
            </a:r>
            <a:r>
              <a:rPr lang="cs-CZ" dirty="0" smtClean="0">
                <a:solidFill>
                  <a:srgbClr val="FF0000"/>
                </a:solidFill>
              </a:rPr>
              <a:t>6 kg. </a:t>
            </a:r>
            <a:r>
              <a:rPr lang="cs-CZ" dirty="0" smtClean="0"/>
              <a:t>Zbytek prodali odpoledne. Kolik třešní prodali odpoledne?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Vypočítej:…………………………..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Napiš odpověď:…………………………..</a:t>
            </a:r>
            <a:endParaRPr lang="cs-CZ" dirty="0"/>
          </a:p>
        </p:txBody>
      </p:sp>
      <p:pic>
        <p:nvPicPr>
          <p:cNvPr id="4098" name="Picture 2" descr="C:\Users\Peťa\AppData\Local\Microsoft\Windows\Temporary Internet Files\Content.IE5\718AS66W\MC90044171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708920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Do obchodu přivezli 20 kg třešní. Dopoledne prodali 6 kg. Zbytek prodali odpoledne. Kolik třešní prodali odpoledne?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Vypočítej: </a:t>
            </a:r>
            <a:r>
              <a:rPr lang="cs-CZ" dirty="0" smtClean="0">
                <a:solidFill>
                  <a:srgbClr val="FF0000"/>
                </a:solidFill>
              </a:rPr>
              <a:t>20-6=14kg</a:t>
            </a:r>
          </a:p>
          <a:p>
            <a:pPr>
              <a:buNone/>
            </a:pPr>
            <a:r>
              <a:rPr lang="cs-CZ" dirty="0" smtClean="0"/>
              <a:t>Napiš odpověď: Odpoledne prodali </a:t>
            </a:r>
            <a:r>
              <a:rPr lang="cs-CZ" dirty="0" smtClean="0">
                <a:solidFill>
                  <a:srgbClr val="FF0000"/>
                </a:solidFill>
              </a:rPr>
              <a:t>14 kg </a:t>
            </a:r>
            <a:r>
              <a:rPr lang="cs-CZ" dirty="0" smtClean="0"/>
              <a:t>třešní.</a:t>
            </a:r>
            <a:endParaRPr lang="cs-CZ" dirty="0"/>
          </a:p>
        </p:txBody>
      </p:sp>
      <p:pic>
        <p:nvPicPr>
          <p:cNvPr id="5122" name="Picture 2" descr="C:\Users\Peťa\AppData\Local\Microsoft\Windows\Temporary Internet Files\Content.IE5\718AS66W\MC90044171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564904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247</Words>
  <Application>Microsoft Office PowerPoint</Application>
  <PresentationFormat>Předvádění na obrazovce (4:3)</PresentationFormat>
  <Paragraphs>70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POPIS MATERIÁLU</vt:lpstr>
      <vt:lpstr>Opakování</vt:lpstr>
      <vt:lpstr>Řešení</vt:lpstr>
      <vt:lpstr>Vypočítej</vt:lpstr>
      <vt:lpstr>Řešení</vt:lpstr>
      <vt:lpstr>Slovní úloha</vt:lpstr>
      <vt:lpstr>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 metr</dc:title>
  <dc:creator>Peťa</dc:creator>
  <cp:lastModifiedBy>Dum</cp:lastModifiedBy>
  <cp:revision>6</cp:revision>
  <dcterms:created xsi:type="dcterms:W3CDTF">2012-10-27T20:42:16Z</dcterms:created>
  <dcterms:modified xsi:type="dcterms:W3CDTF">2014-01-13T11:49:29Z</dcterms:modified>
</cp:coreProperties>
</file>