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C870E-8912-4EB8-A8BB-728E43BD410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0519-6B38-4CFB-8952-AAECBEE60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C870E-8912-4EB8-A8BB-728E43BD410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0519-6B38-4CFB-8952-AAECBEE60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C870E-8912-4EB8-A8BB-728E43BD410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0519-6B38-4CFB-8952-AAECBEE60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C870E-8912-4EB8-A8BB-728E43BD410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0519-6B38-4CFB-8952-AAECBEE60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C870E-8912-4EB8-A8BB-728E43BD410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0519-6B38-4CFB-8952-AAECBEE60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C870E-8912-4EB8-A8BB-728E43BD410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0519-6B38-4CFB-8952-AAECBEE60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C870E-8912-4EB8-A8BB-728E43BD410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0519-6B38-4CFB-8952-AAECBEE60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C870E-8912-4EB8-A8BB-728E43BD410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0519-6B38-4CFB-8952-AAECBEE60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C870E-8912-4EB8-A8BB-728E43BD410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0519-6B38-4CFB-8952-AAECBEE60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C870E-8912-4EB8-A8BB-728E43BD410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0519-6B38-4CFB-8952-AAECBEE60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C870E-8912-4EB8-A8BB-728E43BD410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0519-6B38-4CFB-8952-AAECBEE60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C870E-8912-4EB8-A8BB-728E43BD410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940519-6B38-4CFB-8952-AAECBEE60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43608" y="548680"/>
            <a:ext cx="7642225" cy="1466850"/>
          </a:xfrm>
          <a:prstGeom prst="rect">
            <a:avLst/>
          </a:prstGeom>
          <a:noFill/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468313" y="2532063"/>
            <a:ext cx="8207375" cy="374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/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OZNAČENÍ MATERIÁLU</a:t>
            </a:r>
            <a:r>
              <a:rPr lang="cs-CZ" sz="1200" dirty="0" smtClean="0">
                <a:latin typeface="+mn-lt"/>
              </a:rPr>
              <a:t>:  VY_32_INOVACE_172_M2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NÁZEV VZDĚLÁVACÍHO MATERIÁLU</a:t>
            </a:r>
            <a:r>
              <a:rPr lang="cs-CZ" sz="1200" dirty="0" smtClean="0">
                <a:latin typeface="+mn-lt"/>
              </a:rPr>
              <a:t>: Bod, přímka, úsečka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dirty="0" smtClean="0">
                <a:latin typeface="+mn-lt"/>
              </a:rPr>
              <a:t>NÁZEV ŠKOLY: Základní škola a Mateřská škola, Hevlín, příspěvková organizace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ČÍSLO PROJEKTU</a:t>
            </a:r>
            <a:r>
              <a:rPr lang="cs-CZ" sz="1200" dirty="0" smtClean="0">
                <a:latin typeface="+mn-lt"/>
              </a:rPr>
              <a:t>: CZ.1.07/1.4.00/21.2193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KLÍČOVÁ AKTIVITA</a:t>
            </a:r>
            <a:r>
              <a:rPr lang="cs-CZ" sz="1200" dirty="0" smtClean="0">
                <a:latin typeface="+mn-lt"/>
              </a:rPr>
              <a:t>: III/2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TÉMA HODINY</a:t>
            </a:r>
            <a:r>
              <a:rPr lang="cs-CZ" sz="1200" dirty="0" smtClean="0">
                <a:latin typeface="+mn-lt"/>
              </a:rPr>
              <a:t>: </a:t>
            </a:r>
            <a:r>
              <a:rPr lang="cs-CZ" sz="1200" dirty="0" smtClean="0"/>
              <a:t>Opakování- bod, přímka, úsečka.</a:t>
            </a: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ROČNÍK</a:t>
            </a:r>
            <a:r>
              <a:rPr lang="cs-CZ" sz="1200" dirty="0" smtClean="0">
                <a:latin typeface="+mn-lt"/>
              </a:rPr>
              <a:t>: 2.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PŘEDMĚT</a:t>
            </a:r>
            <a:r>
              <a:rPr lang="cs-CZ" sz="1200" dirty="0" smtClean="0">
                <a:latin typeface="+mn-lt"/>
              </a:rPr>
              <a:t>: Matematika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AUTOR  MATERIÁLU</a:t>
            </a:r>
            <a:r>
              <a:rPr lang="cs-CZ" sz="1200" dirty="0" smtClean="0">
                <a:latin typeface="+mn-lt"/>
              </a:rPr>
              <a:t>: Petra Dohnalová</a:t>
            </a: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1258888" y="5589588"/>
            <a:ext cx="72009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s-CZ" sz="1200" i="1"/>
          </a:p>
          <a:p>
            <a:pPr>
              <a:spcBef>
                <a:spcPct val="50000"/>
              </a:spcBef>
            </a:pPr>
            <a:endParaRPr lang="cs-CZ"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  <a:cs typeface="Arial" charset="0"/>
              </a:rPr>
              <a:t>POPIS MATERIÁLU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100" b="1" dirty="0" smtClean="0">
                <a:latin typeface="Arial" charset="0"/>
                <a:cs typeface="Arial" charset="0"/>
              </a:rPr>
              <a:t>DRUH UČEBNÍHO MATERIÁLU</a:t>
            </a:r>
            <a:r>
              <a:rPr lang="cs-CZ" sz="2100" dirty="0" smtClean="0">
                <a:latin typeface="Arial" charset="0"/>
                <a:cs typeface="Arial" charset="0"/>
              </a:rPr>
              <a:t>: prezentace v PowerPointu</a:t>
            </a:r>
          </a:p>
          <a:p>
            <a:r>
              <a:rPr lang="cs-CZ" sz="2100" b="1" dirty="0" smtClean="0">
                <a:latin typeface="Arial" charset="0"/>
                <a:cs typeface="Arial" charset="0"/>
              </a:rPr>
              <a:t>MEZIPŘEDMĚTOVÉ VZTAHY</a:t>
            </a:r>
            <a:r>
              <a:rPr lang="cs-CZ" sz="2100" dirty="0" smtClean="0">
                <a:latin typeface="Arial" charset="0"/>
                <a:cs typeface="Arial" charset="0"/>
              </a:rPr>
              <a:t>:  VV, PČ, ČJ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cs-CZ" sz="2100" b="1" dirty="0" smtClean="0">
                <a:latin typeface="Arial" charset="0"/>
                <a:cs typeface="Arial" charset="0"/>
              </a:rPr>
              <a:t>POPIS PRÁCE S MATERIÁLEM</a:t>
            </a:r>
            <a:r>
              <a:rPr lang="cs-CZ" sz="2100" dirty="0" smtClean="0">
                <a:latin typeface="Arial" charset="0"/>
                <a:cs typeface="Arial" charset="0"/>
              </a:rPr>
              <a:t>: Žáci pracují pod vedením učitelky, plní zadané úkoly, pracují v </a:t>
            </a:r>
            <a:r>
              <a:rPr lang="cs-CZ" sz="2100" dirty="0" smtClean="0">
                <a:latin typeface="Arial" charset="0"/>
                <a:cs typeface="Arial" charset="0"/>
              </a:rPr>
              <a:t>lavicích, </a:t>
            </a:r>
            <a:r>
              <a:rPr lang="cs-CZ" sz="2100" dirty="0" smtClean="0">
                <a:latin typeface="Arial" charset="0"/>
                <a:cs typeface="Arial" charset="0"/>
              </a:rPr>
              <a:t>u tabule, samostatně, ve skupinách.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cs-CZ" sz="2100" b="1" dirty="0" smtClean="0">
                <a:latin typeface="Arial" charset="0"/>
                <a:cs typeface="Arial" charset="0"/>
              </a:rPr>
              <a:t>OČEKÁVANÝ VÝSTUP</a:t>
            </a:r>
            <a:r>
              <a:rPr lang="cs-CZ" sz="2100" dirty="0" smtClean="0">
                <a:latin typeface="Arial" charset="0"/>
                <a:cs typeface="Arial" charset="0"/>
              </a:rPr>
              <a:t>: Žáci si procvičí pojmy: bod, přímka, úsečka.</a:t>
            </a:r>
          </a:p>
          <a:p>
            <a:r>
              <a:rPr lang="cs-CZ" sz="2100" b="1" dirty="0" smtClean="0">
                <a:latin typeface="Arial" charset="0"/>
                <a:cs typeface="Arial" charset="0"/>
              </a:rPr>
              <a:t>ZKUŠENOST S PILOTÁŽÍ: </a:t>
            </a:r>
            <a:r>
              <a:rPr lang="cs-CZ" sz="2100" dirty="0" smtClean="0">
                <a:latin typeface="Arial" charset="0"/>
                <a:cs typeface="Arial" charset="0"/>
              </a:rPr>
              <a:t>Snaha a aktivita převládala, pomoc slabším s vypracováním úkolů.</a:t>
            </a:r>
          </a:p>
          <a:p>
            <a:r>
              <a:rPr lang="cs-CZ" sz="2100" b="1" i="1" dirty="0" smtClean="0">
                <a:latin typeface="Arial" charset="0"/>
                <a:cs typeface="Arial" charset="0"/>
              </a:rPr>
              <a:t>ZDROJ</a:t>
            </a:r>
            <a:r>
              <a:rPr lang="cs-CZ" sz="2100" dirty="0" smtClean="0">
                <a:latin typeface="Arial" charset="0"/>
                <a:cs typeface="Arial" charset="0"/>
              </a:rPr>
              <a:t>:  </a:t>
            </a:r>
            <a:r>
              <a:rPr lang="cs-CZ" sz="2100" dirty="0" smtClean="0"/>
              <a:t>Ilustrace </a:t>
            </a:r>
            <a:r>
              <a:rPr lang="cs-CZ" sz="2100" u="sng" dirty="0" smtClean="0"/>
              <a:t>www.office.</a:t>
            </a:r>
            <a:r>
              <a:rPr lang="cs-CZ" sz="2100" u="sng" dirty="0" err="1" smtClean="0"/>
              <a:t>microsoft.com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Narýsuj do sešitu různé přímky p, r, 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                                        </a:t>
            </a:r>
          </a:p>
          <a:p>
            <a:pPr>
              <a:buNone/>
            </a:pPr>
            <a:r>
              <a:rPr lang="cs-CZ" dirty="0"/>
              <a:t> </a:t>
            </a: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395536" y="2060848"/>
            <a:ext cx="41044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2267744" y="3140968"/>
            <a:ext cx="41044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3995936" y="4365104"/>
            <a:ext cx="41044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4355976" y="1988840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56176" y="3212976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r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7884368" y="4437112"/>
            <a:ext cx="261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Vyznač body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Na přímce </a:t>
            </a:r>
            <a:r>
              <a:rPr lang="cs-CZ" b="1" dirty="0" smtClean="0"/>
              <a:t>p</a:t>
            </a:r>
            <a:r>
              <a:rPr lang="cs-CZ" dirty="0" smtClean="0"/>
              <a:t> vyznač bod </a:t>
            </a:r>
            <a:r>
              <a:rPr lang="cs-CZ" b="1" dirty="0" smtClean="0"/>
              <a:t>A</a:t>
            </a:r>
            <a:r>
              <a:rPr lang="cs-CZ" dirty="0" smtClean="0"/>
              <a:t>. Na přímce</a:t>
            </a:r>
            <a:r>
              <a:rPr lang="cs-CZ" b="1" dirty="0" smtClean="0"/>
              <a:t> r </a:t>
            </a:r>
            <a:r>
              <a:rPr lang="cs-CZ" dirty="0" smtClean="0"/>
              <a:t>vyznač</a:t>
            </a:r>
          </a:p>
          <a:p>
            <a:pPr>
              <a:buNone/>
            </a:pPr>
            <a:r>
              <a:rPr lang="cs-CZ" dirty="0" smtClean="0"/>
              <a:t>bod </a:t>
            </a:r>
            <a:r>
              <a:rPr lang="cs-CZ" b="1" dirty="0" smtClean="0"/>
              <a:t>B</a:t>
            </a:r>
            <a:r>
              <a:rPr lang="cs-CZ" dirty="0" smtClean="0"/>
              <a:t>. Na př</a:t>
            </a:r>
            <a:r>
              <a:rPr lang="cs-CZ" dirty="0"/>
              <a:t>í</a:t>
            </a:r>
            <a:r>
              <a:rPr lang="cs-CZ" dirty="0" smtClean="0"/>
              <a:t>mce </a:t>
            </a:r>
            <a:r>
              <a:rPr lang="cs-CZ" b="1" dirty="0" smtClean="0"/>
              <a:t>t</a:t>
            </a:r>
            <a:r>
              <a:rPr lang="cs-CZ" dirty="0" smtClean="0"/>
              <a:t> vyznač bod </a:t>
            </a:r>
            <a:r>
              <a:rPr lang="cs-CZ" b="1" dirty="0" smtClean="0"/>
              <a:t>C.</a:t>
            </a:r>
            <a:endParaRPr lang="cs-CZ" b="1" dirty="0"/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611560" y="3068960"/>
            <a:ext cx="41044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" name="Přímá spojovací čára 4"/>
          <p:cNvCxnSpPr/>
          <p:nvPr/>
        </p:nvCxnSpPr>
        <p:spPr>
          <a:xfrm>
            <a:off x="2483768" y="4149080"/>
            <a:ext cx="41044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4211960" y="5373216"/>
            <a:ext cx="41044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4572000" y="299695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372200" y="4221088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r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8100392" y="5445224"/>
            <a:ext cx="261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t</a:t>
            </a: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2195736" y="2852936"/>
            <a:ext cx="0" cy="50405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6948264" y="5157192"/>
            <a:ext cx="0" cy="50405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283968" y="3861048"/>
            <a:ext cx="0" cy="50405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6804248" y="5661248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139952" y="4365104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051720" y="3356992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Vyznač úsečky AE,CD,MN</a:t>
            </a: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1835696" y="3573016"/>
            <a:ext cx="360040" cy="4766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flipH="1">
            <a:off x="1835696" y="3573016"/>
            <a:ext cx="432048" cy="4766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3563888" y="1916832"/>
            <a:ext cx="360040" cy="4766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H="1">
            <a:off x="3563888" y="1916832"/>
            <a:ext cx="432048" cy="4766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5292080" y="2348880"/>
            <a:ext cx="360040" cy="4766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flipH="1">
            <a:off x="5292080" y="2348880"/>
            <a:ext cx="432048" cy="4766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4932040" y="4797152"/>
            <a:ext cx="360040" cy="4766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flipH="1">
            <a:off x="4932040" y="4797152"/>
            <a:ext cx="432048" cy="4766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6804248" y="3573016"/>
            <a:ext cx="360040" cy="4766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flipH="1">
            <a:off x="6804248" y="3573016"/>
            <a:ext cx="432048" cy="4766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8532440" y="4653136"/>
            <a:ext cx="360040" cy="4766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flipH="1">
            <a:off x="8532440" y="4653136"/>
            <a:ext cx="432048" cy="4766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1835696" y="4149080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563888" y="2420888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292080" y="2780928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932040" y="5301208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C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6876256" y="4077072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M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8604448" y="5157192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Připomeň si 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Bod</a:t>
            </a:r>
            <a:r>
              <a:rPr lang="cs-CZ" dirty="0" smtClean="0">
                <a:solidFill>
                  <a:srgbClr val="FF0000"/>
                </a:solidFill>
              </a:rPr>
              <a:t>, který označuje </a:t>
            </a:r>
            <a:r>
              <a:rPr lang="cs-CZ" b="1" dirty="0" smtClean="0">
                <a:solidFill>
                  <a:srgbClr val="FF0000"/>
                </a:solidFill>
              </a:rPr>
              <a:t>nulu</a:t>
            </a:r>
            <a:r>
              <a:rPr lang="cs-CZ" dirty="0" smtClean="0">
                <a:solidFill>
                  <a:srgbClr val="FF0000"/>
                </a:solidFill>
              </a:rPr>
              <a:t> na pravítku, </a:t>
            </a:r>
            <a:r>
              <a:rPr lang="cs-CZ" b="1" dirty="0" smtClean="0">
                <a:solidFill>
                  <a:srgbClr val="FF0000"/>
                </a:solidFill>
              </a:rPr>
              <a:t>přiložíme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přesně k jednomu </a:t>
            </a:r>
            <a:r>
              <a:rPr lang="cs-CZ" b="1" dirty="0" smtClean="0">
                <a:solidFill>
                  <a:srgbClr val="FF0000"/>
                </a:solidFill>
              </a:rPr>
              <a:t>krajnímu bodu </a:t>
            </a:r>
            <a:r>
              <a:rPr lang="cs-CZ" dirty="0" smtClean="0">
                <a:solidFill>
                  <a:srgbClr val="FF0000"/>
                </a:solidFill>
              </a:rPr>
              <a:t>úsečky. </a:t>
            </a:r>
            <a:r>
              <a:rPr lang="cs-CZ" b="1" dirty="0" smtClean="0">
                <a:solidFill>
                  <a:srgbClr val="FF0000"/>
                </a:solidFill>
              </a:rPr>
              <a:t>U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druhého</a:t>
            </a:r>
            <a:r>
              <a:rPr lang="cs-CZ" dirty="0" smtClean="0">
                <a:solidFill>
                  <a:srgbClr val="FF0000"/>
                </a:solidFill>
              </a:rPr>
              <a:t> krajního </a:t>
            </a:r>
            <a:r>
              <a:rPr lang="cs-CZ" b="1" dirty="0" smtClean="0">
                <a:solidFill>
                  <a:srgbClr val="FF0000"/>
                </a:solidFill>
              </a:rPr>
              <a:t>bodu</a:t>
            </a:r>
            <a:r>
              <a:rPr lang="cs-CZ" dirty="0" smtClean="0">
                <a:solidFill>
                  <a:srgbClr val="FF0000"/>
                </a:solidFill>
              </a:rPr>
              <a:t> úsečky </a:t>
            </a:r>
            <a:r>
              <a:rPr lang="cs-CZ" b="1" dirty="0" smtClean="0">
                <a:solidFill>
                  <a:srgbClr val="FF0000"/>
                </a:solidFill>
              </a:rPr>
              <a:t>přečteme na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pravítku její délku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Peťa\AppData\Local\Microsoft\Windows\Temporary Internet Files\Content.IE5\IWRR6F6R\MP90043940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3717032"/>
            <a:ext cx="2103952" cy="22657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216</Words>
  <Application>Microsoft Office PowerPoint</Application>
  <PresentationFormat>Předvádění na obrazovce (4:3)</PresentationFormat>
  <Paragraphs>47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POPIS MATERIÁLU</vt:lpstr>
      <vt:lpstr>Narýsuj do sešitu různé přímky p, r, t</vt:lpstr>
      <vt:lpstr>Vyznač body</vt:lpstr>
      <vt:lpstr>Vyznač úsečky AE,CD,MN</vt:lpstr>
      <vt:lpstr>Připomeň si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OP.BOD PŘÍMKA USEČKA</dc:title>
  <dc:creator>Peťa</dc:creator>
  <cp:lastModifiedBy>Dum</cp:lastModifiedBy>
  <cp:revision>8</cp:revision>
  <dcterms:created xsi:type="dcterms:W3CDTF">2013-01-27T20:11:43Z</dcterms:created>
  <dcterms:modified xsi:type="dcterms:W3CDTF">2014-01-13T12:00:14Z</dcterms:modified>
</cp:coreProperties>
</file>