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64" r:id="rId3"/>
    <p:sldId id="257" r:id="rId4"/>
    <p:sldId id="258" r:id="rId5"/>
    <p:sldId id="259" r:id="rId6"/>
    <p:sldId id="260" r:id="rId7"/>
    <p:sldId id="261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68" autoAdjust="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71E303-ABCA-4E98-8F4B-46CB946C907F}" type="datetimeFigureOut">
              <a:rPr lang="cs-CZ" smtClean="0"/>
              <a:pPr/>
              <a:t>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0977A-4ECA-40F8-8B9C-DE72A62B63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71E303-ABCA-4E98-8F4B-46CB946C907F}" type="datetimeFigureOut">
              <a:rPr lang="cs-CZ" smtClean="0"/>
              <a:pPr/>
              <a:t>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0977A-4ECA-40F8-8B9C-DE72A62B63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71E303-ABCA-4E98-8F4B-46CB946C907F}" type="datetimeFigureOut">
              <a:rPr lang="cs-CZ" smtClean="0"/>
              <a:pPr/>
              <a:t>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0977A-4ECA-40F8-8B9C-DE72A62B63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71E303-ABCA-4E98-8F4B-46CB946C907F}" type="datetimeFigureOut">
              <a:rPr lang="cs-CZ" smtClean="0"/>
              <a:pPr/>
              <a:t>4.5.2013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0977A-4ECA-40F8-8B9C-DE72A62B63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71E303-ABCA-4E98-8F4B-46CB946C907F}" type="datetimeFigureOut">
              <a:rPr lang="cs-CZ" smtClean="0"/>
              <a:pPr/>
              <a:t>4.5.2013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0977A-4ECA-40F8-8B9C-DE72A62B63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71E303-ABCA-4E98-8F4B-46CB946C907F}" type="datetimeFigureOut">
              <a:rPr lang="cs-CZ" smtClean="0"/>
              <a:pPr/>
              <a:t>4.5.2013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0977A-4ECA-40F8-8B9C-DE72A62B63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71E303-ABCA-4E98-8F4B-46CB946C907F}" type="datetimeFigureOut">
              <a:rPr lang="cs-CZ" smtClean="0"/>
              <a:pPr/>
              <a:t>4.5.2013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0977A-4ECA-40F8-8B9C-DE72A62B63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71E303-ABCA-4E98-8F4B-46CB946C907F}" type="datetimeFigureOut">
              <a:rPr lang="cs-CZ" smtClean="0"/>
              <a:pPr/>
              <a:t>4.5.2013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0977A-4ECA-40F8-8B9C-DE72A62B63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71E303-ABCA-4E98-8F4B-46CB946C907F}" type="datetimeFigureOut">
              <a:rPr lang="cs-CZ" smtClean="0"/>
              <a:pPr/>
              <a:t>4.5.2013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0977A-4ECA-40F8-8B9C-DE72A62B63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71E303-ABCA-4E98-8F4B-46CB946C907F}" type="datetimeFigureOut">
              <a:rPr lang="cs-CZ" smtClean="0"/>
              <a:pPr/>
              <a:t>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0977A-4ECA-40F8-8B9C-DE72A62B63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71E303-ABCA-4E98-8F4B-46CB946C907F}" type="datetimeFigureOut">
              <a:rPr lang="cs-CZ" smtClean="0"/>
              <a:pPr/>
              <a:t>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0977A-4ECA-40F8-8B9C-DE72A62B63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171E303-ABCA-4E98-8F4B-46CB946C907F}" type="datetimeFigureOut">
              <a:rPr lang="cs-CZ" smtClean="0"/>
              <a:pPr/>
              <a:t>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750977A-4ECA-40F8-8B9C-DE72A62B63E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4"/>
          <p:cNvPicPr>
            <a:picLocks noGrp="1" noChangeAspect="1" noChangeArrowheads="1"/>
          </p:cNvPicPr>
          <p:nvPr>
            <p:ph type="ctrTitle" idx="4294967295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043608" y="548680"/>
            <a:ext cx="7642225" cy="1466850"/>
          </a:xfrm>
          <a:prstGeom prst="rect">
            <a:avLst/>
          </a:prstGeom>
          <a:noFill/>
        </p:spPr>
      </p:pic>
      <p:sp>
        <p:nvSpPr>
          <p:cNvPr id="3075" name="Text Box 5"/>
          <p:cNvSpPr txBox="1">
            <a:spLocks noChangeArrowheads="1"/>
          </p:cNvSpPr>
          <p:nvPr/>
        </p:nvSpPr>
        <p:spPr bwMode="auto">
          <a:xfrm>
            <a:off x="468313" y="2532063"/>
            <a:ext cx="8207375" cy="3740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  <a:defRPr/>
            </a:pPr>
            <a:endParaRPr lang="cs-CZ" sz="1200" dirty="0" smtClean="0"/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OZNAČENÍ MATERIÁLU</a:t>
            </a:r>
            <a:r>
              <a:rPr lang="cs-CZ" sz="1200" dirty="0" smtClean="0">
                <a:latin typeface="+mn-lt"/>
              </a:rPr>
              <a:t>:  </a:t>
            </a:r>
            <a:r>
              <a:rPr lang="cs-CZ" sz="1200" dirty="0" smtClean="0">
                <a:latin typeface="+mn-lt"/>
              </a:rPr>
              <a:t>VY_32_INOVACE_175_M2</a:t>
            </a:r>
            <a:endParaRPr lang="cs-CZ" sz="1200" dirty="0" smtClean="0">
              <a:latin typeface="+mn-lt"/>
            </a:endParaRP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NÁZEV VZDĚLÁVACÍHO MATERIÁLU</a:t>
            </a:r>
            <a:r>
              <a:rPr lang="cs-CZ" sz="1200" dirty="0" smtClean="0">
                <a:latin typeface="+mn-lt"/>
              </a:rPr>
              <a:t>: Sčítání a odčítání do </a:t>
            </a:r>
            <a:r>
              <a:rPr lang="cs-CZ" sz="1200" dirty="0" smtClean="0">
                <a:latin typeface="+mn-lt"/>
              </a:rPr>
              <a:t>100</a:t>
            </a:r>
            <a:endParaRPr lang="cs-CZ" sz="1200" dirty="0" smtClean="0">
              <a:latin typeface="+mn-lt"/>
            </a:endParaRPr>
          </a:p>
          <a:p>
            <a:pPr algn="ctr" eaLnBrk="1" hangingPunct="1">
              <a:spcBef>
                <a:spcPct val="50000"/>
              </a:spcBef>
              <a:defRPr/>
            </a:pPr>
            <a:endParaRPr lang="cs-CZ" sz="1200" dirty="0" smtClean="0">
              <a:latin typeface="+mn-lt"/>
            </a:endParaRP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dirty="0" smtClean="0">
                <a:latin typeface="+mn-lt"/>
              </a:rPr>
              <a:t>NÁZEV ŠKOLY: Základní škola a Mateřská škola, Hevlín, příspěvková organizace</a:t>
            </a: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ČÍSLO PROJEKTU</a:t>
            </a:r>
            <a:r>
              <a:rPr lang="cs-CZ" sz="1200" dirty="0" smtClean="0">
                <a:latin typeface="+mn-lt"/>
              </a:rPr>
              <a:t>: CZ.1.07/1.4.00/21.2193</a:t>
            </a: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KLÍČOVÁ AKTIVITA</a:t>
            </a:r>
            <a:r>
              <a:rPr lang="cs-CZ" sz="1200" dirty="0" smtClean="0">
                <a:latin typeface="+mn-lt"/>
              </a:rPr>
              <a:t>: III/2</a:t>
            </a:r>
          </a:p>
          <a:p>
            <a:pPr algn="ctr" eaLnBrk="1" hangingPunct="1">
              <a:spcBef>
                <a:spcPct val="50000"/>
              </a:spcBef>
              <a:defRPr/>
            </a:pPr>
            <a:endParaRPr lang="cs-CZ" sz="1200" dirty="0" smtClean="0">
              <a:latin typeface="+mn-lt"/>
            </a:endParaRP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TÉMA </a:t>
            </a:r>
            <a:r>
              <a:rPr lang="cs-CZ" sz="1200" b="1" dirty="0" smtClean="0">
                <a:latin typeface="+mn-lt"/>
              </a:rPr>
              <a:t>HODINY</a:t>
            </a:r>
            <a:r>
              <a:rPr lang="cs-CZ" sz="1200" dirty="0" smtClean="0">
                <a:latin typeface="+mn-lt"/>
              </a:rPr>
              <a:t>:Počítání se zvířátky, </a:t>
            </a:r>
            <a:r>
              <a:rPr lang="cs-CZ" sz="1200" dirty="0" smtClean="0"/>
              <a:t>s</a:t>
            </a:r>
            <a:r>
              <a:rPr lang="cs-CZ" sz="1200" dirty="0" smtClean="0"/>
              <a:t>čítání </a:t>
            </a:r>
            <a:r>
              <a:rPr lang="cs-CZ" sz="1200" dirty="0" smtClean="0"/>
              <a:t>a odčítání do </a:t>
            </a:r>
            <a:r>
              <a:rPr lang="cs-CZ" sz="1200" dirty="0" smtClean="0"/>
              <a:t>100</a:t>
            </a:r>
            <a:r>
              <a:rPr lang="cs-CZ" sz="1200" dirty="0" smtClean="0"/>
              <a:t>, </a:t>
            </a:r>
            <a:r>
              <a:rPr lang="cs-CZ" sz="1200" dirty="0" smtClean="0"/>
              <a:t>procvičování</a:t>
            </a:r>
            <a:endParaRPr lang="cs-CZ" sz="1200" dirty="0" smtClean="0">
              <a:latin typeface="+mn-lt"/>
            </a:endParaRP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ROČNÍK</a:t>
            </a:r>
            <a:r>
              <a:rPr lang="cs-CZ" sz="1200" dirty="0" smtClean="0">
                <a:latin typeface="+mn-lt"/>
              </a:rPr>
              <a:t>: </a:t>
            </a:r>
            <a:r>
              <a:rPr lang="cs-CZ" sz="1200" dirty="0" smtClean="0">
                <a:latin typeface="+mn-lt"/>
              </a:rPr>
              <a:t>2.</a:t>
            </a:r>
            <a:endParaRPr lang="cs-CZ" sz="1200" dirty="0" smtClean="0">
              <a:latin typeface="+mn-lt"/>
            </a:endParaRP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PŘEDMĚT</a:t>
            </a:r>
            <a:r>
              <a:rPr lang="cs-CZ" sz="1200" dirty="0" smtClean="0">
                <a:latin typeface="+mn-lt"/>
              </a:rPr>
              <a:t>: Matematika</a:t>
            </a:r>
          </a:p>
          <a:p>
            <a:pPr algn="ctr" eaLnBrk="1" hangingPunct="1">
              <a:spcBef>
                <a:spcPct val="50000"/>
              </a:spcBef>
              <a:defRPr/>
            </a:pPr>
            <a:endParaRPr lang="cs-CZ" sz="1200" dirty="0" smtClean="0">
              <a:latin typeface="+mn-lt"/>
            </a:endParaRP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AUTOR  MATERIÁLU</a:t>
            </a:r>
            <a:r>
              <a:rPr lang="cs-CZ" sz="1200" dirty="0" smtClean="0">
                <a:latin typeface="+mn-lt"/>
              </a:rPr>
              <a:t>: Petra Dohnalová</a:t>
            </a:r>
          </a:p>
        </p:txBody>
      </p:sp>
      <p:sp>
        <p:nvSpPr>
          <p:cNvPr id="4100" name="Text Box 6"/>
          <p:cNvSpPr txBox="1">
            <a:spLocks noChangeArrowheads="1"/>
          </p:cNvSpPr>
          <p:nvPr/>
        </p:nvSpPr>
        <p:spPr bwMode="auto">
          <a:xfrm>
            <a:off x="1258888" y="5589588"/>
            <a:ext cx="7200900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endParaRPr lang="cs-CZ" sz="1200" i="1"/>
          </a:p>
          <a:p>
            <a:pPr>
              <a:spcBef>
                <a:spcPct val="50000"/>
              </a:spcBef>
            </a:pPr>
            <a:endParaRPr lang="cs-CZ" sz="120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Arial" charset="0"/>
                <a:cs typeface="Arial" charset="0"/>
              </a:rPr>
              <a:t>POPIS MATERIÁLU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100" b="1" dirty="0" smtClean="0">
                <a:latin typeface="Arial" charset="0"/>
                <a:cs typeface="Arial" charset="0"/>
              </a:rPr>
              <a:t>DRUH UČEBNÍHO MATERIÁLU</a:t>
            </a:r>
            <a:r>
              <a:rPr lang="cs-CZ" sz="2100" dirty="0" smtClean="0">
                <a:latin typeface="Arial" charset="0"/>
                <a:cs typeface="Arial" charset="0"/>
              </a:rPr>
              <a:t>: prezentace v PowerPointu</a:t>
            </a:r>
          </a:p>
          <a:p>
            <a:r>
              <a:rPr lang="cs-CZ" sz="2100" b="1" dirty="0" smtClean="0">
                <a:latin typeface="Arial" charset="0"/>
                <a:cs typeface="Arial" charset="0"/>
              </a:rPr>
              <a:t>MEZIPŘEDMĚTOVÉ VZTAHY</a:t>
            </a:r>
            <a:r>
              <a:rPr lang="cs-CZ" sz="2100" dirty="0" smtClean="0">
                <a:latin typeface="Arial" charset="0"/>
                <a:cs typeface="Arial" charset="0"/>
              </a:rPr>
              <a:t>:  VV, PČ, ČJ</a:t>
            </a:r>
            <a:endParaRPr lang="cs-CZ" sz="2100" dirty="0" smtClean="0">
              <a:solidFill>
                <a:srgbClr val="FF0000"/>
              </a:solidFill>
              <a:latin typeface="Arial" charset="0"/>
              <a:cs typeface="Arial" charset="0"/>
            </a:endParaRPr>
          </a:p>
          <a:p>
            <a:r>
              <a:rPr lang="cs-CZ" sz="2100" b="1" dirty="0" smtClean="0">
                <a:latin typeface="Arial" charset="0"/>
                <a:cs typeface="Arial" charset="0"/>
              </a:rPr>
              <a:t>POPIS PRÁCE S MATERIÁLEM</a:t>
            </a:r>
            <a:r>
              <a:rPr lang="cs-CZ" sz="2100" dirty="0" smtClean="0">
                <a:latin typeface="Arial" charset="0"/>
                <a:cs typeface="Arial" charset="0"/>
              </a:rPr>
              <a:t>: Žáci pracují pod vedením učitelky, plní zadané úkoly, pracují v lavicích , u tabule, samostatně, ve skupinách.</a:t>
            </a:r>
            <a:endParaRPr lang="cs-CZ" sz="2100" dirty="0" smtClean="0">
              <a:solidFill>
                <a:srgbClr val="FF0000"/>
              </a:solidFill>
              <a:latin typeface="Arial" charset="0"/>
              <a:cs typeface="Arial" charset="0"/>
            </a:endParaRPr>
          </a:p>
          <a:p>
            <a:r>
              <a:rPr lang="cs-CZ" sz="2100" b="1" dirty="0" smtClean="0">
                <a:latin typeface="Arial" charset="0"/>
                <a:cs typeface="Arial" charset="0"/>
              </a:rPr>
              <a:t>OČEKÁVANÝ VÝSTUP</a:t>
            </a:r>
            <a:r>
              <a:rPr lang="cs-CZ" sz="2100" dirty="0" smtClean="0">
                <a:latin typeface="Arial" charset="0"/>
                <a:cs typeface="Arial" charset="0"/>
              </a:rPr>
              <a:t>: Žáci si procvičí a zautomatizují sčítání a  odčítání do </a:t>
            </a:r>
            <a:r>
              <a:rPr lang="cs-CZ" sz="2100" dirty="0" smtClean="0">
                <a:latin typeface="Arial" charset="0"/>
                <a:cs typeface="Arial" charset="0"/>
              </a:rPr>
              <a:t>100</a:t>
            </a:r>
            <a:r>
              <a:rPr lang="cs-CZ" sz="2100" dirty="0" smtClean="0">
                <a:latin typeface="Arial" charset="0"/>
                <a:cs typeface="Arial" charset="0"/>
              </a:rPr>
              <a:t>.</a:t>
            </a:r>
            <a:endParaRPr lang="cs-CZ" sz="2100" dirty="0" smtClean="0">
              <a:latin typeface="Arial" charset="0"/>
              <a:cs typeface="Arial" charset="0"/>
            </a:endParaRPr>
          </a:p>
          <a:p>
            <a:r>
              <a:rPr lang="cs-CZ" sz="2100" b="1" dirty="0" smtClean="0">
                <a:latin typeface="Arial" charset="0"/>
                <a:cs typeface="Arial" charset="0"/>
              </a:rPr>
              <a:t>ZKUŠENOST S PILOTÁŽÍ: </a:t>
            </a:r>
            <a:r>
              <a:rPr lang="cs-CZ" sz="2100" dirty="0" smtClean="0">
                <a:latin typeface="Arial" charset="0"/>
                <a:cs typeface="Arial" charset="0"/>
              </a:rPr>
              <a:t>Snaha a aktivita převládala, pomoc slabším s vypracováním úkolů.</a:t>
            </a:r>
          </a:p>
          <a:p>
            <a:r>
              <a:rPr lang="cs-CZ" sz="2100" b="1" i="1" dirty="0" smtClean="0">
                <a:latin typeface="Arial" charset="0"/>
                <a:cs typeface="Arial" charset="0"/>
              </a:rPr>
              <a:t>ZDROJ</a:t>
            </a:r>
            <a:r>
              <a:rPr lang="cs-CZ" sz="2100" dirty="0" smtClean="0">
                <a:latin typeface="Arial" charset="0"/>
                <a:cs typeface="Arial" charset="0"/>
              </a:rPr>
              <a:t>:  </a:t>
            </a:r>
            <a:r>
              <a:rPr lang="cs-CZ" sz="2100" dirty="0" smtClean="0"/>
              <a:t>Ilustrace </a:t>
            </a:r>
            <a:r>
              <a:rPr lang="cs-CZ" sz="2100" u="sng" dirty="0" smtClean="0"/>
              <a:t>www. Office.</a:t>
            </a:r>
            <a:r>
              <a:rPr lang="cs-CZ" sz="2100" u="sng" dirty="0" err="1" smtClean="0"/>
              <a:t>microsoft.com</a:t>
            </a:r>
            <a:endParaRPr lang="cs-CZ" sz="2100" dirty="0" smtClean="0">
              <a:solidFill>
                <a:srgbClr val="FF0000"/>
              </a:solidFill>
              <a:latin typeface="Arial" charset="0"/>
              <a:cs typeface="Arial" charset="0"/>
            </a:endParaRPr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Vypočítej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76-50=			63-53=</a:t>
            </a:r>
          </a:p>
          <a:p>
            <a:pPr>
              <a:buNone/>
            </a:pPr>
            <a:r>
              <a:rPr lang="cs-CZ" dirty="0" smtClean="0"/>
              <a:t>50-20=			26-16=</a:t>
            </a:r>
          </a:p>
          <a:p>
            <a:pPr>
              <a:buNone/>
            </a:pPr>
            <a:r>
              <a:rPr lang="cs-CZ" dirty="0" smtClean="0"/>
              <a:t>63-33=			49-29=</a:t>
            </a:r>
          </a:p>
          <a:p>
            <a:pPr>
              <a:buNone/>
            </a:pPr>
            <a:r>
              <a:rPr lang="cs-CZ" dirty="0" smtClean="0"/>
              <a:t>89-39=			41-21=</a:t>
            </a:r>
          </a:p>
          <a:p>
            <a:pPr>
              <a:buNone/>
            </a:pPr>
            <a:r>
              <a:rPr lang="cs-CZ" dirty="0" smtClean="0"/>
              <a:t>76-46=			23-20=</a:t>
            </a:r>
          </a:p>
          <a:p>
            <a:pPr>
              <a:buNone/>
            </a:pPr>
            <a:r>
              <a:rPr lang="cs-CZ" dirty="0" smtClean="0"/>
              <a:t>45-25=			47-27=</a:t>
            </a:r>
          </a:p>
          <a:p>
            <a:pPr>
              <a:buNone/>
            </a:pPr>
            <a:r>
              <a:rPr lang="cs-CZ" dirty="0" smtClean="0"/>
              <a:t>22-12=			89-79=	</a:t>
            </a:r>
          </a:p>
          <a:p>
            <a:pPr>
              <a:buNone/>
            </a:pPr>
            <a:r>
              <a:rPr lang="cs-CZ" dirty="0" smtClean="0"/>
              <a:t>36-26=			76-56=</a:t>
            </a:r>
            <a:endParaRPr lang="cs-CZ" dirty="0"/>
          </a:p>
        </p:txBody>
      </p:sp>
      <p:pic>
        <p:nvPicPr>
          <p:cNvPr id="1027" name="Picture 3" descr="C:\Users\Peťa\AppData\Local\Microsoft\Windows\Temporary Internet Files\Content.IE5\5US6FUUK\MP90044480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44208" y="404664"/>
            <a:ext cx="2284574" cy="2997254"/>
          </a:xfrm>
          <a:prstGeom prst="rect">
            <a:avLst/>
          </a:prstGeom>
          <a:noFill/>
        </p:spPr>
      </p:pic>
      <p:pic>
        <p:nvPicPr>
          <p:cNvPr id="1029" name="Picture 5" descr="C:\Users\Peťa\AppData\Local\Microsoft\Windows\Temporary Internet Files\Content.IE5\IWRR6F6R\MP90044481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44208" y="3501008"/>
            <a:ext cx="2305216" cy="3024336"/>
          </a:xfrm>
          <a:prstGeom prst="rect">
            <a:avLst/>
          </a:prstGeom>
          <a:noFill/>
        </p:spPr>
      </p:pic>
      <p:pic>
        <p:nvPicPr>
          <p:cNvPr id="1030" name="Picture 6" descr="C:\Users\Peťa\AppData\Local\Microsoft\Windows\Temporary Internet Files\Content.IE5\2A43PJZ6\MC900295431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691680" y="0"/>
            <a:ext cx="1728192" cy="155229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</a:t>
            </a:r>
            <a:r>
              <a:rPr lang="cs-CZ" dirty="0" smtClean="0"/>
              <a:t>ešení</a:t>
            </a:r>
            <a:endParaRPr lang="cs-CZ" dirty="0"/>
          </a:p>
        </p:txBody>
      </p:sp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76-50=26			63-53=10</a:t>
            </a:r>
          </a:p>
          <a:p>
            <a:pPr>
              <a:buNone/>
            </a:pPr>
            <a:r>
              <a:rPr lang="cs-CZ" dirty="0" smtClean="0"/>
              <a:t>50-20=30			26-16=10</a:t>
            </a:r>
          </a:p>
          <a:p>
            <a:pPr>
              <a:buNone/>
            </a:pPr>
            <a:r>
              <a:rPr lang="cs-CZ" dirty="0" smtClean="0"/>
              <a:t>63-33=30			49-29=20</a:t>
            </a:r>
          </a:p>
          <a:p>
            <a:pPr>
              <a:buNone/>
            </a:pPr>
            <a:r>
              <a:rPr lang="cs-CZ" dirty="0" smtClean="0"/>
              <a:t>89-39=50			41-21=20</a:t>
            </a:r>
          </a:p>
          <a:p>
            <a:pPr>
              <a:buNone/>
            </a:pPr>
            <a:r>
              <a:rPr lang="cs-CZ" dirty="0" smtClean="0"/>
              <a:t>76-46=30			23-20=  3</a:t>
            </a:r>
          </a:p>
          <a:p>
            <a:pPr>
              <a:buNone/>
            </a:pPr>
            <a:r>
              <a:rPr lang="cs-CZ" dirty="0" smtClean="0"/>
              <a:t>45-25=20			47-27=20</a:t>
            </a:r>
          </a:p>
          <a:p>
            <a:pPr>
              <a:buNone/>
            </a:pPr>
            <a:r>
              <a:rPr lang="cs-CZ" dirty="0" smtClean="0"/>
              <a:t>22-12=10			89-79=10	</a:t>
            </a:r>
          </a:p>
          <a:p>
            <a:pPr>
              <a:buNone/>
            </a:pPr>
            <a:r>
              <a:rPr lang="cs-CZ" dirty="0" smtClean="0"/>
              <a:t>36-26=10			76-56=20</a:t>
            </a:r>
            <a:endParaRPr lang="cs-CZ" dirty="0"/>
          </a:p>
        </p:txBody>
      </p:sp>
      <p:pic>
        <p:nvPicPr>
          <p:cNvPr id="2054" name="Picture 6" descr="C:\Users\Peťa\AppData\Local\Microsoft\Windows\Temporary Internet Files\Content.IE5\IWRR6F6R\MP90040701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84758" y="1052736"/>
            <a:ext cx="3059242" cy="2038698"/>
          </a:xfrm>
          <a:prstGeom prst="rect">
            <a:avLst/>
          </a:prstGeom>
          <a:noFill/>
        </p:spPr>
      </p:pic>
      <p:pic>
        <p:nvPicPr>
          <p:cNvPr id="2055" name="Picture 7" descr="C:\Users\Peťa\AppData\Local\Microsoft\Windows\Temporary Internet Files\Content.IE5\2A43PJZ6\MP900444807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44208" y="3429000"/>
            <a:ext cx="2195444" cy="2880320"/>
          </a:xfrm>
          <a:prstGeom prst="rect">
            <a:avLst/>
          </a:prstGeom>
          <a:noFill/>
        </p:spPr>
      </p:pic>
      <p:pic>
        <p:nvPicPr>
          <p:cNvPr id="2056" name="Picture 8" descr="C:\Users\Peťa\AppData\Local\Microsoft\Windows\Temporary Internet Files\Content.IE5\IWRR6F6R\MP900448508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63688" y="260648"/>
            <a:ext cx="1944216" cy="129614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Vypočítej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29+30+10=		41+19+10=</a:t>
            </a:r>
          </a:p>
          <a:p>
            <a:pPr>
              <a:buNone/>
            </a:pPr>
            <a:r>
              <a:rPr lang="cs-CZ" dirty="0" smtClean="0"/>
              <a:t>36+10+20=		46+10+30=	</a:t>
            </a:r>
          </a:p>
          <a:p>
            <a:pPr>
              <a:buNone/>
            </a:pPr>
            <a:r>
              <a:rPr lang="cs-CZ" dirty="0" smtClean="0"/>
              <a:t>50+10+12=		56+14+30=</a:t>
            </a:r>
          </a:p>
          <a:p>
            <a:pPr>
              <a:buNone/>
            </a:pPr>
            <a:r>
              <a:rPr lang="cs-CZ" dirty="0" smtClean="0"/>
              <a:t>46+10+14=		32+30+30=</a:t>
            </a:r>
          </a:p>
          <a:p>
            <a:pPr>
              <a:buNone/>
            </a:pPr>
            <a:r>
              <a:rPr lang="cs-CZ" dirty="0" smtClean="0"/>
              <a:t>70+10+13=		19+20+50</a:t>
            </a:r>
          </a:p>
          <a:p>
            <a:pPr>
              <a:buNone/>
            </a:pPr>
            <a:r>
              <a:rPr lang="cs-CZ" dirty="0" smtClean="0"/>
              <a:t>80+12+8=			32+20+20=</a:t>
            </a:r>
          </a:p>
          <a:p>
            <a:pPr>
              <a:buNone/>
            </a:pPr>
            <a:r>
              <a:rPr lang="cs-CZ" dirty="0" smtClean="0"/>
              <a:t>30+23+10=		71+9+10=</a:t>
            </a:r>
            <a:endParaRPr lang="cs-CZ" dirty="0"/>
          </a:p>
        </p:txBody>
      </p:sp>
      <p:pic>
        <p:nvPicPr>
          <p:cNvPr id="3074" name="Picture 2" descr="C:\Users\Peťa\AppData\Local\Microsoft\Windows\Temporary Internet Files\Content.IE5\2A43PJZ6\MC90044140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84168" y="332656"/>
            <a:ext cx="2043059" cy="1152128"/>
          </a:xfrm>
          <a:prstGeom prst="rect">
            <a:avLst/>
          </a:prstGeom>
          <a:noFill/>
        </p:spPr>
      </p:pic>
      <p:pic>
        <p:nvPicPr>
          <p:cNvPr id="3075" name="Picture 3" descr="C:\Users\Peťa\AppData\Local\Microsoft\Windows\Temporary Internet Files\Content.IE5\6WRLCPNO\MC900441780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04248" y="2276872"/>
            <a:ext cx="2019672" cy="201967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</a:t>
            </a:r>
            <a:r>
              <a:rPr lang="cs-CZ" dirty="0" smtClean="0"/>
              <a:t>ešení</a:t>
            </a:r>
            <a:endParaRPr lang="cs-CZ" dirty="0"/>
          </a:p>
        </p:txBody>
      </p:sp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29+30+10=69		41+19+10=70</a:t>
            </a:r>
          </a:p>
          <a:p>
            <a:pPr>
              <a:buNone/>
            </a:pPr>
            <a:r>
              <a:rPr lang="cs-CZ" dirty="0" smtClean="0"/>
              <a:t>36+10+20=66		46+10+30=86	</a:t>
            </a:r>
          </a:p>
          <a:p>
            <a:pPr>
              <a:buNone/>
            </a:pPr>
            <a:r>
              <a:rPr lang="cs-CZ" dirty="0" smtClean="0"/>
              <a:t>50+10+12=72		56+14+30=100</a:t>
            </a:r>
          </a:p>
          <a:p>
            <a:pPr>
              <a:buNone/>
            </a:pPr>
            <a:r>
              <a:rPr lang="cs-CZ" dirty="0" smtClean="0"/>
              <a:t>46+10+14=70		32+30+30=92</a:t>
            </a:r>
          </a:p>
          <a:p>
            <a:pPr>
              <a:buNone/>
            </a:pPr>
            <a:r>
              <a:rPr lang="cs-CZ" dirty="0" smtClean="0"/>
              <a:t>70+10+13=93		19+20+50=89</a:t>
            </a:r>
          </a:p>
          <a:p>
            <a:pPr>
              <a:buNone/>
            </a:pPr>
            <a:r>
              <a:rPr lang="cs-CZ" dirty="0" smtClean="0"/>
              <a:t>80+12+ 8=100		32+20+20=72</a:t>
            </a:r>
          </a:p>
          <a:p>
            <a:pPr>
              <a:buNone/>
            </a:pPr>
            <a:r>
              <a:rPr lang="cs-CZ" dirty="0" smtClean="0"/>
              <a:t>30+23+10=63		71+ 9+10=90</a:t>
            </a:r>
            <a:endParaRPr lang="cs-CZ" dirty="0"/>
          </a:p>
        </p:txBody>
      </p:sp>
      <p:pic>
        <p:nvPicPr>
          <p:cNvPr id="4098" name="Picture 2" descr="C:\Users\Peťa\AppData\Local\Microsoft\Windows\Temporary Internet Files\Content.IE5\2A43PJZ6\MP90042270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92625" y="1772816"/>
            <a:ext cx="2251375" cy="3456384"/>
          </a:xfrm>
          <a:prstGeom prst="rect">
            <a:avLst/>
          </a:prstGeom>
          <a:noFill/>
        </p:spPr>
      </p:pic>
      <p:pic>
        <p:nvPicPr>
          <p:cNvPr id="4100" name="Picture 4" descr="C:\Users\Peťa\AppData\Local\Microsoft\Windows\Temporary Internet Files\Content.IE5\6WRLCPNO\MC900441780[2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0"/>
            <a:ext cx="1515616" cy="1515616"/>
          </a:xfrm>
          <a:prstGeom prst="rect">
            <a:avLst/>
          </a:prstGeom>
          <a:noFill/>
        </p:spPr>
      </p:pic>
      <p:pic>
        <p:nvPicPr>
          <p:cNvPr id="4101" name="Picture 5" descr="C:\Users\Peťa\AppData\Local\Microsoft\Windows\Temporary Internet Files\Content.IE5\6WRLCPNO\MC900441780[2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64088" y="188640"/>
            <a:ext cx="1299592" cy="129959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Vypočítej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42+30=			50+46=</a:t>
            </a:r>
          </a:p>
          <a:p>
            <a:pPr>
              <a:buNone/>
            </a:pPr>
            <a:r>
              <a:rPr lang="cs-CZ" dirty="0" smtClean="0"/>
              <a:t>12+50=			36+50=</a:t>
            </a:r>
          </a:p>
          <a:p>
            <a:pPr>
              <a:buNone/>
            </a:pPr>
            <a:r>
              <a:rPr lang="cs-CZ" dirty="0" smtClean="0"/>
              <a:t>40+36=			12+80=</a:t>
            </a:r>
          </a:p>
          <a:p>
            <a:pPr>
              <a:buNone/>
            </a:pPr>
            <a:r>
              <a:rPr lang="cs-CZ" dirty="0" smtClean="0"/>
              <a:t>63+20=			42+30=</a:t>
            </a:r>
          </a:p>
          <a:p>
            <a:pPr>
              <a:buNone/>
            </a:pPr>
            <a:r>
              <a:rPr lang="cs-CZ" dirty="0" smtClean="0"/>
              <a:t>41+20=			52+20=</a:t>
            </a:r>
          </a:p>
          <a:p>
            <a:pPr>
              <a:buNone/>
            </a:pPr>
            <a:r>
              <a:rPr lang="cs-CZ" dirty="0" smtClean="0"/>
              <a:t>33+60=			11+60=</a:t>
            </a:r>
          </a:p>
          <a:p>
            <a:pPr>
              <a:buNone/>
            </a:pPr>
            <a:r>
              <a:rPr lang="cs-CZ" dirty="0" smtClean="0"/>
              <a:t>46+30=			19+30=</a:t>
            </a:r>
            <a:endParaRPr lang="cs-CZ" dirty="0"/>
          </a:p>
        </p:txBody>
      </p:sp>
      <p:pic>
        <p:nvPicPr>
          <p:cNvPr id="5122" name="Picture 2" descr="C:\Users\Peťa\AppData\Local\Microsoft\Windows\Temporary Internet Files\Content.IE5\5US6FUUK\MP90026225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72200" y="260648"/>
            <a:ext cx="2232248" cy="221364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</a:t>
            </a:r>
            <a:r>
              <a:rPr lang="cs-CZ" dirty="0" smtClean="0"/>
              <a:t>ešení</a:t>
            </a:r>
            <a:endParaRPr lang="cs-CZ" dirty="0"/>
          </a:p>
        </p:txBody>
      </p:sp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42+30=72			50+46=96</a:t>
            </a:r>
          </a:p>
          <a:p>
            <a:pPr>
              <a:buNone/>
            </a:pPr>
            <a:r>
              <a:rPr lang="cs-CZ" dirty="0" smtClean="0"/>
              <a:t>12+50=62			36+50=86</a:t>
            </a:r>
          </a:p>
          <a:p>
            <a:pPr>
              <a:buNone/>
            </a:pPr>
            <a:r>
              <a:rPr lang="cs-CZ" dirty="0" smtClean="0"/>
              <a:t>40+36=76			12+80=92</a:t>
            </a:r>
          </a:p>
          <a:p>
            <a:pPr>
              <a:buNone/>
            </a:pPr>
            <a:r>
              <a:rPr lang="cs-CZ" dirty="0" smtClean="0"/>
              <a:t>63+20=83			43+30=73</a:t>
            </a:r>
          </a:p>
          <a:p>
            <a:pPr>
              <a:buNone/>
            </a:pPr>
            <a:r>
              <a:rPr lang="cs-CZ" dirty="0" smtClean="0"/>
              <a:t>41+20=61			58+20=78</a:t>
            </a:r>
          </a:p>
          <a:p>
            <a:pPr>
              <a:buNone/>
            </a:pPr>
            <a:r>
              <a:rPr lang="cs-CZ" dirty="0" smtClean="0"/>
              <a:t>33+60=93			11+60=71</a:t>
            </a:r>
          </a:p>
          <a:p>
            <a:pPr>
              <a:buNone/>
            </a:pPr>
            <a:r>
              <a:rPr lang="cs-CZ" dirty="0" smtClean="0"/>
              <a:t>46+30=76			19+30=49</a:t>
            </a:r>
            <a:endParaRPr lang="cs-CZ" dirty="0"/>
          </a:p>
        </p:txBody>
      </p:sp>
      <p:pic>
        <p:nvPicPr>
          <p:cNvPr id="6147" name="Picture 3" descr="C:\Users\Peťa\AppData\Local\Microsoft\Windows\Temporary Internet Files\Content.IE5\IWRR6F6R\MP90026262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00192" y="1628800"/>
            <a:ext cx="2426208" cy="3657600"/>
          </a:xfrm>
          <a:prstGeom prst="rect">
            <a:avLst/>
          </a:prstGeom>
          <a:noFill/>
        </p:spPr>
      </p:pic>
      <p:pic>
        <p:nvPicPr>
          <p:cNvPr id="6149" name="Picture 5" descr="C:\Users\Peťa\AppData\Local\Microsoft\Windows\Temporary Internet Files\Content.IE5\6WRLCPNO\MP900431019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flipH="1">
            <a:off x="5292080" y="0"/>
            <a:ext cx="1412776" cy="141277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</TotalTime>
  <Words>152</Words>
  <Application>Microsoft Office PowerPoint</Application>
  <PresentationFormat>Předvádění na obrazovce (4:3)</PresentationFormat>
  <Paragraphs>70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POPIS MATERIÁLU</vt:lpstr>
      <vt:lpstr>Vypočítej</vt:lpstr>
      <vt:lpstr>Řešení</vt:lpstr>
      <vt:lpstr>Vypočítej</vt:lpstr>
      <vt:lpstr>Řešení</vt:lpstr>
      <vt:lpstr>Vypočítej</vt:lpstr>
      <vt:lpstr>Řešení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Počítáme se zvířátky do 100</dc:title>
  <dc:creator>Peťa</dc:creator>
  <cp:lastModifiedBy>Petra</cp:lastModifiedBy>
  <cp:revision>7</cp:revision>
  <dcterms:created xsi:type="dcterms:W3CDTF">2013-01-27T21:22:20Z</dcterms:created>
  <dcterms:modified xsi:type="dcterms:W3CDTF">2013-05-04T21:21:01Z</dcterms:modified>
</cp:coreProperties>
</file>