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73" r:id="rId4"/>
    <p:sldId id="271" r:id="rId5"/>
    <p:sldId id="269" r:id="rId6"/>
    <p:sldId id="268" r:id="rId7"/>
    <p:sldId id="274" r:id="rId8"/>
    <p:sldId id="266" r:id="rId9"/>
    <p:sldId id="265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9900"/>
    <a:srgbClr val="33CC33"/>
    <a:srgbClr val="0000FF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 showGuides="1">
      <p:cViewPr varScale="1">
        <p:scale>
          <a:sx n="85" d="100"/>
          <a:sy n="85" d="100"/>
        </p:scale>
        <p:origin x="-78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07AEED-15BE-4F66-89E8-5B572C5020D0}" type="datetimeFigureOut">
              <a:rPr lang="cs-CZ" smtClean="0"/>
              <a:t>13.1.2014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9CE4F2-6DFE-46C2-9D64-C4E73607671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381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CE4F2-6DFE-46C2-9D64-C4E73607671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419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9CE4F2-6DFE-46C2-9D64-C4E736076717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44366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EEA5E4-8EB2-4B51-A82D-6A9DE86B47FC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4175115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64381B-080D-464E-BE02-32EA7660099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68388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791D86-3AC6-4BDB-9ACE-9F94F69AB529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800863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7CF88B-0CCF-4F4C-B5BB-3B6BFFF0BEA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687471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D4D6AD-92EF-4883-98A0-321B06C46C03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878374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3AFCF6-2415-4608-BE38-AB5E45DAFA87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386118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6C3333-98FF-47D8-9614-748267A3620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314932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CF491A-F028-4174-917B-A1D12EE7F1A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8286926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8CCE5-AE6B-477B-973B-3B4C91DFC68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185765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59164D-629F-4A5A-B591-F2D82A9254F4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1058124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144517-DE0D-4F57-87D5-304A988067EA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3429683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63CCD44-A044-4C80-9F7B-F9EB926BA967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earn.cz/demonstrace/multimedia/earth.htm" TargetMode="Externa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0.jpeg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25.12. 2013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VY_32_INOVACE_11A_Z6_11_Trvání dne a 	                 noci na Zemi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Atmosféra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letní slunovrat, zimní slunovrat, jarní 		                    rovnodennost, podzimní rovnodennost	        		 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5869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44655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seznámí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důsledky sklonu zemské osy při oběhu Země kolem Slunce. Budou znát pojmy jarní a podzimní rovnodennost, letní a zimní slunovrat a naučí se, kdy začíná astronomické jaro, léto, podzim a zima.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15965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227" t="79069" r="20734" b="4038"/>
          <a:stretch/>
        </p:blipFill>
        <p:spPr>
          <a:xfrm rot="10800000">
            <a:off x="5838372" y="2727358"/>
            <a:ext cx="3223687" cy="2573850"/>
          </a:xfrm>
          <a:prstGeom prst="rect">
            <a:avLst/>
          </a:prstGeom>
        </p:spPr>
      </p:pic>
      <p:pic>
        <p:nvPicPr>
          <p:cNvPr id="3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68960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498" t="78699" r="48287" b="3803"/>
          <a:stretch/>
        </p:blipFill>
        <p:spPr>
          <a:xfrm rot="10800000">
            <a:off x="30779" y="2690302"/>
            <a:ext cx="3007069" cy="27549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1136938"/>
            <a:ext cx="43204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kterou rovnoběžku dopadají paprsky v poledne </a:t>
            </a:r>
            <a:r>
              <a:rPr lang="cs-CZ" sz="2000" b="1" dirty="0" smtClean="0"/>
              <a:t>kolmo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16324" y="1136938"/>
            <a:ext cx="4211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které rovnoběžce je v poledne slunce v </a:t>
            </a:r>
            <a:r>
              <a:rPr lang="cs-CZ" sz="2000" b="1" dirty="0" smtClean="0"/>
              <a:t>nadhlavníku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18" y="116632"/>
            <a:ext cx="30070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ZIMA ( obr. 1)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11663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LÉTO (obr. 2)</a:t>
            </a:r>
            <a:endParaRPr lang="cs-CZ" sz="20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3037848" y="4077072"/>
            <a:ext cx="44931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478332" y="3995689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51520" y="1948770"/>
            <a:ext cx="34563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nazývá tento den?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549170"/>
            <a:ext cx="40324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olik hodin u </a:t>
            </a:r>
            <a:r>
              <a:rPr lang="cs-CZ" sz="2000" b="1" dirty="0" smtClean="0"/>
              <a:t>nás</a:t>
            </a:r>
            <a:r>
              <a:rPr lang="cs-CZ" sz="2000" dirty="0" smtClean="0"/>
              <a:t> trvá den a noc?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4845353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1948770"/>
            <a:ext cx="42317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Jak se nazývá tento den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5601434"/>
            <a:ext cx="43038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Kolik hodin </a:t>
            </a:r>
            <a:r>
              <a:rPr lang="cs-CZ" sz="2000" b="1" dirty="0" smtClean="0"/>
              <a:t>u </a:t>
            </a:r>
            <a:r>
              <a:rPr lang="cs-CZ" sz="2000" b="1" dirty="0"/>
              <a:t>nás </a:t>
            </a:r>
            <a:r>
              <a:rPr lang="cs-CZ" sz="2000" dirty="0"/>
              <a:t>trvá den a noc?</a:t>
            </a:r>
          </a:p>
          <a:p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2348880"/>
            <a:ext cx="24129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3300"/>
                </a:solidFill>
              </a:rPr>
              <a:t>z</a:t>
            </a:r>
            <a:r>
              <a:rPr lang="cs-CZ" sz="2000" b="1" dirty="0" smtClean="0">
                <a:solidFill>
                  <a:srgbClr val="FF3300"/>
                </a:solidFill>
              </a:rPr>
              <a:t>imní slunovrat</a:t>
            </a:r>
            <a:endParaRPr lang="cs-CZ" sz="2000" b="1" dirty="0">
              <a:solidFill>
                <a:srgbClr val="FF33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34218" y="2348880"/>
            <a:ext cx="21422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3300"/>
                </a:solidFill>
              </a:rPr>
              <a:t>letní slunovrat</a:t>
            </a:r>
            <a:endParaRPr lang="cs-CZ" sz="2000" b="1" dirty="0">
              <a:solidFill>
                <a:srgbClr val="FF33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4908" y="6125234"/>
            <a:ext cx="3803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</a:t>
            </a:r>
            <a:r>
              <a:rPr lang="cs-CZ" sz="2000" dirty="0" smtClean="0"/>
              <a:t> hodin den  x </a:t>
            </a:r>
            <a:r>
              <a:rPr lang="cs-CZ" sz="2000" b="1" dirty="0" smtClean="0"/>
              <a:t> 16 </a:t>
            </a:r>
            <a:r>
              <a:rPr lang="cs-CZ" sz="2000" dirty="0" smtClean="0"/>
              <a:t>hodin noc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36096" y="6105490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</a:t>
            </a:r>
            <a:r>
              <a:rPr lang="cs-CZ" sz="2000" dirty="0" smtClean="0"/>
              <a:t> </a:t>
            </a:r>
            <a:r>
              <a:rPr lang="cs-CZ" sz="2000" dirty="0"/>
              <a:t>hodin den  x </a:t>
            </a:r>
            <a:r>
              <a:rPr lang="cs-CZ" sz="2000" b="1" dirty="0"/>
              <a:t> 8</a:t>
            </a:r>
            <a:r>
              <a:rPr lang="cs-CZ" sz="2000" b="1" dirty="0" smtClean="0"/>
              <a:t> </a:t>
            </a:r>
            <a:r>
              <a:rPr lang="cs-CZ" sz="2000" dirty="0"/>
              <a:t>hodin noc</a:t>
            </a:r>
          </a:p>
          <a:p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520" y="652626"/>
            <a:ext cx="43204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Která polokoule je</a:t>
            </a:r>
            <a:r>
              <a:rPr lang="cs-CZ" sz="2000" b="1" dirty="0" smtClean="0"/>
              <a:t> odkloněna </a:t>
            </a:r>
            <a:r>
              <a:rPr lang="cs-CZ" sz="2000" dirty="0" smtClean="0"/>
              <a:t>od S? 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60032" y="652626"/>
            <a:ext cx="43038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Která polokoule je </a:t>
            </a:r>
            <a:r>
              <a:rPr lang="cs-CZ" sz="2000" b="1" dirty="0" smtClean="0"/>
              <a:t>přikloněna</a:t>
            </a:r>
            <a:r>
              <a:rPr lang="cs-CZ" sz="2000" dirty="0" smtClean="0"/>
              <a:t> ke S?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779" y="2420888"/>
            <a:ext cx="3647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2420888"/>
            <a:ext cx="5040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80112" y="3573016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OR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59832" y="3717032"/>
            <a:ext cx="576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OK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519787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3" grpId="0"/>
      <p:bldP spid="14" grpId="0"/>
      <p:bldP spid="16" grpId="0"/>
      <p:bldP spid="17" grpId="0"/>
      <p:bldP spid="19" grpId="0"/>
      <p:bldP spid="20" grpId="0"/>
      <p:bldP spid="23" grpId="0"/>
      <p:bldP spid="24" grpId="0"/>
      <p:bldP spid="28" grpId="0"/>
      <p:bldP spid="29" grpId="0"/>
      <p:bldP spid="18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148" y="2852936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446" t="64381" r="48878" b="20198"/>
          <a:stretch/>
        </p:blipFill>
        <p:spPr>
          <a:xfrm rot="10800000">
            <a:off x="35496" y="2431465"/>
            <a:ext cx="3450062" cy="25464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9988" t="64381" r="22446" b="20198"/>
          <a:stretch/>
        </p:blipFill>
        <p:spPr>
          <a:xfrm rot="10800000">
            <a:off x="5720063" y="2421646"/>
            <a:ext cx="3316433" cy="2546401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0"/>
            <a:ext cx="32337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JARO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PODZIM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632882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které rovnoběžce mají lidé v poledne slunce </a:t>
            </a:r>
            <a:r>
              <a:rPr lang="cs-CZ" sz="2000" b="1" dirty="0" smtClean="0"/>
              <a:t>přímo nad hlavou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( paprsky dopadají kolmo)</a:t>
            </a:r>
            <a:endParaRPr lang="cs-CZ" sz="20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988115" y="3763827"/>
            <a:ext cx="497443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467527" y="3789040"/>
            <a:ext cx="4726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83568" y="1948770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dlouho trvá den a noc na </a:t>
            </a:r>
            <a:r>
              <a:rPr lang="cs-CZ" sz="2000" b="1" dirty="0" smtClean="0"/>
              <a:t>celé zeměkouli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151672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nazývají tyto dny?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157192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3300"/>
                </a:solidFill>
              </a:rPr>
              <a:t>jarní rovnodennost</a:t>
            </a:r>
            <a:endParaRPr lang="cs-CZ" sz="2000" b="1" dirty="0">
              <a:solidFill>
                <a:srgbClr val="FF33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5117122"/>
            <a:ext cx="35283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3300"/>
                </a:solidFill>
              </a:rPr>
              <a:t>podzimní rovnodennost</a:t>
            </a:r>
            <a:endParaRPr lang="cs-CZ" sz="2000" b="1" dirty="0">
              <a:solidFill>
                <a:srgbClr val="FF33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80526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 hodin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5805264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12 hodin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88115" y="3284984"/>
            <a:ext cx="4974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67372" y="3284984"/>
            <a:ext cx="4727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494374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7" t="79692" r="8088" b="2889"/>
          <a:stretch/>
        </p:blipFill>
        <p:spPr>
          <a:xfrm rot="10800000">
            <a:off x="0" y="1196753"/>
            <a:ext cx="9144000" cy="25429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47667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které </a:t>
            </a:r>
            <a:r>
              <a:rPr lang="cs-CZ" sz="2400" b="1" dirty="0" smtClean="0"/>
              <a:t>rovnoběžce</a:t>
            </a:r>
            <a:r>
              <a:rPr lang="cs-CZ" sz="2400" dirty="0" smtClean="0"/>
              <a:t> trvá den a noc 12 hodin po </a:t>
            </a:r>
            <a:r>
              <a:rPr lang="cs-CZ" sz="2400" b="1" dirty="0" smtClean="0"/>
              <a:t>celý rok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cxnSp>
        <p:nvCxnSpPr>
          <p:cNvPr id="5" name="Přímá spojnice se šipkou 4"/>
          <p:cNvCxnSpPr>
            <a:stCxn id="3" idx="1"/>
          </p:cNvCxnSpPr>
          <p:nvPr/>
        </p:nvCxnSpPr>
        <p:spPr>
          <a:xfrm flipH="1">
            <a:off x="35496" y="707505"/>
            <a:ext cx="504056" cy="1846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39552" y="3933056"/>
            <a:ext cx="82809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 kterém období dochází u nás k</a:t>
            </a:r>
            <a:r>
              <a:rPr lang="cs-CZ" sz="2000" b="1" dirty="0" smtClean="0"/>
              <a:t> prodlužování </a:t>
            </a:r>
            <a:r>
              <a:rPr lang="cs-CZ" sz="2000" dirty="0" smtClean="0"/>
              <a:t>délky dnů?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581128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dochází k jejich </a:t>
            </a:r>
            <a:r>
              <a:rPr lang="cs-CZ" sz="2000" b="1" dirty="0" smtClean="0"/>
              <a:t>zkracování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6053226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na celém světě </a:t>
            </a:r>
            <a:r>
              <a:rPr lang="cs-CZ" sz="2000" b="1" dirty="0" smtClean="0"/>
              <a:t>stejně</a:t>
            </a:r>
            <a:r>
              <a:rPr lang="cs-CZ" sz="2000" dirty="0" smtClean="0"/>
              <a:t> dlouhý den a noc?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189130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nejdelší den a nejkratší noc?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5229200"/>
            <a:ext cx="38164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Kdy je tomu naopak?</a:t>
            </a:r>
            <a:endParaRPr lang="cs-CZ" sz="2000" dirty="0"/>
          </a:p>
        </p:txBody>
      </p:sp>
      <p:pic>
        <p:nvPicPr>
          <p:cNvPr id="12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822" y="2327395"/>
            <a:ext cx="643733" cy="64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60710"/>
            <a:ext cx="574744" cy="57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Uživatel\AppData\Local\Microsoft\Windows\Temporary Internet Files\Content.IE5\EP5EC6ZX\MM910001143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1726" y="2346359"/>
            <a:ext cx="624770" cy="62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se šipkou 15"/>
          <p:cNvCxnSpPr/>
          <p:nvPr/>
        </p:nvCxnSpPr>
        <p:spPr>
          <a:xfrm flipH="1">
            <a:off x="8100392" y="2468247"/>
            <a:ext cx="3113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8100392" y="2780928"/>
            <a:ext cx="3113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5178733" y="2474031"/>
            <a:ext cx="3113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339752" y="2468121"/>
            <a:ext cx="3113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2339752" y="2708920"/>
            <a:ext cx="3113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5196770" y="2780928"/>
            <a:ext cx="31133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243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39" t="37640" r="10518" b="43732"/>
          <a:stretch/>
        </p:blipFill>
        <p:spPr>
          <a:xfrm rot="10800000">
            <a:off x="0" y="925160"/>
            <a:ext cx="9144001" cy="30744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88640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Zdánlivá roční dráha Slunce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941168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400" dirty="0" smtClean="0"/>
              <a:t>Uveď </a:t>
            </a:r>
            <a:r>
              <a:rPr lang="cs-CZ" altLang="cs-CZ" sz="2400" dirty="0"/>
              <a:t>data </a:t>
            </a:r>
            <a:r>
              <a:rPr lang="cs-CZ" altLang="cs-CZ" sz="2400" dirty="0" smtClean="0"/>
              <a:t>označující</a:t>
            </a:r>
            <a:r>
              <a:rPr lang="cs-CZ" altLang="cs-CZ" sz="2400" b="1" dirty="0" smtClean="0"/>
              <a:t> </a:t>
            </a:r>
            <a:r>
              <a:rPr lang="cs-CZ" altLang="cs-CZ" sz="2400" b="1" u="sng" dirty="0"/>
              <a:t>astronomický začátek</a:t>
            </a:r>
            <a:r>
              <a:rPr lang="cs-CZ" altLang="cs-CZ" sz="2400" b="1" dirty="0"/>
              <a:t> ročních období.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916181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obrázku </a:t>
            </a:r>
            <a:r>
              <a:rPr lang="cs-CZ" sz="2400" dirty="0" smtClean="0"/>
              <a:t>popiš zdánlivou </a:t>
            </a:r>
            <a:r>
              <a:rPr lang="cs-CZ" sz="2400" dirty="0" smtClean="0"/>
              <a:t>dráhu Slunce.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437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835150" y="0"/>
            <a:ext cx="58324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>
                <a:solidFill>
                  <a:srgbClr val="FF3300"/>
                </a:solidFill>
              </a:rPr>
              <a:t>Trvání dne a noci na Zemi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0" y="620713"/>
            <a:ext cx="15843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21. – 22.6.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1619250" y="620713"/>
            <a:ext cx="20875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0000FF"/>
                </a:solidFill>
              </a:rPr>
              <a:t>letní slunovrat</a:t>
            </a:r>
          </a:p>
        </p:txBody>
      </p:sp>
      <p:sp>
        <p:nvSpPr>
          <p:cNvPr id="3080" name="Oval 8"/>
          <p:cNvSpPr>
            <a:spLocks noChangeArrowheads="1"/>
          </p:cNvSpPr>
          <p:nvPr/>
        </p:nvSpPr>
        <p:spPr bwMode="auto">
          <a:xfrm>
            <a:off x="3995738" y="620713"/>
            <a:ext cx="504825" cy="431800"/>
          </a:xfrm>
          <a:prstGeom prst="ellipse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093" name="Line 21"/>
          <p:cNvSpPr>
            <a:spLocks noChangeShapeType="1"/>
          </p:cNvSpPr>
          <p:nvPr/>
        </p:nvSpPr>
        <p:spPr bwMode="auto">
          <a:xfrm>
            <a:off x="4572000" y="836613"/>
            <a:ext cx="576264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94" name="Text Box 22"/>
          <p:cNvSpPr txBox="1">
            <a:spLocks noChangeArrowheads="1"/>
          </p:cNvSpPr>
          <p:nvPr/>
        </p:nvSpPr>
        <p:spPr bwMode="auto">
          <a:xfrm>
            <a:off x="5220072" y="692150"/>
            <a:ext cx="7778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FF9900"/>
                </a:solidFill>
              </a:rPr>
              <a:t>OR</a:t>
            </a:r>
          </a:p>
        </p:txBody>
      </p:sp>
      <p:sp>
        <p:nvSpPr>
          <p:cNvPr id="3097" name="Text Box 25"/>
          <p:cNvSpPr txBox="1">
            <a:spLocks noChangeArrowheads="1"/>
          </p:cNvSpPr>
          <p:nvPr/>
        </p:nvSpPr>
        <p:spPr bwMode="auto">
          <a:xfrm>
            <a:off x="6227763" y="692150"/>
            <a:ext cx="291623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nejdelší den</a:t>
            </a:r>
            <a:r>
              <a:rPr lang="cs-CZ" altLang="cs-CZ" dirty="0"/>
              <a:t> ( </a:t>
            </a:r>
            <a:r>
              <a:rPr lang="cs-CZ" altLang="cs-CZ" b="1" dirty="0">
                <a:solidFill>
                  <a:srgbClr val="FF0000"/>
                </a:solidFill>
              </a:rPr>
              <a:t>16</a:t>
            </a:r>
            <a:r>
              <a:rPr lang="cs-CZ" altLang="cs-CZ" dirty="0">
                <a:solidFill>
                  <a:srgbClr val="33CC33"/>
                </a:solidFill>
              </a:rPr>
              <a:t> </a:t>
            </a:r>
            <a:r>
              <a:rPr lang="cs-CZ" altLang="cs-CZ" dirty="0" smtClean="0"/>
              <a:t> </a:t>
            </a:r>
            <a:r>
              <a:rPr lang="cs-CZ" altLang="cs-CZ" dirty="0"/>
              <a:t>)</a:t>
            </a:r>
            <a:br>
              <a:rPr lang="cs-CZ" altLang="cs-CZ" dirty="0"/>
            </a:br>
            <a:r>
              <a:rPr lang="cs-CZ" altLang="cs-CZ" dirty="0"/>
              <a:t>nejkratší noc ( </a:t>
            </a:r>
            <a:r>
              <a:rPr lang="cs-CZ" altLang="cs-CZ" b="1" dirty="0"/>
              <a:t>8</a:t>
            </a:r>
            <a:r>
              <a:rPr lang="cs-CZ" altLang="cs-CZ" dirty="0"/>
              <a:t> </a:t>
            </a:r>
            <a:r>
              <a:rPr lang="cs-CZ" altLang="cs-CZ" dirty="0" smtClean="0"/>
              <a:t> </a:t>
            </a:r>
            <a:r>
              <a:rPr lang="cs-CZ" altLang="cs-CZ" dirty="0"/>
              <a:t>)</a:t>
            </a:r>
          </a:p>
        </p:txBody>
      </p:sp>
      <p:sp>
        <p:nvSpPr>
          <p:cNvPr id="3098" name="Text Box 26"/>
          <p:cNvSpPr txBox="1">
            <a:spLocks noChangeArrowheads="1"/>
          </p:cNvSpPr>
          <p:nvPr/>
        </p:nvSpPr>
        <p:spPr bwMode="auto">
          <a:xfrm>
            <a:off x="0" y="1628775"/>
            <a:ext cx="8270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23.9.</a:t>
            </a:r>
          </a:p>
        </p:txBody>
      </p:sp>
      <p:sp>
        <p:nvSpPr>
          <p:cNvPr id="3099" name="Text Box 27"/>
          <p:cNvSpPr txBox="1">
            <a:spLocks noChangeArrowheads="1"/>
          </p:cNvSpPr>
          <p:nvPr/>
        </p:nvSpPr>
        <p:spPr bwMode="auto">
          <a:xfrm>
            <a:off x="971550" y="1628775"/>
            <a:ext cx="2952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0000FF"/>
                </a:solidFill>
              </a:rPr>
              <a:t>podzimní rovnodennost</a:t>
            </a:r>
          </a:p>
        </p:txBody>
      </p:sp>
      <p:sp>
        <p:nvSpPr>
          <p:cNvPr id="3100" name="Oval 28"/>
          <p:cNvSpPr>
            <a:spLocks noChangeArrowheads="1"/>
          </p:cNvSpPr>
          <p:nvPr/>
        </p:nvSpPr>
        <p:spPr bwMode="auto">
          <a:xfrm>
            <a:off x="4067175" y="1628775"/>
            <a:ext cx="504825" cy="431800"/>
          </a:xfrm>
          <a:prstGeom prst="ellipse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01" name="Oval 29"/>
          <p:cNvSpPr>
            <a:spLocks noChangeArrowheads="1"/>
          </p:cNvSpPr>
          <p:nvPr/>
        </p:nvSpPr>
        <p:spPr bwMode="auto">
          <a:xfrm>
            <a:off x="3995167" y="2708920"/>
            <a:ext cx="504825" cy="431800"/>
          </a:xfrm>
          <a:prstGeom prst="ellipse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02" name="Oval 30"/>
          <p:cNvSpPr>
            <a:spLocks noChangeArrowheads="1"/>
          </p:cNvSpPr>
          <p:nvPr/>
        </p:nvSpPr>
        <p:spPr bwMode="auto">
          <a:xfrm>
            <a:off x="4067175" y="3717032"/>
            <a:ext cx="504825" cy="431800"/>
          </a:xfrm>
          <a:prstGeom prst="ellipse">
            <a:avLst/>
          </a:prstGeom>
          <a:solidFill>
            <a:srgbClr val="FFFF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3103" name="Line 31"/>
          <p:cNvSpPr>
            <a:spLocks noChangeShapeType="1"/>
          </p:cNvSpPr>
          <p:nvPr/>
        </p:nvSpPr>
        <p:spPr bwMode="auto">
          <a:xfrm>
            <a:off x="4572000" y="184467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4" name="Text Box 32"/>
          <p:cNvSpPr txBox="1">
            <a:spLocks noChangeArrowheads="1"/>
          </p:cNvSpPr>
          <p:nvPr/>
        </p:nvSpPr>
        <p:spPr bwMode="auto">
          <a:xfrm>
            <a:off x="5219700" y="1628775"/>
            <a:ext cx="9366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FF9900"/>
                </a:solidFill>
              </a:rPr>
              <a:t>rovník</a:t>
            </a:r>
          </a:p>
        </p:txBody>
      </p:sp>
      <p:sp>
        <p:nvSpPr>
          <p:cNvPr id="3105" name="Text Box 33"/>
          <p:cNvSpPr txBox="1">
            <a:spLocks noChangeArrowheads="1"/>
          </p:cNvSpPr>
          <p:nvPr/>
        </p:nvSpPr>
        <p:spPr bwMode="auto">
          <a:xfrm>
            <a:off x="6588125" y="1628775"/>
            <a:ext cx="23764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den i noc </a:t>
            </a:r>
            <a:r>
              <a:rPr lang="cs-CZ" altLang="cs-CZ" b="1" dirty="0"/>
              <a:t>stejně</a:t>
            </a:r>
            <a:br>
              <a:rPr lang="cs-CZ" altLang="cs-CZ" b="1" dirty="0"/>
            </a:br>
            <a:r>
              <a:rPr lang="cs-CZ" altLang="cs-CZ" b="1" dirty="0">
                <a:solidFill>
                  <a:srgbClr val="FF0000"/>
                </a:solidFill>
              </a:rPr>
              <a:t>12 hodin</a:t>
            </a:r>
          </a:p>
        </p:txBody>
      </p:sp>
      <p:sp>
        <p:nvSpPr>
          <p:cNvPr id="3106" name="Text Box 34"/>
          <p:cNvSpPr txBox="1">
            <a:spLocks noChangeArrowheads="1"/>
          </p:cNvSpPr>
          <p:nvPr/>
        </p:nvSpPr>
        <p:spPr bwMode="auto">
          <a:xfrm>
            <a:off x="0" y="2708796"/>
            <a:ext cx="1403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21. – 22.12</a:t>
            </a:r>
          </a:p>
        </p:txBody>
      </p:sp>
      <p:sp>
        <p:nvSpPr>
          <p:cNvPr id="3107" name="Text Box 35"/>
          <p:cNvSpPr txBox="1">
            <a:spLocks noChangeArrowheads="1"/>
          </p:cNvSpPr>
          <p:nvPr/>
        </p:nvSpPr>
        <p:spPr bwMode="auto">
          <a:xfrm>
            <a:off x="1476375" y="2708796"/>
            <a:ext cx="23034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0000FF"/>
                </a:solidFill>
              </a:rPr>
              <a:t>zimní slunovrat</a:t>
            </a:r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V="1">
            <a:off x="4500239" y="2957736"/>
            <a:ext cx="64802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09" name="Text Box 37"/>
          <p:cNvSpPr txBox="1">
            <a:spLocks noChangeArrowheads="1"/>
          </p:cNvSpPr>
          <p:nvPr/>
        </p:nvSpPr>
        <p:spPr bwMode="auto">
          <a:xfrm>
            <a:off x="5226918" y="2708796"/>
            <a:ext cx="8572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FF9900"/>
                </a:solidFill>
              </a:rPr>
              <a:t>OK</a:t>
            </a:r>
          </a:p>
        </p:txBody>
      </p:sp>
      <p:sp>
        <p:nvSpPr>
          <p:cNvPr id="3110" name="Text Box 38"/>
          <p:cNvSpPr txBox="1">
            <a:spLocks noChangeArrowheads="1"/>
          </p:cNvSpPr>
          <p:nvPr/>
        </p:nvSpPr>
        <p:spPr bwMode="auto">
          <a:xfrm>
            <a:off x="6300788" y="2492896"/>
            <a:ext cx="284321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nejkratší den</a:t>
            </a:r>
            <a:r>
              <a:rPr lang="cs-CZ" altLang="cs-CZ" dirty="0"/>
              <a:t> (</a:t>
            </a:r>
            <a:r>
              <a:rPr lang="cs-CZ" altLang="cs-CZ" b="1" dirty="0">
                <a:solidFill>
                  <a:srgbClr val="FF0000"/>
                </a:solidFill>
              </a:rPr>
              <a:t> 8 </a:t>
            </a:r>
            <a:r>
              <a:rPr lang="cs-CZ" altLang="cs-CZ" dirty="0" smtClean="0">
                <a:solidFill>
                  <a:srgbClr val="FF0000"/>
                </a:solidFill>
              </a:rPr>
              <a:t> </a:t>
            </a:r>
            <a:r>
              <a:rPr lang="cs-CZ" altLang="cs-CZ" dirty="0"/>
              <a:t>)</a:t>
            </a:r>
            <a:br>
              <a:rPr lang="cs-CZ" altLang="cs-CZ" dirty="0"/>
            </a:br>
            <a:r>
              <a:rPr lang="cs-CZ" altLang="cs-CZ" dirty="0"/>
              <a:t>nejdelší noc ( </a:t>
            </a:r>
            <a:r>
              <a:rPr lang="cs-CZ" altLang="cs-CZ" b="1" dirty="0"/>
              <a:t>16</a:t>
            </a:r>
            <a:r>
              <a:rPr lang="cs-CZ" altLang="cs-CZ" dirty="0"/>
              <a:t> </a:t>
            </a:r>
            <a:r>
              <a:rPr lang="cs-CZ" altLang="cs-CZ" dirty="0" smtClean="0"/>
              <a:t> </a:t>
            </a:r>
            <a:r>
              <a:rPr lang="cs-CZ" altLang="cs-CZ" dirty="0"/>
              <a:t>)</a:t>
            </a:r>
          </a:p>
        </p:txBody>
      </p:sp>
      <p:sp>
        <p:nvSpPr>
          <p:cNvPr id="3111" name="Text Box 39"/>
          <p:cNvSpPr txBox="1">
            <a:spLocks noChangeArrowheads="1"/>
          </p:cNvSpPr>
          <p:nvPr/>
        </p:nvSpPr>
        <p:spPr bwMode="auto">
          <a:xfrm>
            <a:off x="0" y="3644453"/>
            <a:ext cx="13319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/>
              <a:t>20. – 21.3.</a:t>
            </a:r>
          </a:p>
        </p:txBody>
      </p:sp>
      <p:sp>
        <p:nvSpPr>
          <p:cNvPr id="3112" name="Text Box 40"/>
          <p:cNvSpPr txBox="1">
            <a:spLocks noChangeArrowheads="1"/>
          </p:cNvSpPr>
          <p:nvPr/>
        </p:nvSpPr>
        <p:spPr bwMode="auto">
          <a:xfrm>
            <a:off x="1547813" y="3644453"/>
            <a:ext cx="24479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0000FF"/>
                </a:solidFill>
              </a:rPr>
              <a:t>jarní rovnodennost</a:t>
            </a:r>
          </a:p>
        </p:txBody>
      </p:sp>
      <p:sp>
        <p:nvSpPr>
          <p:cNvPr id="3113" name="Line 41"/>
          <p:cNvSpPr>
            <a:spLocks noChangeShapeType="1"/>
          </p:cNvSpPr>
          <p:nvPr/>
        </p:nvSpPr>
        <p:spPr bwMode="auto">
          <a:xfrm>
            <a:off x="4643438" y="3933056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114" name="Text Box 42"/>
          <p:cNvSpPr txBox="1">
            <a:spLocks noChangeArrowheads="1"/>
          </p:cNvSpPr>
          <p:nvPr/>
        </p:nvSpPr>
        <p:spPr bwMode="auto">
          <a:xfrm>
            <a:off x="5219700" y="3710359"/>
            <a:ext cx="10144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 dirty="0">
                <a:solidFill>
                  <a:srgbClr val="FF9900"/>
                </a:solidFill>
              </a:rPr>
              <a:t>rovník</a:t>
            </a:r>
          </a:p>
        </p:txBody>
      </p:sp>
      <p:sp>
        <p:nvSpPr>
          <p:cNvPr id="3115" name="Text Box 43"/>
          <p:cNvSpPr txBox="1">
            <a:spLocks noChangeArrowheads="1"/>
          </p:cNvSpPr>
          <p:nvPr/>
        </p:nvSpPr>
        <p:spPr bwMode="auto">
          <a:xfrm>
            <a:off x="6443663" y="3573016"/>
            <a:ext cx="2232025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den i noc </a:t>
            </a:r>
            <a:r>
              <a:rPr lang="cs-CZ" altLang="cs-CZ" b="1" dirty="0"/>
              <a:t>stejně</a:t>
            </a:r>
            <a:br>
              <a:rPr lang="cs-CZ" altLang="cs-CZ" b="1" dirty="0"/>
            </a:br>
            <a:r>
              <a:rPr lang="cs-CZ" altLang="cs-CZ" b="1" dirty="0">
                <a:solidFill>
                  <a:srgbClr val="FF0000"/>
                </a:solidFill>
              </a:rPr>
              <a:t>12 hodin</a:t>
            </a:r>
          </a:p>
          <a:p>
            <a:pPr>
              <a:spcBef>
                <a:spcPct val="50000"/>
              </a:spcBef>
            </a:pPr>
            <a:endParaRPr lang="cs-CZ" altLang="cs-CZ" dirty="0"/>
          </a:p>
        </p:txBody>
      </p:sp>
      <p:sp>
        <p:nvSpPr>
          <p:cNvPr id="3116" name="Text Box 44"/>
          <p:cNvSpPr txBox="1">
            <a:spLocks noChangeArrowheads="1"/>
          </p:cNvSpPr>
          <p:nvPr/>
        </p:nvSpPr>
        <p:spPr bwMode="auto">
          <a:xfrm>
            <a:off x="4067175" y="692150"/>
            <a:ext cx="2159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S</a:t>
            </a:r>
          </a:p>
        </p:txBody>
      </p:sp>
      <p:sp>
        <p:nvSpPr>
          <p:cNvPr id="3117" name="Text Box 45"/>
          <p:cNvSpPr txBox="1">
            <a:spLocks noChangeArrowheads="1"/>
          </p:cNvSpPr>
          <p:nvPr/>
        </p:nvSpPr>
        <p:spPr bwMode="auto">
          <a:xfrm>
            <a:off x="4139629" y="1628775"/>
            <a:ext cx="3603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S</a:t>
            </a:r>
          </a:p>
        </p:txBody>
      </p:sp>
      <p:sp>
        <p:nvSpPr>
          <p:cNvPr id="3118" name="Text Box 46"/>
          <p:cNvSpPr txBox="1">
            <a:spLocks noChangeArrowheads="1"/>
          </p:cNvSpPr>
          <p:nvPr/>
        </p:nvSpPr>
        <p:spPr bwMode="auto">
          <a:xfrm>
            <a:off x="4067051" y="2708796"/>
            <a:ext cx="2889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S</a:t>
            </a:r>
          </a:p>
        </p:txBody>
      </p:sp>
      <p:sp>
        <p:nvSpPr>
          <p:cNvPr id="3119" name="Text Box 47"/>
          <p:cNvSpPr txBox="1">
            <a:spLocks noChangeArrowheads="1"/>
          </p:cNvSpPr>
          <p:nvPr/>
        </p:nvSpPr>
        <p:spPr bwMode="auto">
          <a:xfrm>
            <a:off x="4139629" y="3717478"/>
            <a:ext cx="36036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S</a:t>
            </a:r>
          </a:p>
        </p:txBody>
      </p:sp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" t="79692" r="8088" b="2889"/>
          <a:stretch/>
        </p:blipFill>
        <p:spPr>
          <a:xfrm rot="10800000">
            <a:off x="53752" y="4509120"/>
            <a:ext cx="9036496" cy="254298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5496" y="0"/>
            <a:ext cx="17996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SHRNUTÍ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665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C:\Users\Uživatel\AppData\Local\Microsoft\Windows\Temporary Internet Files\Content.IE5\7VN2TJ8G\MC9002372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583" y="2924944"/>
            <a:ext cx="2258840" cy="226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54241" y="332656"/>
            <a:ext cx="68355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Oběh Země kolem Slunce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3709429"/>
            <a:ext cx="13131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altLang="cs-CZ" dirty="0" smtClean="0">
                <a:latin typeface="Arial" charset="0"/>
                <a:hlinkClick r:id="rId3"/>
              </a:rPr>
              <a:t>animace_1</a:t>
            </a:r>
            <a:endParaRPr lang="cs-CZ" altLang="cs-CZ" dirty="0">
              <a:latin typeface="Arial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31693" y="5733256"/>
            <a:ext cx="17543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eaLnBrk="1" hangingPunct="1">
              <a:spcBef>
                <a:spcPct val="50000"/>
              </a:spcBef>
            </a:pPr>
            <a:r>
              <a:rPr lang="cs-CZ" altLang="cs-CZ" dirty="0" smtClean="0"/>
              <a:t>www.e-learn.cz</a:t>
            </a:r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69667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4"/>
          <p:cNvSpPr txBox="1">
            <a:spLocks noChangeArrowheads="1"/>
          </p:cNvSpPr>
          <p:nvPr/>
        </p:nvSpPr>
        <p:spPr bwMode="auto">
          <a:xfrm>
            <a:off x="571500" y="857250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altLang="cs-CZ" dirty="0"/>
          </a:p>
          <a:p>
            <a:pPr eaLnBrk="1" hangingPunct="1">
              <a:spcBef>
                <a:spcPct val="50000"/>
              </a:spcBef>
            </a:pPr>
            <a:endParaRPr lang="cs-CZ" altLang="cs-CZ" dirty="0"/>
          </a:p>
          <a:p>
            <a:pPr eaLnBrk="1" hangingPunct="1">
              <a:spcBef>
                <a:spcPct val="50000"/>
              </a:spcBef>
            </a:pPr>
            <a:endParaRPr lang="cs-CZ" altLang="cs-CZ" dirty="0"/>
          </a:p>
        </p:txBody>
      </p:sp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642938" y="285750"/>
            <a:ext cx="1428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eaLnBrk="1" hangingPunct="1"/>
            <a:r>
              <a:rPr lang="cs-CZ" altLang="cs-CZ" sz="2400" dirty="0" smtClean="0"/>
              <a:t>Citace:</a:t>
            </a:r>
            <a:endParaRPr lang="cs-CZ" alt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42938" y="1124744"/>
            <a:ext cx="76014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BRYCHTOVÁ, Šárka; BRINKE, Josef. </a:t>
            </a:r>
            <a:r>
              <a:rPr lang="cs-CZ" i="1" dirty="0" smtClean="0"/>
              <a:t>Planeta Země</a:t>
            </a:r>
            <a:r>
              <a:rPr lang="cs-CZ" dirty="0" smtClean="0"/>
              <a:t>. Praha: Fortuna, 2001, ISBN 80-7168-475-9 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844824"/>
            <a:ext cx="78351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2924944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ČERVENÝ, Pavel; DOKOUPIL, Jaroslav; KOPP, Jan a kol. </a:t>
            </a:r>
            <a:r>
              <a:rPr lang="cs-CZ" i="1" dirty="0"/>
              <a:t>Zeměpis, učebnice pro základní školy a víceletá gymnázia</a:t>
            </a:r>
            <a:r>
              <a:rPr lang="cs-CZ" dirty="0"/>
              <a:t>. Plzeň: Nakladatelství Fraus, 2009, ISBN 978-80-7238-915-5.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57" t="79692" r="8088" b="2889"/>
          <a:stretch/>
        </p:blipFill>
        <p:spPr>
          <a:xfrm rot="10800000">
            <a:off x="323528" y="5589240"/>
            <a:ext cx="1729762" cy="486778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771800" y="4221088"/>
            <a:ext cx="62865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</a:t>
            </a:r>
            <a:r>
              <a:rPr lang="cs-CZ" dirty="0"/>
              <a:t>Á</a:t>
            </a:r>
            <a:r>
              <a:rPr lang="cs-CZ" dirty="0" smtClean="0"/>
              <a:t>, </a:t>
            </a:r>
            <a:r>
              <a:rPr lang="cs-CZ" dirty="0"/>
              <a:t>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439" t="37640" r="10518" b="43732"/>
          <a:stretch/>
        </p:blipFill>
        <p:spPr>
          <a:xfrm rot="10800000">
            <a:off x="323528" y="6244985"/>
            <a:ext cx="1619672" cy="54458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58" t="64079" r="20733" b="2196"/>
          <a:stretch/>
        </p:blipFill>
        <p:spPr>
          <a:xfrm rot="10800000">
            <a:off x="333870" y="3954846"/>
            <a:ext cx="1609331" cy="135173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771800" y="6165304"/>
            <a:ext cx="59046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5157192"/>
            <a:ext cx="59046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880858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58326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Galerie Microsoft Office – klipart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26876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Ostatní obrázky  - vlastní tvorba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1915091"/>
            <a:ext cx="59046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KONTIS, S.R.O.. </a:t>
            </a:r>
            <a:r>
              <a:rPr lang="cs-CZ" i="1" dirty="0"/>
              <a:t>www.google.cz</a:t>
            </a:r>
            <a:r>
              <a:rPr lang="cs-CZ" dirty="0"/>
              <a:t> [online]. [cit. 25.12.2013]. Dostupný na WWW: www.e-learn.cz/demonstrace/multimedia/earth.htm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1509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Animace 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233474"/>
      </p:ext>
    </p:extLst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761</TotalTime>
  <Words>524</Words>
  <Application>Microsoft Office PowerPoint</Application>
  <PresentationFormat>Předvádění na obrazovce (4:3)</PresentationFormat>
  <Paragraphs>92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71</cp:revision>
  <dcterms:created xsi:type="dcterms:W3CDTF">2007-01-16T21:46:58Z</dcterms:created>
  <dcterms:modified xsi:type="dcterms:W3CDTF">2014-01-13T11:47:40Z</dcterms:modified>
</cp:coreProperties>
</file>