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F5B5D-B43A-454D-A36F-EF1D72722EE2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1DAA-BE1F-4E05-9630-F454E57ABA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F5B5D-B43A-454D-A36F-EF1D72722EE2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1DAA-BE1F-4E05-9630-F454E57ABA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F5B5D-B43A-454D-A36F-EF1D72722EE2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1DAA-BE1F-4E05-9630-F454E57ABA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F5B5D-B43A-454D-A36F-EF1D72722EE2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1DAA-BE1F-4E05-9630-F454E57ABA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F5B5D-B43A-454D-A36F-EF1D72722EE2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1DAA-BE1F-4E05-9630-F454E57ABA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F5B5D-B43A-454D-A36F-EF1D72722EE2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1DAA-BE1F-4E05-9630-F454E57ABA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F5B5D-B43A-454D-A36F-EF1D72722EE2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1DAA-BE1F-4E05-9630-F454E57ABA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F5B5D-B43A-454D-A36F-EF1D72722EE2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1DAA-BE1F-4E05-9630-F454E57ABA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F5B5D-B43A-454D-A36F-EF1D72722EE2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1DAA-BE1F-4E05-9630-F454E57ABA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F5B5D-B43A-454D-A36F-EF1D72722EE2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1DAA-BE1F-4E05-9630-F454E57ABA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F5B5D-B43A-454D-A36F-EF1D72722EE2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1DAA-BE1F-4E05-9630-F454E57ABA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9F5B5D-B43A-454D-A36F-EF1D72722EE2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CA1DAA-BE1F-4E05-9630-F454E57ABAD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/>
          <p:cNvPicPr>
            <a:picLocks noGrp="1" noChangeAspect="1" noChangeArrowheads="1"/>
          </p:cNvPicPr>
          <p:nvPr>
            <p:ph type="ctrTitle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043608" y="548680"/>
            <a:ext cx="7642225" cy="1466850"/>
          </a:xfrm>
          <a:prstGeom prst="rect">
            <a:avLst/>
          </a:prstGeom>
          <a:noFill/>
        </p:spPr>
      </p:pic>
      <p:sp>
        <p:nvSpPr>
          <p:cNvPr id="3075" name="Text Box 5"/>
          <p:cNvSpPr txBox="1">
            <a:spLocks noChangeArrowheads="1"/>
          </p:cNvSpPr>
          <p:nvPr/>
        </p:nvSpPr>
        <p:spPr bwMode="auto">
          <a:xfrm>
            <a:off x="468313" y="2532063"/>
            <a:ext cx="8207375" cy="374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/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OZNAČENÍ MATERIÁLU</a:t>
            </a:r>
            <a:r>
              <a:rPr lang="cs-CZ" sz="1200" dirty="0" smtClean="0">
                <a:latin typeface="+mn-lt"/>
              </a:rPr>
              <a:t>:  VY_32_INOVACE_179_M2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NÁZEV VZDĚLÁVACÍHO MATERIÁLU</a:t>
            </a:r>
            <a:r>
              <a:rPr lang="cs-CZ" sz="1200" dirty="0" smtClean="0">
                <a:latin typeface="+mn-lt"/>
              </a:rPr>
              <a:t>: Sčítání a odčítání do 100 dvojciferných čísel.</a:t>
            </a:r>
          </a:p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dirty="0" smtClean="0">
                <a:latin typeface="+mn-lt"/>
              </a:rPr>
              <a:t>NÁZEV ŠKOLY: Základní škola a Mateřská škola, Hevlín, příspěvková organizace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ČÍSLO PROJEKTU</a:t>
            </a:r>
            <a:r>
              <a:rPr lang="cs-CZ" sz="1200" dirty="0" smtClean="0">
                <a:latin typeface="+mn-lt"/>
              </a:rPr>
              <a:t>: CZ.1.07/1.4.00/21.2193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KLÍČOVÁ AKTIVITA</a:t>
            </a:r>
            <a:r>
              <a:rPr lang="cs-CZ" sz="1200" dirty="0" smtClean="0">
                <a:latin typeface="+mn-lt"/>
              </a:rPr>
              <a:t>: III/2</a:t>
            </a:r>
          </a:p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TÉMA HODINY</a:t>
            </a:r>
            <a:r>
              <a:rPr lang="cs-CZ" sz="1200" dirty="0" smtClean="0">
                <a:latin typeface="+mn-lt"/>
              </a:rPr>
              <a:t>: </a:t>
            </a:r>
            <a:r>
              <a:rPr lang="cs-CZ" sz="1200" dirty="0" smtClean="0"/>
              <a:t>Sčítání a odčítání do 100 dvojciferných čísel, procvičování</a:t>
            </a:r>
            <a:endParaRPr lang="cs-CZ" sz="1200" dirty="0" smtClean="0"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ROČNÍK</a:t>
            </a:r>
            <a:r>
              <a:rPr lang="cs-CZ" sz="1200" dirty="0" smtClean="0">
                <a:latin typeface="+mn-lt"/>
              </a:rPr>
              <a:t>: 2.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PŘEDMĚT</a:t>
            </a:r>
            <a:r>
              <a:rPr lang="cs-CZ" sz="1200" dirty="0" smtClean="0">
                <a:latin typeface="+mn-lt"/>
              </a:rPr>
              <a:t>: Matematika</a:t>
            </a:r>
          </a:p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AUTOR  MATERIÁLU</a:t>
            </a:r>
            <a:r>
              <a:rPr lang="cs-CZ" sz="1200" dirty="0" smtClean="0">
                <a:latin typeface="+mn-lt"/>
              </a:rPr>
              <a:t>: Petra Dohnalová</a:t>
            </a:r>
          </a:p>
        </p:txBody>
      </p:sp>
      <p:sp>
        <p:nvSpPr>
          <p:cNvPr id="4100" name="Text Box 6"/>
          <p:cNvSpPr txBox="1">
            <a:spLocks noChangeArrowheads="1"/>
          </p:cNvSpPr>
          <p:nvPr/>
        </p:nvSpPr>
        <p:spPr bwMode="auto">
          <a:xfrm>
            <a:off x="1258888" y="5589588"/>
            <a:ext cx="72009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cs-CZ" sz="1200" i="1"/>
          </a:p>
          <a:p>
            <a:pPr>
              <a:spcBef>
                <a:spcPct val="50000"/>
              </a:spcBef>
            </a:pPr>
            <a:endParaRPr lang="cs-CZ" sz="12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charset="0"/>
                <a:cs typeface="Arial" charset="0"/>
              </a:rPr>
              <a:t>POPIS MATERIÁLU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100" b="1" dirty="0" smtClean="0">
                <a:latin typeface="Arial" charset="0"/>
                <a:cs typeface="Arial" charset="0"/>
              </a:rPr>
              <a:t>DRUH UČEBNÍHO MATERIÁLU</a:t>
            </a:r>
            <a:r>
              <a:rPr lang="cs-CZ" sz="2100" dirty="0" smtClean="0">
                <a:latin typeface="Arial" charset="0"/>
                <a:cs typeface="Arial" charset="0"/>
              </a:rPr>
              <a:t>: prezentace v PowerPointu</a:t>
            </a:r>
          </a:p>
          <a:p>
            <a:r>
              <a:rPr lang="cs-CZ" sz="2100" b="1" dirty="0" smtClean="0">
                <a:latin typeface="Arial" charset="0"/>
                <a:cs typeface="Arial" charset="0"/>
              </a:rPr>
              <a:t>MEZIPŘEDMĚTOVÉ VZTAHY</a:t>
            </a:r>
            <a:r>
              <a:rPr lang="cs-CZ" sz="2100" dirty="0" smtClean="0">
                <a:latin typeface="Arial" charset="0"/>
                <a:cs typeface="Arial" charset="0"/>
              </a:rPr>
              <a:t>:  VV, PČ, ČJ</a:t>
            </a:r>
            <a:endParaRPr lang="cs-CZ" sz="2100" dirty="0" smtClean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r>
              <a:rPr lang="cs-CZ" sz="2100" b="1" dirty="0" smtClean="0">
                <a:latin typeface="Arial" charset="0"/>
                <a:cs typeface="Arial" charset="0"/>
              </a:rPr>
              <a:t>POPIS PRÁCE S MATERIÁLEM</a:t>
            </a:r>
            <a:r>
              <a:rPr lang="cs-CZ" sz="2100" dirty="0" smtClean="0">
                <a:latin typeface="Arial" charset="0"/>
                <a:cs typeface="Arial" charset="0"/>
              </a:rPr>
              <a:t>: Žáci pracují pod vedením učitelky, plní zadané úkoly, pracují v </a:t>
            </a:r>
            <a:r>
              <a:rPr lang="cs-CZ" sz="2100" dirty="0" smtClean="0">
                <a:latin typeface="Arial" charset="0"/>
                <a:cs typeface="Arial" charset="0"/>
              </a:rPr>
              <a:t>lavicích, </a:t>
            </a:r>
            <a:r>
              <a:rPr lang="cs-CZ" sz="2100" dirty="0" smtClean="0">
                <a:latin typeface="Arial" charset="0"/>
                <a:cs typeface="Arial" charset="0"/>
              </a:rPr>
              <a:t>u tabule, samostatně, ve skupinách.</a:t>
            </a:r>
            <a:endParaRPr lang="cs-CZ" sz="2100" dirty="0" smtClean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r>
              <a:rPr lang="cs-CZ" sz="2100" b="1" dirty="0" smtClean="0">
                <a:latin typeface="Arial" charset="0"/>
                <a:cs typeface="Arial" charset="0"/>
              </a:rPr>
              <a:t>OČEKÁVANÝ VÝSTUP</a:t>
            </a:r>
            <a:r>
              <a:rPr lang="cs-CZ" sz="2100" dirty="0" smtClean="0">
                <a:latin typeface="Arial" charset="0"/>
                <a:cs typeface="Arial" charset="0"/>
              </a:rPr>
              <a:t>: Žáci si procvičí a zautomatizují sčítání a  odčítání do 100 dvojciferných </a:t>
            </a:r>
            <a:r>
              <a:rPr lang="cs-CZ" sz="2100" dirty="0" smtClean="0">
                <a:latin typeface="Arial" charset="0"/>
                <a:cs typeface="Arial" charset="0"/>
              </a:rPr>
              <a:t>čísel, procvičování </a:t>
            </a:r>
            <a:r>
              <a:rPr lang="cs-CZ" sz="2100" dirty="0" smtClean="0">
                <a:latin typeface="Arial" charset="0"/>
                <a:cs typeface="Arial" charset="0"/>
              </a:rPr>
              <a:t>logického řešení při plnění slovních úkolů.</a:t>
            </a:r>
          </a:p>
          <a:p>
            <a:r>
              <a:rPr lang="cs-CZ" sz="2100" b="1" dirty="0" smtClean="0">
                <a:latin typeface="Arial" charset="0"/>
                <a:cs typeface="Arial" charset="0"/>
              </a:rPr>
              <a:t>ZKUŠENOST S PILOTÁŽÍ: </a:t>
            </a:r>
            <a:r>
              <a:rPr lang="cs-CZ" sz="2100" dirty="0" smtClean="0">
                <a:latin typeface="Arial" charset="0"/>
                <a:cs typeface="Arial" charset="0"/>
              </a:rPr>
              <a:t>Snaha a aktivita převládala, pomoc slabším s vypracováním úkolů.</a:t>
            </a:r>
          </a:p>
          <a:p>
            <a:r>
              <a:rPr lang="cs-CZ" sz="2100" b="1" i="1" dirty="0" smtClean="0">
                <a:latin typeface="Arial" charset="0"/>
                <a:cs typeface="Arial" charset="0"/>
              </a:rPr>
              <a:t>ZDROJ</a:t>
            </a:r>
            <a:r>
              <a:rPr lang="cs-CZ" sz="2100" dirty="0" smtClean="0">
                <a:latin typeface="Arial" charset="0"/>
                <a:cs typeface="Arial" charset="0"/>
              </a:rPr>
              <a:t>:  </a:t>
            </a:r>
            <a:r>
              <a:rPr lang="cs-CZ" sz="2100" dirty="0" smtClean="0"/>
              <a:t>Ilustrace </a:t>
            </a:r>
            <a:r>
              <a:rPr lang="cs-CZ" sz="2100" u="sng" dirty="0" smtClean="0"/>
              <a:t>www.office.</a:t>
            </a:r>
            <a:r>
              <a:rPr lang="cs-CZ" sz="2100" u="sng" dirty="0" err="1" smtClean="0"/>
              <a:t>microsoft.com</a:t>
            </a:r>
            <a:endParaRPr lang="cs-CZ" sz="2100" dirty="0" smtClean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67544" y="2132856"/>
          <a:ext cx="8229600" cy="22860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27+30+40=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94-60+30=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26+40=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87-50=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78-40-10=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78+20-40=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42-30=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66+20=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56+30-40=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31+50-60=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74-40=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53-30=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88-30+20=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92-30+10=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42-30=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77-40=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63+10-70=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48+20+30=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26+40=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28+60=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C:\Users\Peťa\AppData\Local\Microsoft\Windows\Temporary Internet Files\Content.IE5\5US6FUUK\MC90043037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260648"/>
            <a:ext cx="1778000" cy="17081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/>
          </p:cNvGraphicFramePr>
          <p:nvPr/>
        </p:nvGraphicFramePr>
        <p:xfrm>
          <a:off x="467544" y="1988840"/>
          <a:ext cx="8229600" cy="22860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27+30+40=97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94-60+30=64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26+40=66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87-50=37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78-40-10=28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78+20-40=58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42-30=12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66+20=86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56+30-40=46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31+50-60=21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74-40=34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53-30=23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88-30+20=78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92-30+10=72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42-30=12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77-40=37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63+10-70=3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48+20+30=98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26+40=66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28+60=88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074" name="Picture 2" descr="C:\Users\Peťa\AppData\Local\Microsoft\Windows\Temporary Internet Files\Content.IE5\6WRLCPNO\MC90042974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0"/>
            <a:ext cx="1768475" cy="1752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Vypočítej. Změň pořadí sčítanců.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67544" y="1988840"/>
          <a:ext cx="8229600" cy="20726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37+60=97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60+37=97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78+20=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28+50=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36+10=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69+30=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27+50=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46+40=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49+20=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 descr="C:\Users\Peťa\AppData\Local\Microsoft\Windows\Temporary Internet Files\Content.IE5\IWRR6F6R\MC90043598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4293096"/>
            <a:ext cx="1584325" cy="1828800"/>
          </a:xfrm>
          <a:prstGeom prst="rect">
            <a:avLst/>
          </a:prstGeom>
          <a:noFill/>
        </p:spPr>
      </p:pic>
      <p:pic>
        <p:nvPicPr>
          <p:cNvPr id="2051" name="Picture 3" descr="C:\Users\Peťa\AppData\Local\Microsoft\Windows\Temporary Internet Files\Content.IE5\2A43PJZ6\MC90043612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581128"/>
            <a:ext cx="1882775" cy="16986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eťa\AppData\Local\Microsoft\Windows\Temporary Internet Files\Content.IE5\2A43PJZ6\MP90043864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1556792"/>
            <a:ext cx="1660633" cy="248032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Slovní úloha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V obchodě s ovocem měli </a:t>
            </a:r>
            <a:r>
              <a:rPr lang="cs-CZ" b="1" dirty="0" smtClean="0"/>
              <a:t>45</a:t>
            </a:r>
            <a:r>
              <a:rPr lang="cs-CZ" dirty="0" smtClean="0"/>
              <a:t> jablek. </a:t>
            </a:r>
            <a:r>
              <a:rPr lang="cs-CZ" b="1" dirty="0" smtClean="0"/>
              <a:t>15</a:t>
            </a:r>
            <a:r>
              <a:rPr lang="cs-CZ" dirty="0" smtClean="0"/>
              <a:t> jablek prodali. Kolik jablek jim zbylo?</a:t>
            </a:r>
          </a:p>
          <a:p>
            <a:pPr>
              <a:buNone/>
            </a:pPr>
            <a:r>
              <a:rPr lang="cs-CZ" b="1" dirty="0" smtClean="0"/>
              <a:t> jablek</a:t>
            </a:r>
            <a:r>
              <a:rPr lang="cs-CZ" dirty="0" smtClean="0"/>
              <a:t>…………</a:t>
            </a:r>
          </a:p>
          <a:p>
            <a:pPr>
              <a:buNone/>
            </a:pPr>
            <a:r>
              <a:rPr lang="cs-CZ" b="1" dirty="0" smtClean="0"/>
              <a:t>prodali</a:t>
            </a:r>
            <a:r>
              <a:rPr lang="cs-CZ" dirty="0" smtClean="0"/>
              <a:t>………………. </a:t>
            </a:r>
          </a:p>
          <a:p>
            <a:pPr>
              <a:buNone/>
            </a:pPr>
            <a:r>
              <a:rPr lang="cs-CZ" b="1" dirty="0" smtClean="0"/>
              <a:t>Kolik  zbylo</a:t>
            </a:r>
            <a:r>
              <a:rPr lang="cs-CZ" dirty="0" smtClean="0"/>
              <a:t>?</a:t>
            </a:r>
          </a:p>
          <a:p>
            <a:pPr>
              <a:buNone/>
            </a:pPr>
            <a:r>
              <a:rPr lang="cs-CZ" dirty="0" smtClean="0"/>
              <a:t> Vypočítej:……………………….</a:t>
            </a:r>
          </a:p>
          <a:p>
            <a:pPr>
              <a:buNone/>
            </a:pPr>
            <a:r>
              <a:rPr lang="cs-CZ" dirty="0" smtClean="0"/>
              <a:t>Napiš odpověď:………………………………………………….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Slovní úloha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V jednom koši bylo </a:t>
            </a:r>
            <a:r>
              <a:rPr lang="cs-CZ" b="1" dirty="0" smtClean="0"/>
              <a:t>38</a:t>
            </a:r>
            <a:r>
              <a:rPr lang="cs-CZ" dirty="0" smtClean="0"/>
              <a:t> zelených paprik. V druhém koši bylo </a:t>
            </a:r>
            <a:r>
              <a:rPr lang="cs-CZ" b="1" dirty="0" smtClean="0"/>
              <a:t>40</a:t>
            </a:r>
            <a:r>
              <a:rPr lang="cs-CZ" dirty="0" smtClean="0"/>
              <a:t> červených paprik. Kolik paprik je to celkem?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dirty="0" smtClean="0"/>
              <a:t>zelených paprik</a:t>
            </a:r>
            <a:r>
              <a:rPr lang="cs-CZ" dirty="0" smtClean="0"/>
              <a:t>……</a:t>
            </a:r>
          </a:p>
          <a:p>
            <a:pPr>
              <a:buNone/>
            </a:pPr>
            <a:r>
              <a:rPr lang="cs-CZ" b="1" dirty="0" smtClean="0"/>
              <a:t>červených paprik</a:t>
            </a:r>
            <a:r>
              <a:rPr lang="cs-CZ" dirty="0" smtClean="0"/>
              <a:t>……</a:t>
            </a:r>
          </a:p>
          <a:p>
            <a:pPr>
              <a:buNone/>
            </a:pPr>
            <a:r>
              <a:rPr lang="cs-CZ" b="1" dirty="0" smtClean="0"/>
              <a:t> Celkem?</a:t>
            </a:r>
            <a:endParaRPr lang="cs-CZ" b="1" smtClean="0"/>
          </a:p>
          <a:p>
            <a:pPr>
              <a:buNone/>
            </a:pPr>
            <a:r>
              <a:rPr lang="cs-CZ" b="1" smtClean="0"/>
              <a:t> </a:t>
            </a:r>
            <a:r>
              <a:rPr lang="cs-CZ" dirty="0" smtClean="0"/>
              <a:t>Vypočítej:……………………………</a:t>
            </a:r>
          </a:p>
          <a:p>
            <a:pPr>
              <a:buNone/>
            </a:pPr>
            <a:r>
              <a:rPr lang="cs-CZ" dirty="0" smtClean="0"/>
              <a:t>Napiš odpověď:…………………………………………………</a:t>
            </a:r>
            <a:endParaRPr lang="cs-CZ" dirty="0"/>
          </a:p>
        </p:txBody>
      </p:sp>
      <p:pic>
        <p:nvPicPr>
          <p:cNvPr id="2050" name="Picture 2" descr="C:\Users\Peťa\AppData\Local\Microsoft\Windows\Temporary Internet Files\Content.IE5\6WRLCPNO\MC900441782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2564904"/>
            <a:ext cx="1947664" cy="1947664"/>
          </a:xfrm>
          <a:prstGeom prst="rect">
            <a:avLst/>
          </a:prstGeom>
          <a:noFill/>
        </p:spPr>
      </p:pic>
      <p:pic>
        <p:nvPicPr>
          <p:cNvPr id="2051" name="Picture 3" descr="C:\Users\Peťa\AppData\Local\Microsoft\Windows\Temporary Internet Files\Content.IE5\6WRLCPNO\MC900441782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2492896"/>
            <a:ext cx="2232248" cy="2232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304</Words>
  <Application>Microsoft Office PowerPoint</Application>
  <PresentationFormat>Předvádění na obrazovce (4:3)</PresentationFormat>
  <Paragraphs>87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POPIS MATERIÁLU</vt:lpstr>
      <vt:lpstr>Vypočítej</vt:lpstr>
      <vt:lpstr>Řešení</vt:lpstr>
      <vt:lpstr>Vypočítej. Změň pořadí sčítanců.</vt:lpstr>
      <vt:lpstr>Slovní úloha</vt:lpstr>
      <vt:lpstr>Slovní úloha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Sčítání a odčítáné dvoj.čísel</dc:title>
  <dc:creator>Peťa</dc:creator>
  <cp:lastModifiedBy>Dum</cp:lastModifiedBy>
  <cp:revision>10</cp:revision>
  <dcterms:created xsi:type="dcterms:W3CDTF">2013-01-27T20:29:09Z</dcterms:created>
  <dcterms:modified xsi:type="dcterms:W3CDTF">2014-01-13T12:12:23Z</dcterms:modified>
</cp:coreProperties>
</file>