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64" r:id="rId4"/>
    <p:sldId id="257" r:id="rId5"/>
    <p:sldId id="258" r:id="rId6"/>
    <p:sldId id="259" r:id="rId7"/>
    <p:sldId id="265" r:id="rId8"/>
    <p:sldId id="262" r:id="rId9"/>
    <p:sldId id="263" r:id="rId10"/>
    <p:sldId id="260" r:id="rId11"/>
    <p:sldId id="261" r:id="rId12"/>
    <p:sldId id="268" r:id="rId13"/>
    <p:sldId id="269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1273" autoAdjust="0"/>
  </p:normalViewPr>
  <p:slideViewPr>
    <p:cSldViewPr>
      <p:cViewPr>
        <p:scale>
          <a:sx n="70" d="100"/>
          <a:sy n="70" d="100"/>
        </p:scale>
        <p:origin x="-1152" y="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5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786ED-8641-4872-A05F-028C00B7FA27}" type="datetimeFigureOut">
              <a:rPr lang="cs-CZ" smtClean="0"/>
              <a:t>5. 1. 2014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F43DE-7467-46D5-820E-1246756886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478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786ED-8641-4872-A05F-028C00B7FA27}" type="datetimeFigureOut">
              <a:rPr lang="cs-CZ" smtClean="0"/>
              <a:t>5. 1. 2014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F43DE-7467-46D5-820E-1246756886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747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786ED-8641-4872-A05F-028C00B7FA27}" type="datetimeFigureOut">
              <a:rPr lang="cs-CZ" smtClean="0"/>
              <a:t>5. 1. 2014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F43DE-7467-46D5-820E-1246756886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797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786ED-8641-4872-A05F-028C00B7FA27}" type="datetimeFigureOut">
              <a:rPr lang="cs-CZ" smtClean="0"/>
              <a:t>5. 1. 2014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F43DE-7467-46D5-820E-1246756886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992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786ED-8641-4872-A05F-028C00B7FA27}" type="datetimeFigureOut">
              <a:rPr lang="cs-CZ" smtClean="0"/>
              <a:t>5. 1. 2014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F43DE-7467-46D5-820E-1246756886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938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786ED-8641-4872-A05F-028C00B7FA27}" type="datetimeFigureOut">
              <a:rPr lang="cs-CZ" smtClean="0"/>
              <a:t>5. 1. 2014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F43DE-7467-46D5-820E-1246756886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944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786ED-8641-4872-A05F-028C00B7FA27}" type="datetimeFigureOut">
              <a:rPr lang="cs-CZ" smtClean="0"/>
              <a:t>5. 1. 2014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F43DE-7467-46D5-820E-1246756886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344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786ED-8641-4872-A05F-028C00B7FA27}" type="datetimeFigureOut">
              <a:rPr lang="cs-CZ" smtClean="0"/>
              <a:t>5. 1. 2014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F43DE-7467-46D5-820E-1246756886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64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786ED-8641-4872-A05F-028C00B7FA27}" type="datetimeFigureOut">
              <a:rPr lang="cs-CZ" smtClean="0"/>
              <a:t>5. 1. 2014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F43DE-7467-46D5-820E-1246756886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45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786ED-8641-4872-A05F-028C00B7FA27}" type="datetimeFigureOut">
              <a:rPr lang="cs-CZ" smtClean="0"/>
              <a:t>5. 1. 2014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F43DE-7467-46D5-820E-1246756886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09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786ED-8641-4872-A05F-028C00B7FA27}" type="datetimeFigureOut">
              <a:rPr lang="cs-CZ" smtClean="0"/>
              <a:t>5. 1. 2014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F43DE-7467-46D5-820E-1246756886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130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786ED-8641-4872-A05F-028C00B7FA27}" type="datetimeFigureOut">
              <a:rPr lang="cs-CZ" smtClean="0"/>
              <a:t>5. 1. 2014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4F43DE-7467-46D5-820E-1246756886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385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3792168"/>
              </p:ext>
            </p:extLst>
          </p:nvPr>
        </p:nvGraphicFramePr>
        <p:xfrm>
          <a:off x="1624013" y="122238"/>
          <a:ext cx="5827712" cy="6524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Dokument" r:id="rId3" imgW="5889940" imgH="6619421" progId="Word.Document.12">
                  <p:embed/>
                </p:oleObj>
              </mc:Choice>
              <mc:Fallback>
                <p:oleObj name="Dokument" r:id="rId3" imgW="5889940" imgH="66194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24013" y="122238"/>
                        <a:ext cx="5827712" cy="65246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6871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2400" cy="2448272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4800" smtClean="0">
                <a:solidFill>
                  <a:srgbClr val="FF0000"/>
                </a:solidFill>
              </a:rPr>
              <a:t>Psaní i/y v koncovkách podstatných jmen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212976"/>
            <a:ext cx="6400800" cy="1752600"/>
          </a:xfrm>
          <a:ln w="5715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smtClean="0">
                <a:solidFill>
                  <a:srgbClr val="7030A0"/>
                </a:solidFill>
              </a:rPr>
              <a:t>DOPLŇ ROD :</a:t>
            </a:r>
          </a:p>
          <a:p>
            <a:r>
              <a:rPr lang="cs-CZ" sz="4000" smtClean="0">
                <a:solidFill>
                  <a:srgbClr val="7030A0"/>
                </a:solidFill>
              </a:rPr>
              <a:t>M……….     Ž…………..    S……………..</a:t>
            </a:r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920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3051770"/>
          </a:xfrm>
        </p:spPr>
        <p:txBody>
          <a:bodyPr>
            <a:normAutofit/>
          </a:bodyPr>
          <a:lstStyle/>
          <a:p>
            <a:r>
              <a:rPr lang="cs-CZ" sz="4000" smtClean="0">
                <a:solidFill>
                  <a:srgbClr val="FF0000"/>
                </a:solidFill>
              </a:rPr>
              <a:t/>
            </a:r>
            <a:br>
              <a:rPr lang="cs-CZ" sz="4000" smtClean="0">
                <a:solidFill>
                  <a:srgbClr val="FF0000"/>
                </a:solidFill>
              </a:rPr>
            </a:br>
            <a:r>
              <a:rPr lang="cs-CZ" sz="4000" smtClean="0">
                <a:solidFill>
                  <a:srgbClr val="FF0000"/>
                </a:solidFill>
              </a:rPr>
              <a:t>ŘEŠENÍ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mtClean="0">
                <a:solidFill>
                  <a:srgbClr val="7030A0"/>
                </a:solidFill>
              </a:rPr>
              <a:t> ROD :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sz="4000" smtClean="0">
                <a:solidFill>
                  <a:srgbClr val="7030A0"/>
                </a:solidFill>
              </a:rPr>
              <a:t>MUŽSKÝ     ŽENSKÝ    STŘEDNÍ</a:t>
            </a:r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492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OPRAV CHYBY </a:t>
            </a:r>
            <a:r>
              <a:rPr lang="cs-CZ" smtClean="0">
                <a:solidFill>
                  <a:srgbClr val="00B050"/>
                </a:solidFill>
              </a:rPr>
              <a:t>A ODŮVODNI rozděl podle koncovek do tří skupin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 malinami, s drahokamy, s předsedami,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 baletkami, s autogrami, s větrolami,                s traktoristami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se skalami, s telegrami, s vlnolami, s knihami </a:t>
            </a:r>
            <a:endParaRPr lang="cs-CZ" dirty="0"/>
          </a:p>
        </p:txBody>
      </p:sp>
      <p:pic>
        <p:nvPicPr>
          <p:cNvPr id="1026" name="Picture 2" descr="C:\Users\blanka.halikova\AppData\Local\Microsoft\Windows\Temporary Internet Files\Content.IE5\FZLB507O\MM90033699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060848"/>
            <a:ext cx="874390" cy="874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U731XQWX\MC90043690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293096"/>
            <a:ext cx="713234" cy="71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Temporary Internet Files\Content.IE5\6IT1ZUGE\MC9000193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39423"/>
            <a:ext cx="835107" cy="728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.halikova\AppData\Local\Microsoft\Windows\Temporary Internet Files\Content.IE5\U731XQWX\MP9004423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93095"/>
            <a:ext cx="845502" cy="63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067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OPRAV CHYBY A </a:t>
            </a:r>
            <a:r>
              <a:rPr lang="cs-CZ" smtClean="0"/>
              <a:t>ODŮVODNI       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rgbClr val="FF0000"/>
                </a:solidFill>
              </a:rPr>
              <a:t>od. ženský, koncovka –</a:t>
            </a:r>
            <a:r>
              <a:rPr lang="cs-CZ" dirty="0" err="1" smtClean="0">
                <a:solidFill>
                  <a:srgbClr val="FF0000"/>
                </a:solidFill>
              </a:rPr>
              <a:t>ami</a:t>
            </a:r>
            <a:r>
              <a:rPr lang="cs-CZ" dirty="0" smtClean="0">
                <a:solidFill>
                  <a:srgbClr val="FF0000"/>
                </a:solidFill>
              </a:rPr>
              <a:t>: </a:t>
            </a:r>
            <a:r>
              <a:rPr lang="cs-CZ" dirty="0" smtClean="0"/>
              <a:t>s malinami</a:t>
            </a:r>
            <a:r>
              <a:rPr lang="cs-CZ" smtClean="0"/>
              <a:t>,                  s </a:t>
            </a:r>
            <a:r>
              <a:rPr lang="cs-CZ" dirty="0" smtClean="0"/>
              <a:t>baletkami, se skalami, s knihami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rgbClr val="FF0000"/>
                </a:solidFill>
              </a:rPr>
              <a:t>od mužský, vzor hrad: </a:t>
            </a:r>
            <a:r>
              <a:rPr lang="cs-CZ" dirty="0" smtClean="0"/>
              <a:t>s drahokamy,</a:t>
            </a:r>
            <a:r>
              <a:rPr lang="cs-CZ" dirty="0"/>
              <a:t> </a:t>
            </a:r>
            <a:r>
              <a:rPr lang="cs-CZ" dirty="0" smtClean="0"/>
              <a:t>s autogramy, s větrolamy, s telegramy, s vlnolamy, 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Rod mužský, vzor předseda: </a:t>
            </a:r>
            <a:r>
              <a:rPr lang="cs-CZ" dirty="0" smtClean="0"/>
              <a:t>s traktoristy,                         s předsedy,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07891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5814" y="-16977"/>
            <a:ext cx="8229600" cy="1143000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SPOJ PODSTATNÉ JMÉNO SE VZOREM</a:t>
            </a:r>
            <a:endParaRPr lang="cs-CZ" sz="3600" dirty="0"/>
          </a:p>
        </p:txBody>
      </p:sp>
      <p:pic>
        <p:nvPicPr>
          <p:cNvPr id="1026" name="Picture 2" descr="C:\Users\blanka.halikova\AppData\Local\Microsoft\Windows\Temporary Internet Files\Content.IE5\6IT1ZUGE\MC900383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51" y="1224712"/>
            <a:ext cx="653641" cy="52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U731XQWX\MC90042626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843">
            <a:off x="18624" y="2022719"/>
            <a:ext cx="1180086" cy="672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Temporary Internet Files\Content.IE5\AUJW31MX\MC9003574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64" y="2780928"/>
            <a:ext cx="678485" cy="94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.halikova\AppData\Local\Microsoft\Windows\Temporary Internet Files\Content.IE5\AUJW31MX\MC9002382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86" y="3785255"/>
            <a:ext cx="787401" cy="898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.halikova\AppData\Local\Microsoft\Windows\Temporary Internet Files\Content.IE5\FZLB507O\MC9003892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400" y="4829893"/>
            <a:ext cx="572414" cy="875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lanka.halikova\AppData\Local\Microsoft\Windows\Temporary Internet Files\Content.IE5\U731XQWX\MC9004282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3" y="5877272"/>
            <a:ext cx="812394" cy="851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64173" y="4378248"/>
            <a:ext cx="19621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dirty="0"/>
              <a:t>k</a:t>
            </a:r>
            <a:r>
              <a:rPr lang="cs-CZ" sz="3200" dirty="0" smtClean="0"/>
              <a:t> cíli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060848"/>
            <a:ext cx="18904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březích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2961742"/>
            <a:ext cx="17251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 kuželi/y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7809" y="3942218"/>
            <a:ext cx="12889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 jeteli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1224712"/>
            <a:ext cx="16918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ad uchy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46981" y="5907193"/>
            <a:ext cx="16563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 přáteli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36682" y="2769498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město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57054" y="2935828"/>
            <a:ext cx="9489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hrad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17742" y="2184722"/>
            <a:ext cx="18514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troj/hrad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46808" y="3492867"/>
            <a:ext cx="9284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stroj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67529" y="5157192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05709" y="4153627"/>
            <a:ext cx="10917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stroj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65058" y="4581152"/>
            <a:ext cx="12102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muž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407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5814" y="-1697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SPOJ PODSTATNÉ JMÉNO </a:t>
            </a:r>
            <a:r>
              <a:rPr lang="cs-CZ" sz="3600" smtClean="0"/>
              <a:t>SE VZOREM</a:t>
            </a:r>
            <a:br>
              <a:rPr lang="cs-CZ" sz="3600" smtClean="0"/>
            </a:br>
            <a:r>
              <a:rPr lang="cs-CZ" sz="3600" smtClean="0"/>
              <a:t> ŘEŠENÍ</a:t>
            </a:r>
            <a:endParaRPr lang="cs-CZ" sz="3600" dirty="0"/>
          </a:p>
        </p:txBody>
      </p:sp>
      <p:pic>
        <p:nvPicPr>
          <p:cNvPr id="1026" name="Picture 2" descr="C:\Users\blanka.halikova\AppData\Local\Microsoft\Windows\Temporary Internet Files\Content.IE5\6IT1ZUGE\MC900383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51" y="1224712"/>
            <a:ext cx="653641" cy="52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U731XQWX\MC90042626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843">
            <a:off x="18624" y="2022719"/>
            <a:ext cx="1180086" cy="672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Temporary Internet Files\Content.IE5\AUJW31MX\MC9003574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64" y="2780928"/>
            <a:ext cx="678485" cy="94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.halikova\AppData\Local\Microsoft\Windows\Temporary Internet Files\Content.IE5\AUJW31MX\MC9002382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86" y="3785255"/>
            <a:ext cx="787401" cy="898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.halikova\AppData\Local\Microsoft\Windows\Temporary Internet Files\Content.IE5\FZLB507O\MC9003892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400" y="4829893"/>
            <a:ext cx="572414" cy="875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lanka.halikova\AppData\Local\Microsoft\Windows\Temporary Internet Files\Content.IE5\U731XQWX\MC9004282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3" y="5877272"/>
            <a:ext cx="812394" cy="851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64173" y="4378248"/>
            <a:ext cx="19621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dirty="0"/>
              <a:t>k</a:t>
            </a:r>
            <a:r>
              <a:rPr lang="cs-CZ" sz="3200" dirty="0" smtClean="0"/>
              <a:t> cíli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060848"/>
            <a:ext cx="18904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březích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2961742"/>
            <a:ext cx="17251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 kuželi/y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7809" y="3942218"/>
            <a:ext cx="12889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 jeteli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1224712"/>
            <a:ext cx="16918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ad uchy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46981" y="5907193"/>
            <a:ext cx="16563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 přáteli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1252028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město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77054" y="2060848"/>
            <a:ext cx="9489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hrad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2899465"/>
            <a:ext cx="18514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troj/hrad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67529" y="3942217"/>
            <a:ext cx="9284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stroj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67529" y="5157192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19150" y="4850846"/>
            <a:ext cx="10917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stroj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89782" y="5877272"/>
            <a:ext cx="12102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muž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78641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FF"/>
                </a:solidFill>
              </a:rPr>
              <a:t>DOPLŇ VZORY PODSTATNÝCH JMEN</a:t>
            </a:r>
            <a:endParaRPr lang="cs-CZ" dirty="0">
              <a:solidFill>
                <a:srgbClr val="FF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MUŽSKÝ ROD: p..   h…     m..    s…    p…….       s…..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ŽENSKÝ ROD: ž…   r…   p….   </a:t>
            </a:r>
            <a:r>
              <a:rPr lang="cs-CZ" dirty="0"/>
              <a:t>k</a:t>
            </a:r>
            <a:r>
              <a:rPr lang="cs-CZ" dirty="0" smtClean="0"/>
              <a:t>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STŘEDNÍ ROD:  m….   </a:t>
            </a:r>
            <a:r>
              <a:rPr lang="cs-CZ" dirty="0"/>
              <a:t>k</a:t>
            </a:r>
            <a:r>
              <a:rPr lang="cs-CZ" dirty="0" smtClean="0"/>
              <a:t>…   m…   s……</a:t>
            </a:r>
            <a:endParaRPr lang="cs-CZ" dirty="0"/>
          </a:p>
        </p:txBody>
      </p:sp>
      <p:pic>
        <p:nvPicPr>
          <p:cNvPr id="2050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76872"/>
            <a:ext cx="1058872" cy="905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lanka.halikova\AppData\Local\Microsoft\Windows\Temporary Internet Files\Content.IE5\6IT1ZUGE\MC9004406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809" y="3789040"/>
            <a:ext cx="1154666" cy="115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lanka.halikova\AppData\Local\Microsoft\Windows\Temporary Internet Files\Content.IE5\6IT1ZUGE\MC9004404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972" y="5733256"/>
            <a:ext cx="1071508" cy="982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2397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FF"/>
                </a:solidFill>
              </a:rPr>
              <a:t>DOPLŇ VZORY </a:t>
            </a:r>
            <a:r>
              <a:rPr lang="cs-CZ" smtClean="0">
                <a:solidFill>
                  <a:srgbClr val="FF00FF"/>
                </a:solidFill>
              </a:rPr>
              <a:t>PODSTATNÝCH JMEN ŘEŠENÍ</a:t>
            </a:r>
            <a:endParaRPr lang="cs-CZ" dirty="0">
              <a:solidFill>
                <a:srgbClr val="FF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01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MUŽSKÝ ROD: pán   hrad     muž    stroj   předseda       soudce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ŽENSKÝ ROD: žena   růže  píseň   kost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STŘEDNÍ ROD:  město   kuře   </a:t>
            </a:r>
            <a:r>
              <a:rPr lang="cs-CZ" smtClean="0"/>
              <a:t>moře   stavení</a:t>
            </a:r>
            <a:endParaRPr lang="cs-CZ" dirty="0"/>
          </a:p>
        </p:txBody>
      </p:sp>
      <p:pic>
        <p:nvPicPr>
          <p:cNvPr id="2050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88840"/>
            <a:ext cx="1058872" cy="905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lanka.halikova\AppData\Local\Microsoft\Windows\Temporary Internet Files\Content.IE5\6IT1ZUGE\MC9004406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573016"/>
            <a:ext cx="1154666" cy="115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lanka.halikova\AppData\Local\Microsoft\Windows\Temporary Internet Files\Content.IE5\6IT1ZUGE\MC9004404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517232"/>
            <a:ext cx="1071508" cy="982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74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 PŘIŘAĎ SPRÁVNOU KONCOVKU 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66FFFF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Bernard MT Condensed" panose="02050806060905020404" pitchFamily="18" charset="0"/>
                <a:cs typeface="Aharoni" panose="02010803020104030203" pitchFamily="2" charset="-79"/>
              </a:rPr>
              <a:t>                         i      y      </a:t>
            </a:r>
            <a:r>
              <a:rPr lang="cs-CZ" dirty="0" err="1" smtClean="0">
                <a:solidFill>
                  <a:srgbClr val="FF0000"/>
                </a:solidFill>
                <a:latin typeface="Bernard MT Condensed" panose="02050806060905020404" pitchFamily="18" charset="0"/>
                <a:cs typeface="Aharoni" panose="02010803020104030203" pitchFamily="2" charset="-79"/>
              </a:rPr>
              <a:t>ovi</a:t>
            </a:r>
            <a:r>
              <a:rPr lang="cs-CZ" dirty="0" smtClean="0">
                <a:solidFill>
                  <a:srgbClr val="FF0000"/>
                </a:solidFill>
                <a:latin typeface="Bernard MT Condensed" panose="02050806060905020404" pitchFamily="18" charset="0"/>
                <a:cs typeface="Aharoni" panose="02010803020104030203" pitchFamily="2" charset="-79"/>
              </a:rPr>
              <a:t>     ech/</a:t>
            </a:r>
            <a:r>
              <a:rPr lang="cs-CZ" dirty="0" err="1" smtClean="0">
                <a:solidFill>
                  <a:srgbClr val="FF0000"/>
                </a:solidFill>
                <a:latin typeface="Bernard MT Condensed" panose="02050806060905020404" pitchFamily="18" charset="0"/>
                <a:cs typeface="Aharoni" panose="02010803020104030203" pitchFamily="2" charset="-79"/>
              </a:rPr>
              <a:t>ích</a:t>
            </a:r>
            <a:endParaRPr lang="cs-CZ" dirty="0" smtClean="0">
              <a:solidFill>
                <a:srgbClr val="FF0000"/>
              </a:solidFill>
              <a:latin typeface="Bernard MT Condensed" panose="02050806060905020404" pitchFamily="18" charset="0"/>
              <a:cs typeface="Aharoni" panose="02010803020104030203" pitchFamily="2" charset="-79"/>
            </a:endParaRPr>
          </a:p>
          <a:p>
            <a:endParaRPr lang="cs-CZ" dirty="0" smtClean="0">
              <a:latin typeface="Bernard MT Condensed" panose="02050806060905020404" pitchFamily="18" charset="0"/>
              <a:cs typeface="Aharoni" panose="02010803020104030203" pitchFamily="2" charset="-79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1. a v 5.č. mn. pád vzor pán- píšeme ....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3. a 6. pád č. j. vzor pán, muž, předseda  - píšeme ….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6. pád č. mn. </a:t>
            </a:r>
            <a:r>
              <a:rPr lang="cs-CZ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v</a:t>
            </a:r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zor hrad – píšeme ….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4. a v 7. pád č. mn. </a:t>
            </a:r>
            <a:r>
              <a:rPr lang="cs-CZ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v</a:t>
            </a:r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zor pán – píšeme ….</a:t>
            </a:r>
            <a:endParaRPr lang="cs-CZ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6120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 PŘIŘAĎ </a:t>
            </a:r>
            <a:r>
              <a:rPr lang="cs-CZ" smtClean="0">
                <a:solidFill>
                  <a:srgbClr val="00B0F0"/>
                </a:solidFill>
              </a:rPr>
              <a:t>SPRÁVNOU KONCOVKU ŘEŠENÍ 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256" y="1772816"/>
            <a:ext cx="9127744" cy="4525963"/>
          </a:xfrm>
        </p:spPr>
        <p:txBody>
          <a:bodyPr/>
          <a:lstStyle/>
          <a:p>
            <a:endParaRPr lang="cs-CZ" dirty="0" smtClean="0">
              <a:latin typeface="Bernard MT Condensed" panose="02050806060905020404" pitchFamily="18" charset="0"/>
              <a:cs typeface="Aharoni" panose="02010803020104030203" pitchFamily="2" charset="-79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1. a v 5.č. mn. pád vzor pán - píšeme </a:t>
            </a:r>
            <a:r>
              <a:rPr lang="cs-CZ" dirty="0" smtClean="0">
                <a:solidFill>
                  <a:srgbClr val="FF00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</a:t>
            </a:r>
            <a:endParaRPr lang="cs-CZ" dirty="0" smtClean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3. a 6. pád č. j. vzor pán, muž, předseda          - píšeme </a:t>
            </a:r>
            <a:r>
              <a:rPr lang="cs-CZ" dirty="0" err="1" smtClean="0">
                <a:solidFill>
                  <a:srgbClr val="FF00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ovi</a:t>
            </a:r>
            <a:endParaRPr lang="cs-CZ" dirty="0" smtClean="0">
              <a:solidFill>
                <a:srgbClr val="FF0000"/>
              </a:solidFill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6. pád č. mn. </a:t>
            </a:r>
            <a:r>
              <a:rPr lang="cs-CZ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v</a:t>
            </a:r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zor hrad - píšeme </a:t>
            </a:r>
            <a:r>
              <a:rPr lang="cs-CZ" dirty="0" smtClean="0">
                <a:solidFill>
                  <a:srgbClr val="FF00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ech/</a:t>
            </a:r>
            <a:r>
              <a:rPr lang="cs-CZ" dirty="0" err="1" smtClean="0">
                <a:solidFill>
                  <a:srgbClr val="FF00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ích</a:t>
            </a:r>
            <a:endParaRPr lang="cs-CZ" dirty="0" smtClean="0">
              <a:solidFill>
                <a:srgbClr val="FF0000"/>
              </a:solidFill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4. a v 7. pád č. mn. </a:t>
            </a:r>
            <a:r>
              <a:rPr lang="cs-CZ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v</a:t>
            </a:r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zor pán – píšeme </a:t>
            </a:r>
            <a:r>
              <a:rPr lang="cs-CZ" dirty="0" smtClean="0">
                <a:solidFill>
                  <a:srgbClr val="FF00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y</a:t>
            </a:r>
            <a:endParaRPr lang="cs-CZ" dirty="0">
              <a:solidFill>
                <a:srgbClr val="FF0000"/>
              </a:solidFill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0806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i/y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66FFFF"/>
          </a:solidFill>
        </p:spPr>
        <p:txBody>
          <a:bodyPr>
            <a:normAutofit/>
          </a:bodyPr>
          <a:lstStyle/>
          <a:p>
            <a:r>
              <a:rPr lang="cs-CZ" sz="4000"/>
              <a:t>v</a:t>
            </a:r>
            <a:r>
              <a:rPr lang="cs-CZ" sz="4000" smtClean="0"/>
              <a:t>ysoké vodojem - , pomoc sousedo -v - , mezi rybíz - , chovat pštros - , výt se šakal - , v různých druz – ch ovoce, s Francouz -  a Španěl - , jel do Bratislav - , sáček s peněz - , chemické směs - , na vánoční jedl - , koupit cibul - , do Mladé Boleslav -  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1499810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i/y - </a:t>
            </a:r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000"/>
              <a:t>v</a:t>
            </a:r>
            <a:r>
              <a:rPr lang="cs-CZ" sz="4000" smtClean="0"/>
              <a:t>ysoké vodojemy, pomoc sousedovi, mezi rybízy, chovat pštrosy, výt se šakaly, v různých druzích ovoce,         s Francouzi a Španěly, jel do Bratislavy, sáček s penězi, chemické směsi, na vánoční jedli, koupit cibuli, do Mladé Boleslavi  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240570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728192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smtClean="0"/>
              <a:t>Zdroje:</a:t>
            </a:r>
            <a:br>
              <a:rPr lang="cs-CZ" sz="2400" smtClean="0"/>
            </a:b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 materiálu byly použity prostředky z galerie Microsoft Office 2010, vlastní licence ZŠ Jablonec nad Nisou – Mšeno, Mozartova 24, příspěvková organizace.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3826929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598</TotalTime>
  <Words>496</Words>
  <Application>Microsoft Office PowerPoint</Application>
  <PresentationFormat>Předvádění na obrazovce (4:3)</PresentationFormat>
  <Paragraphs>83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Microsoft Word Document</vt:lpstr>
      <vt:lpstr>Prezentace aplikace PowerPoint</vt:lpstr>
      <vt:lpstr>Psaní i/y v koncovkách podstatných jmen</vt:lpstr>
      <vt:lpstr> ŘEŠENÍ</vt:lpstr>
      <vt:lpstr>OPRAV CHYBY A ODŮVODNI rozděl podle koncovek do tří skupin </vt:lpstr>
      <vt:lpstr>OPRAV CHYBY A ODŮVODNI        ŘEŠENÍ</vt:lpstr>
      <vt:lpstr>SPOJ PODSTATNÉ JMÉNO SE VZOREM</vt:lpstr>
      <vt:lpstr>SPOJ PODSTATNÉ JMÉNO SE VZOREM  ŘEŠENÍ</vt:lpstr>
      <vt:lpstr>DOPLŇ VZORY PODSTATNÝCH JMEN</vt:lpstr>
      <vt:lpstr>DOPLŇ VZORY PODSTATNÝCH JMEN ŘEŠENÍ</vt:lpstr>
      <vt:lpstr> PŘIŘAĎ SPRÁVNOU KONCOVKU </vt:lpstr>
      <vt:lpstr> PŘIŘAĎ SPRÁVNOU KONCOVKU ŘEŠENÍ </vt:lpstr>
      <vt:lpstr>Doplň i/y</vt:lpstr>
      <vt:lpstr>Doplň i/y - ŘEŠENÍ</vt:lpstr>
      <vt:lpstr>Zdroje:  V materiálu byly použity prostředky z galerie Microsoft Office 2010, vlastní licence ZŠ Jablonec nad Nisou – Mšeno, Mozartova 24, příspěvková organizace.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koncovek podstatný jmen</dc:title>
  <dc:creator>Blanka Halíková</dc:creator>
  <cp:lastModifiedBy>Blanka Halíková</cp:lastModifiedBy>
  <cp:revision>36</cp:revision>
  <dcterms:created xsi:type="dcterms:W3CDTF">2013-09-19T11:20:47Z</dcterms:created>
  <dcterms:modified xsi:type="dcterms:W3CDTF">2014-01-05T17:29:22Z</dcterms:modified>
</cp:coreProperties>
</file>