
<file path=[Content_Types].xml><?xml version="1.0" encoding="utf-8"?>
<Types xmlns="http://schemas.openxmlformats.org/package/2006/content-types">
  <Default Extension="emf" ContentType="image/x-emf"/>
  <Default Extension="jpeg" ContentType="image/jpeg"/>
  <Default Extension="wmf" ContentType="image/x-w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65" r:id="rId3"/>
    <p:sldId id="257" r:id="rId4"/>
    <p:sldId id="258" r:id="rId5"/>
    <p:sldId id="259" r:id="rId6"/>
    <p:sldId id="260" r:id="rId7"/>
    <p:sldId id="261" r:id="rId8"/>
    <p:sldId id="262" r:id="rId9"/>
    <p:sldId id="263" r:id="rId10"/>
    <p:sldId id="264" r:id="rId11"/>
    <p:sldId id="266"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lanka Halíková" initials="BH"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7C8FB7C9-951D-4D08-82AC-D318BB4D42E3}" type="datetimeFigureOut">
              <a:rPr lang="cs-CZ" smtClean="0"/>
              <a:t>13. 1. 2014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630597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C8FB7C9-951D-4D08-82AC-D318BB4D42E3}" type="datetimeFigureOut">
              <a:rPr lang="cs-CZ" smtClean="0"/>
              <a:t>13. 1. 2014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3087178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7C8FB7C9-951D-4D08-82AC-D318BB4D42E3}" type="datetimeFigureOut">
              <a:rPr lang="cs-CZ" smtClean="0"/>
              <a:t>13. 1. 2014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4155832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7C8FB7C9-951D-4D08-82AC-D318BB4D42E3}" type="datetimeFigureOut">
              <a:rPr lang="cs-CZ" smtClean="0"/>
              <a:t>13. 1. 2014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3777527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7C8FB7C9-951D-4D08-82AC-D318BB4D42E3}" type="datetimeFigureOut">
              <a:rPr lang="cs-CZ" smtClean="0"/>
              <a:t>13. 1. 2014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2025835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7C8FB7C9-951D-4D08-82AC-D318BB4D42E3}" type="datetimeFigureOut">
              <a:rPr lang="cs-CZ" smtClean="0"/>
              <a:t>13. 1. 2014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1891676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C8FB7C9-951D-4D08-82AC-D318BB4D42E3}" type="datetimeFigureOut">
              <a:rPr lang="cs-CZ" smtClean="0"/>
              <a:t>13. 1. 2014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2665470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7C8FB7C9-951D-4D08-82AC-D318BB4D42E3}" type="datetimeFigureOut">
              <a:rPr lang="cs-CZ" smtClean="0"/>
              <a:t>13. 1. 2014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2099726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7C8FB7C9-951D-4D08-82AC-D318BB4D42E3}" type="datetimeFigureOut">
              <a:rPr lang="cs-CZ" smtClean="0"/>
              <a:t>13. 1. 2014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2423347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C8FB7C9-951D-4D08-82AC-D318BB4D42E3}" type="datetimeFigureOut">
              <a:rPr lang="cs-CZ" smtClean="0"/>
              <a:t>13. 1. 2014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2416860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C8FB7C9-951D-4D08-82AC-D318BB4D42E3}" type="datetimeFigureOut">
              <a:rPr lang="cs-CZ" smtClean="0"/>
              <a:t>13. 1. 2014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759F4F3-DF62-47A2-ABBB-6C14B4FCDEF0}" type="slidenum">
              <a:rPr lang="cs-CZ" smtClean="0"/>
              <a:t>‹#›</a:t>
            </a:fld>
            <a:endParaRPr lang="cs-CZ"/>
          </a:p>
        </p:txBody>
      </p:sp>
    </p:spTree>
    <p:extLst>
      <p:ext uri="{BB962C8B-B14F-4D97-AF65-F5344CB8AC3E}">
        <p14:creationId xmlns:p14="http://schemas.microsoft.com/office/powerpoint/2010/main" val="4046712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8FB7C9-951D-4D08-82AC-D318BB4D42E3}" type="datetimeFigureOut">
              <a:rPr lang="cs-CZ" smtClean="0"/>
              <a:t>13. 1. 2014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59F4F3-DF62-47A2-ABBB-6C14B4FCDEF0}" type="slidenum">
              <a:rPr lang="cs-CZ" smtClean="0"/>
              <a:t>‹#›</a:t>
            </a:fld>
            <a:endParaRPr lang="cs-CZ"/>
          </a:p>
        </p:txBody>
      </p:sp>
    </p:spTree>
    <p:extLst>
      <p:ext uri="{BB962C8B-B14F-4D97-AF65-F5344CB8AC3E}">
        <p14:creationId xmlns:p14="http://schemas.microsoft.com/office/powerpoint/2010/main" val="404845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kt 2"/>
          <p:cNvGraphicFramePr>
            <a:graphicFrameLocks noChangeAspect="1"/>
          </p:cNvGraphicFramePr>
          <p:nvPr>
            <p:extLst>
              <p:ext uri="{D42A27DB-BD31-4B8C-83A1-F6EECF244321}">
                <p14:modId xmlns:p14="http://schemas.microsoft.com/office/powerpoint/2010/main" val="3945040534"/>
              </p:ext>
            </p:extLst>
          </p:nvPr>
        </p:nvGraphicFramePr>
        <p:xfrm>
          <a:off x="1562100" y="212725"/>
          <a:ext cx="6019800" cy="6432550"/>
        </p:xfrm>
        <a:graphic>
          <a:graphicData uri="http://schemas.openxmlformats.org/presentationml/2006/ole">
            <mc:AlternateContent xmlns:mc="http://schemas.openxmlformats.org/markup-compatibility/2006">
              <mc:Choice xmlns:v="urn:schemas-microsoft-com:vml" Requires="v">
                <p:oleObj spid="_x0000_s2050" name="Dokument" r:id="rId3" imgW="6020301" imgH="6442739" progId="Word.Document.12">
                  <p:embed/>
                </p:oleObj>
              </mc:Choice>
              <mc:Fallback>
                <p:oleObj name="Dokument" r:id="rId3" imgW="6020301" imgH="6442739" progId="Word.Document.12">
                  <p:embed/>
                  <p:pic>
                    <p:nvPicPr>
                      <p:cNvPr id="0" name=""/>
                      <p:cNvPicPr/>
                      <p:nvPr/>
                    </p:nvPicPr>
                    <p:blipFill>
                      <a:blip r:embed="rId4"/>
                      <a:stretch>
                        <a:fillRect/>
                      </a:stretch>
                    </p:blipFill>
                    <p:spPr>
                      <a:xfrm>
                        <a:off x="1562100" y="212725"/>
                        <a:ext cx="6019800" cy="6432550"/>
                      </a:xfrm>
                      <a:prstGeom prst="rect">
                        <a:avLst/>
                      </a:prstGeom>
                    </p:spPr>
                  </p:pic>
                </p:oleObj>
              </mc:Fallback>
            </mc:AlternateContent>
          </a:graphicData>
        </a:graphic>
      </p:graphicFrame>
    </p:spTree>
    <p:extLst>
      <p:ext uri="{BB962C8B-B14F-4D97-AF65-F5344CB8AC3E}">
        <p14:creationId xmlns:p14="http://schemas.microsoft.com/office/powerpoint/2010/main" val="16489239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2492896"/>
            <a:ext cx="8229600" cy="1143000"/>
          </a:xfrm>
        </p:spPr>
        <p:txBody>
          <a:bodyPr>
            <a:noAutofit/>
          </a:bodyPr>
          <a:lstStyle/>
          <a:p>
            <a:r>
              <a:rPr lang="cs-CZ" sz="9600" dirty="0" smtClean="0">
                <a:solidFill>
                  <a:srgbClr val="7030A0"/>
                </a:solidFill>
              </a:rPr>
              <a:t>PSANÍ Ú/Ů</a:t>
            </a:r>
            <a:endParaRPr lang="cs-CZ" sz="9600" dirty="0">
              <a:solidFill>
                <a:srgbClr val="7030A0"/>
              </a:solidFill>
            </a:endParaRPr>
          </a:p>
        </p:txBody>
      </p:sp>
    </p:spTree>
    <p:extLst>
      <p:ext uri="{BB962C8B-B14F-4D97-AF65-F5344CB8AC3E}">
        <p14:creationId xmlns:p14="http://schemas.microsoft.com/office/powerpoint/2010/main" val="37564092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solidFill>
                  <a:srgbClr val="C00000"/>
                </a:solidFill>
              </a:rPr>
              <a:t>ÚKOL:ODVOĎ PRAVIDLA O PSANÍ ú</a:t>
            </a:r>
            <a:endParaRPr lang="cs-CZ" dirty="0">
              <a:solidFill>
                <a:srgbClr val="C00000"/>
              </a:solidFill>
            </a:endParaRPr>
          </a:p>
        </p:txBody>
      </p:sp>
      <p:sp>
        <p:nvSpPr>
          <p:cNvPr id="3" name="Zástupný symbol pro obsah 2"/>
          <p:cNvSpPr>
            <a:spLocks noGrp="1"/>
          </p:cNvSpPr>
          <p:nvPr>
            <p:ph idx="1"/>
          </p:nvPr>
        </p:nvSpPr>
        <p:spPr/>
        <p:txBody>
          <a:bodyPr>
            <a:normAutofit fontScale="92500"/>
          </a:bodyPr>
          <a:lstStyle/>
          <a:p>
            <a:r>
              <a:rPr lang="cs-CZ" sz="4000" dirty="0" smtClean="0"/>
              <a:t>1) úvod, úraz, úval, úpal, úžasný</a:t>
            </a:r>
          </a:p>
          <a:p>
            <a:r>
              <a:rPr lang="cs-CZ" sz="4000" dirty="0" smtClean="0"/>
              <a:t>2) neúroda, bezúhonný, nadúrovňový</a:t>
            </a:r>
          </a:p>
          <a:p>
            <a:r>
              <a:rPr lang="cs-CZ" sz="4000" dirty="0" smtClean="0"/>
              <a:t>3) </a:t>
            </a:r>
            <a:r>
              <a:rPr lang="cs-CZ" sz="4000" dirty="0" err="1" smtClean="0"/>
              <a:t>dolnoújezdský</a:t>
            </a:r>
            <a:r>
              <a:rPr lang="cs-CZ" sz="4000" smtClean="0"/>
              <a:t>, trojúhelník, pravoúhlý</a:t>
            </a:r>
          </a:p>
          <a:p>
            <a:r>
              <a:rPr lang="cs-CZ" sz="4000" smtClean="0"/>
              <a:t>4)fúze, múza, kúra, túra, ragú, skútr</a:t>
            </a:r>
          </a:p>
          <a:p>
            <a:r>
              <a:rPr lang="cs-CZ" sz="4000" smtClean="0"/>
              <a:t>5) slovo ocún</a:t>
            </a:r>
          </a:p>
          <a:p>
            <a:r>
              <a:rPr lang="cs-CZ" sz="4000" smtClean="0"/>
              <a:t>6) vrkú, cukrú</a:t>
            </a:r>
            <a:endParaRPr lang="cs-CZ" sz="4000"/>
          </a:p>
        </p:txBody>
      </p:sp>
    </p:spTree>
    <p:extLst>
      <p:ext uri="{BB962C8B-B14F-4D97-AF65-F5344CB8AC3E}">
        <p14:creationId xmlns:p14="http://schemas.microsoft.com/office/powerpoint/2010/main" val="13114325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solidFill>
                  <a:srgbClr val="FF0000"/>
                </a:solidFill>
              </a:rPr>
              <a:t>ŘEŠENÍ</a:t>
            </a:r>
            <a:endParaRPr lang="cs-CZ">
              <a:solidFill>
                <a:srgbClr val="FF0000"/>
              </a:solidFill>
            </a:endParaRPr>
          </a:p>
        </p:txBody>
      </p:sp>
      <p:sp>
        <p:nvSpPr>
          <p:cNvPr id="3" name="Zástupný symbol pro obsah 2"/>
          <p:cNvSpPr>
            <a:spLocks noGrp="1"/>
          </p:cNvSpPr>
          <p:nvPr>
            <p:ph idx="1"/>
          </p:nvPr>
        </p:nvSpPr>
        <p:spPr/>
        <p:txBody>
          <a:bodyPr/>
          <a:lstStyle/>
          <a:p>
            <a:r>
              <a:rPr lang="cs-CZ"/>
              <a:t>ú</a:t>
            </a:r>
            <a:r>
              <a:rPr lang="cs-CZ" smtClean="0"/>
              <a:t> se píše na začátku slova</a:t>
            </a:r>
          </a:p>
          <a:p>
            <a:r>
              <a:rPr lang="cs-CZ"/>
              <a:t>ú</a:t>
            </a:r>
            <a:r>
              <a:rPr lang="cs-CZ" smtClean="0"/>
              <a:t> se píše po předponě</a:t>
            </a:r>
          </a:p>
          <a:p>
            <a:r>
              <a:rPr lang="cs-CZ"/>
              <a:t>ú</a:t>
            </a:r>
            <a:r>
              <a:rPr lang="cs-CZ" smtClean="0"/>
              <a:t> se píše na začátku druhé části složeniny</a:t>
            </a:r>
          </a:p>
          <a:p>
            <a:r>
              <a:rPr lang="cs-CZ"/>
              <a:t>ú</a:t>
            </a:r>
            <a:r>
              <a:rPr lang="cs-CZ" smtClean="0"/>
              <a:t> se píše v několika slovech přejatých</a:t>
            </a:r>
          </a:p>
          <a:p>
            <a:r>
              <a:rPr lang="cs-CZ"/>
              <a:t>ú</a:t>
            </a:r>
            <a:r>
              <a:rPr lang="cs-CZ" smtClean="0"/>
              <a:t> se píše ve slově ocún</a:t>
            </a:r>
          </a:p>
          <a:p>
            <a:r>
              <a:rPr lang="cs-CZ"/>
              <a:t>ú</a:t>
            </a:r>
            <a:r>
              <a:rPr lang="cs-CZ" smtClean="0"/>
              <a:t> se píše v citoslovcích</a:t>
            </a:r>
          </a:p>
          <a:p>
            <a:endParaRPr lang="cs-CZ"/>
          </a:p>
        </p:txBody>
      </p:sp>
    </p:spTree>
    <p:extLst>
      <p:ext uri="{BB962C8B-B14F-4D97-AF65-F5344CB8AC3E}">
        <p14:creationId xmlns:p14="http://schemas.microsoft.com/office/powerpoint/2010/main" val="4628411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solidFill>
                  <a:srgbClr val="00B050"/>
                </a:solidFill>
              </a:rPr>
              <a:t>POUŽIJ VE VĚTĚ</a:t>
            </a:r>
            <a:endParaRPr lang="cs-CZ">
              <a:solidFill>
                <a:srgbClr val="00B050"/>
              </a:solidFill>
            </a:endParaRPr>
          </a:p>
        </p:txBody>
      </p:sp>
      <p:sp>
        <p:nvSpPr>
          <p:cNvPr id="3" name="Zástupný symbol pro obsah 2"/>
          <p:cNvSpPr>
            <a:spLocks noGrp="1"/>
          </p:cNvSpPr>
          <p:nvPr>
            <p:ph idx="1"/>
          </p:nvPr>
        </p:nvSpPr>
        <p:spPr/>
        <p:txBody>
          <a:bodyPr>
            <a:normAutofit/>
          </a:bodyPr>
          <a:lstStyle/>
          <a:p>
            <a:r>
              <a:rPr lang="cs-CZ" sz="4000" smtClean="0"/>
              <a:t>KŮRA</a:t>
            </a:r>
          </a:p>
          <a:p>
            <a:r>
              <a:rPr lang="cs-CZ" sz="4000" smtClean="0"/>
              <a:t>KÚRA</a:t>
            </a:r>
          </a:p>
          <a:p>
            <a:r>
              <a:rPr lang="cs-CZ" sz="4000" smtClean="0"/>
              <a:t>TÚRA</a:t>
            </a:r>
          </a:p>
          <a:p>
            <a:r>
              <a:rPr lang="cs-CZ" sz="4000" smtClean="0"/>
              <a:t>MÚZA</a:t>
            </a:r>
          </a:p>
          <a:p>
            <a:r>
              <a:rPr lang="cs-CZ" sz="4000" smtClean="0"/>
              <a:t>RAGÚ</a:t>
            </a:r>
            <a:endParaRPr lang="cs-CZ" sz="4000"/>
          </a:p>
        </p:txBody>
      </p:sp>
      <p:pic>
        <p:nvPicPr>
          <p:cNvPr id="1026" name="Picture 2" descr="C:\Users\blanka.halikova\AppData\Local\Microsoft\Windows\Temporary Internet Files\Content.IE5\6IT1ZUGE\MP90043085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824" y="1484784"/>
            <a:ext cx="1224137" cy="83671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blanka.halikova\AppData\Local\Microsoft\Windows\Temporary Internet Files\Content.IE5\AUJW31MX\MC900229915[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1685876"/>
            <a:ext cx="1130912" cy="12712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blanka.halikova\AppData\Local\Microsoft\Windows\Temporary Internet Files\Content.IE5\AUJW31MX\MC90034732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3428999"/>
            <a:ext cx="914400" cy="914857"/>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blanka.halikova\AppData\Local\Microsoft\Windows\Temporary Internet Files\Content.IE5\FZLB507O\MC900283365[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95867" y="3085635"/>
            <a:ext cx="1266666" cy="127624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blanka.halikova\AppData\Local\Microsoft\Windows\Temporary Internet Files\Content.IE5\AUJW31MX\MC900278540[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72200" y="4361882"/>
            <a:ext cx="1265295" cy="10224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blanka.halikova\AppData\Local\Microsoft\Windows\Temporary Internet Files\Content.IE5\6IT1ZUGE\MC90034732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12441" y="4725144"/>
            <a:ext cx="1058416" cy="1058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1809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solidFill>
                  <a:srgbClr val="FF0000"/>
                </a:solidFill>
              </a:rPr>
              <a:t>ŘEŠENÍ</a:t>
            </a:r>
            <a:endParaRPr lang="cs-CZ">
              <a:solidFill>
                <a:srgbClr val="FF0000"/>
              </a:solidFill>
            </a:endParaRPr>
          </a:p>
        </p:txBody>
      </p:sp>
      <p:sp>
        <p:nvSpPr>
          <p:cNvPr id="3" name="Zástupný symbol pro obsah 2"/>
          <p:cNvSpPr>
            <a:spLocks noGrp="1"/>
          </p:cNvSpPr>
          <p:nvPr>
            <p:ph idx="1"/>
          </p:nvPr>
        </p:nvSpPr>
        <p:spPr/>
        <p:txBody>
          <a:bodyPr>
            <a:normAutofit/>
          </a:bodyPr>
          <a:lstStyle/>
          <a:p>
            <a:r>
              <a:rPr lang="cs-CZ" sz="3600" smtClean="0"/>
              <a:t>Dubová kůra se používá jako lék.</a:t>
            </a:r>
          </a:p>
          <a:p>
            <a:r>
              <a:rPr lang="cs-CZ" sz="3600" smtClean="0"/>
              <a:t>Byla mu předepsána další lázeňská kúra.</a:t>
            </a:r>
          </a:p>
          <a:p>
            <a:r>
              <a:rPr lang="cs-CZ" sz="3600" smtClean="0"/>
              <a:t>Druhá túra v alpském průsmyku byla nebezpečná.</a:t>
            </a:r>
          </a:p>
          <a:p>
            <a:r>
              <a:rPr lang="cs-CZ" sz="3600" smtClean="0"/>
              <a:t>Skladatele opustila múza.</a:t>
            </a:r>
          </a:p>
          <a:p>
            <a:r>
              <a:rPr lang="cs-CZ" sz="3600" smtClean="0"/>
              <a:t>V restauraci podávali vynikající telecí ragú.</a:t>
            </a:r>
          </a:p>
          <a:p>
            <a:endParaRPr lang="cs-CZ" sz="3600"/>
          </a:p>
        </p:txBody>
      </p:sp>
    </p:spTree>
    <p:extLst>
      <p:ext uri="{BB962C8B-B14F-4D97-AF65-F5344CB8AC3E}">
        <p14:creationId xmlns:p14="http://schemas.microsoft.com/office/powerpoint/2010/main" val="15763785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solidFill>
                  <a:srgbClr val="00B0F0"/>
                </a:solidFill>
              </a:rPr>
              <a:t>DOPLŇ Ú/Ů</a:t>
            </a:r>
            <a:endParaRPr lang="cs-CZ">
              <a:solidFill>
                <a:srgbClr val="00B0F0"/>
              </a:solidFill>
            </a:endParaRPr>
          </a:p>
        </p:txBody>
      </p:sp>
      <p:sp>
        <p:nvSpPr>
          <p:cNvPr id="3" name="Zástupný symbol pro obsah 2"/>
          <p:cNvSpPr>
            <a:spLocks noGrp="1"/>
          </p:cNvSpPr>
          <p:nvPr>
            <p:ph idx="1"/>
          </p:nvPr>
        </p:nvSpPr>
        <p:spPr/>
        <p:txBody>
          <a:bodyPr>
            <a:normAutofit/>
          </a:bodyPr>
          <a:lstStyle/>
          <a:p>
            <a:pPr marL="0" indent="0">
              <a:buNone/>
            </a:pPr>
            <a:r>
              <a:rPr lang="cs-CZ" sz="4400"/>
              <a:t>n</a:t>
            </a:r>
            <a:r>
              <a:rPr lang="cs-CZ" sz="4400" smtClean="0"/>
              <a:t>ový sk – tr, f – ra sena, léčebná     k – ra, namáhavá t – ra, b - , b - ,</a:t>
            </a:r>
          </a:p>
          <a:p>
            <a:pPr marL="0" indent="0">
              <a:buNone/>
            </a:pPr>
            <a:r>
              <a:rPr lang="cs-CZ" sz="4400"/>
              <a:t>o</a:t>
            </a:r>
            <a:r>
              <a:rPr lang="cs-CZ" sz="4400" smtClean="0"/>
              <a:t>pakovaná pedik – ra, ne – roda,</a:t>
            </a:r>
          </a:p>
          <a:p>
            <a:pPr marL="0" indent="0">
              <a:buNone/>
            </a:pPr>
            <a:r>
              <a:rPr lang="cs-CZ" sz="4400"/>
              <a:t>z</a:t>
            </a:r>
            <a:r>
              <a:rPr lang="cs-CZ" sz="4400" smtClean="0"/>
              <a:t>a – pět, domluvená f – ze, fialový oc – n, vrk - ,z – častnit se, pevná </a:t>
            </a:r>
          </a:p>
          <a:p>
            <a:pPr marL="0" indent="0">
              <a:buNone/>
            </a:pPr>
            <a:r>
              <a:rPr lang="cs-CZ" sz="4400" smtClean="0"/>
              <a:t>v - le</a:t>
            </a:r>
            <a:endParaRPr lang="cs-CZ" sz="4400"/>
          </a:p>
        </p:txBody>
      </p:sp>
    </p:spTree>
    <p:extLst>
      <p:ext uri="{BB962C8B-B14F-4D97-AF65-F5344CB8AC3E}">
        <p14:creationId xmlns:p14="http://schemas.microsoft.com/office/powerpoint/2010/main" val="19867229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solidFill>
                  <a:srgbClr val="00B0F0"/>
                </a:solidFill>
              </a:rPr>
              <a:t>ŘEŠENÍ</a:t>
            </a:r>
            <a:endParaRPr lang="cs-CZ">
              <a:solidFill>
                <a:srgbClr val="FF0000"/>
              </a:solidFill>
            </a:endParaRPr>
          </a:p>
        </p:txBody>
      </p:sp>
      <p:sp>
        <p:nvSpPr>
          <p:cNvPr id="3" name="Zástupný symbol pro obsah 2"/>
          <p:cNvSpPr>
            <a:spLocks noGrp="1"/>
          </p:cNvSpPr>
          <p:nvPr>
            <p:ph idx="1"/>
          </p:nvPr>
        </p:nvSpPr>
        <p:spPr/>
        <p:txBody>
          <a:bodyPr>
            <a:normAutofit/>
          </a:bodyPr>
          <a:lstStyle/>
          <a:p>
            <a:pPr marL="0" indent="0">
              <a:buNone/>
            </a:pPr>
            <a:r>
              <a:rPr lang="cs-CZ" sz="4400"/>
              <a:t>n</a:t>
            </a:r>
            <a:r>
              <a:rPr lang="cs-CZ" sz="4400" smtClean="0"/>
              <a:t>ový </a:t>
            </a:r>
            <a:r>
              <a:rPr lang="cs-CZ" sz="4400" smtClean="0">
                <a:solidFill>
                  <a:srgbClr val="00B0F0"/>
                </a:solidFill>
              </a:rPr>
              <a:t>sk</a:t>
            </a:r>
            <a:r>
              <a:rPr lang="cs-CZ" sz="4400">
                <a:solidFill>
                  <a:srgbClr val="00B0F0"/>
                </a:solidFill>
              </a:rPr>
              <a:t>ú</a:t>
            </a:r>
            <a:r>
              <a:rPr lang="cs-CZ" sz="4400" smtClean="0">
                <a:solidFill>
                  <a:srgbClr val="00B0F0"/>
                </a:solidFill>
              </a:rPr>
              <a:t>tr</a:t>
            </a:r>
            <a:r>
              <a:rPr lang="cs-CZ" sz="4400" smtClean="0"/>
              <a:t>, </a:t>
            </a:r>
            <a:r>
              <a:rPr lang="cs-CZ" sz="4400" smtClean="0">
                <a:solidFill>
                  <a:srgbClr val="00B0F0"/>
                </a:solidFill>
              </a:rPr>
              <a:t>fůra</a:t>
            </a:r>
            <a:r>
              <a:rPr lang="cs-CZ" sz="4400" smtClean="0"/>
              <a:t> sena, léčebná </a:t>
            </a:r>
            <a:r>
              <a:rPr lang="cs-CZ" sz="4400" smtClean="0">
                <a:solidFill>
                  <a:srgbClr val="00B0F0"/>
                </a:solidFill>
              </a:rPr>
              <a:t>kúra</a:t>
            </a:r>
            <a:r>
              <a:rPr lang="cs-CZ" sz="4400" smtClean="0"/>
              <a:t>, namáhavá </a:t>
            </a:r>
            <a:r>
              <a:rPr lang="cs-CZ" sz="4400" smtClean="0">
                <a:solidFill>
                  <a:srgbClr val="00B0F0"/>
                </a:solidFill>
              </a:rPr>
              <a:t>túra</a:t>
            </a:r>
            <a:r>
              <a:rPr lang="cs-CZ" sz="4400" smtClean="0"/>
              <a:t>, </a:t>
            </a:r>
            <a:r>
              <a:rPr lang="cs-CZ" sz="4400" smtClean="0">
                <a:solidFill>
                  <a:srgbClr val="00B0F0"/>
                </a:solidFill>
              </a:rPr>
              <a:t>bú, bú</a:t>
            </a:r>
            <a:r>
              <a:rPr lang="cs-CZ" sz="4400" smtClean="0"/>
              <a:t>,</a:t>
            </a:r>
          </a:p>
          <a:p>
            <a:pPr marL="0" indent="0">
              <a:buNone/>
            </a:pPr>
            <a:r>
              <a:rPr lang="cs-CZ" sz="4400"/>
              <a:t>o</a:t>
            </a:r>
            <a:r>
              <a:rPr lang="cs-CZ" sz="4400" smtClean="0"/>
              <a:t>pakovaná </a:t>
            </a:r>
            <a:r>
              <a:rPr lang="cs-CZ" sz="4400" smtClean="0">
                <a:solidFill>
                  <a:srgbClr val="00B0F0"/>
                </a:solidFill>
              </a:rPr>
              <a:t>pedikúra</a:t>
            </a:r>
            <a:r>
              <a:rPr lang="cs-CZ" sz="4400" smtClean="0"/>
              <a:t>, </a:t>
            </a:r>
            <a:r>
              <a:rPr lang="cs-CZ" sz="4400" smtClean="0">
                <a:solidFill>
                  <a:srgbClr val="00B0F0"/>
                </a:solidFill>
              </a:rPr>
              <a:t>neúroda</a:t>
            </a:r>
            <a:r>
              <a:rPr lang="cs-CZ" sz="4400" smtClean="0"/>
              <a:t>,</a:t>
            </a:r>
          </a:p>
          <a:p>
            <a:pPr marL="0" indent="0">
              <a:buNone/>
            </a:pPr>
            <a:r>
              <a:rPr lang="cs-CZ" sz="4400" smtClean="0">
                <a:solidFill>
                  <a:srgbClr val="00B0F0"/>
                </a:solidFill>
              </a:rPr>
              <a:t>zaúpět</a:t>
            </a:r>
            <a:r>
              <a:rPr lang="cs-CZ" sz="4400" smtClean="0"/>
              <a:t>, domluvená </a:t>
            </a:r>
            <a:r>
              <a:rPr lang="cs-CZ" sz="4400" smtClean="0">
                <a:solidFill>
                  <a:srgbClr val="00B0F0"/>
                </a:solidFill>
              </a:rPr>
              <a:t>fúze</a:t>
            </a:r>
            <a:r>
              <a:rPr lang="cs-CZ" sz="4400" smtClean="0"/>
              <a:t>, fialový </a:t>
            </a:r>
            <a:r>
              <a:rPr lang="cs-CZ" sz="4400" smtClean="0">
                <a:solidFill>
                  <a:srgbClr val="00B0F0"/>
                </a:solidFill>
              </a:rPr>
              <a:t>ocún</a:t>
            </a:r>
            <a:r>
              <a:rPr lang="cs-CZ" sz="4400" smtClean="0"/>
              <a:t>, </a:t>
            </a:r>
            <a:r>
              <a:rPr lang="cs-CZ" sz="4400" smtClean="0">
                <a:solidFill>
                  <a:srgbClr val="00B0F0"/>
                </a:solidFill>
              </a:rPr>
              <a:t>vrkú</a:t>
            </a:r>
            <a:r>
              <a:rPr lang="cs-CZ" sz="4400" smtClean="0"/>
              <a:t>, </a:t>
            </a:r>
            <a:r>
              <a:rPr lang="cs-CZ" sz="4400" smtClean="0">
                <a:solidFill>
                  <a:srgbClr val="00B0F0"/>
                </a:solidFill>
              </a:rPr>
              <a:t>zúčastnit se</a:t>
            </a:r>
            <a:r>
              <a:rPr lang="cs-CZ" sz="4400" smtClean="0"/>
              <a:t>, pevná </a:t>
            </a:r>
          </a:p>
          <a:p>
            <a:pPr marL="0" indent="0">
              <a:buNone/>
            </a:pPr>
            <a:r>
              <a:rPr lang="cs-CZ" sz="4400" smtClean="0">
                <a:solidFill>
                  <a:srgbClr val="00B0F0"/>
                </a:solidFill>
              </a:rPr>
              <a:t>vůle</a:t>
            </a:r>
            <a:endParaRPr lang="cs-CZ" sz="4400">
              <a:solidFill>
                <a:srgbClr val="00B0F0"/>
              </a:solidFill>
            </a:endParaRPr>
          </a:p>
        </p:txBody>
      </p:sp>
    </p:spTree>
    <p:extLst>
      <p:ext uri="{BB962C8B-B14F-4D97-AF65-F5344CB8AC3E}">
        <p14:creationId xmlns:p14="http://schemas.microsoft.com/office/powerpoint/2010/main" val="19774303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NAJDI CHYBY</a:t>
            </a:r>
            <a:endParaRPr lang="cs-CZ"/>
          </a:p>
        </p:txBody>
      </p:sp>
      <p:sp>
        <p:nvSpPr>
          <p:cNvPr id="3" name="Zástupný symbol pro obsah 2"/>
          <p:cNvSpPr>
            <a:spLocks noGrp="1"/>
          </p:cNvSpPr>
          <p:nvPr>
            <p:ph idx="1"/>
          </p:nvPr>
        </p:nvSpPr>
        <p:spPr/>
        <p:txBody>
          <a:bodyPr>
            <a:normAutofit lnSpcReduction="10000"/>
          </a:bodyPr>
          <a:lstStyle/>
          <a:p>
            <a:pPr marL="0" indent="0">
              <a:buNone/>
            </a:pPr>
            <a:r>
              <a:rPr lang="cs-CZ" smtClean="0"/>
              <a:t>  </a:t>
            </a:r>
            <a:r>
              <a:rPr lang="cs-CZ" sz="4400" smtClean="0"/>
              <a:t>neůrodná půda, neúmyslný čin, králičí kúže, smetanové ragů, cukrů, cukrů, vyůstění tunelu, nový skútr, podivný důvod, ocůnu se říká naháček, bezůčelné chování, pěkná blúza, hluboká tůň, je to fúrie, akademie múzických umění</a:t>
            </a:r>
            <a:endParaRPr lang="cs-CZ"/>
          </a:p>
        </p:txBody>
      </p:sp>
    </p:spTree>
    <p:extLst>
      <p:ext uri="{BB962C8B-B14F-4D97-AF65-F5344CB8AC3E}">
        <p14:creationId xmlns:p14="http://schemas.microsoft.com/office/powerpoint/2010/main" val="21869535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mtClean="0"/>
              <a:t>NAJDI CHYBY</a:t>
            </a:r>
            <a:br>
              <a:rPr lang="cs-CZ" smtClean="0"/>
            </a:br>
            <a:r>
              <a:rPr lang="cs-CZ" smtClean="0"/>
              <a:t> ŘEŠENÍ</a:t>
            </a:r>
            <a:endParaRPr lang="cs-CZ"/>
          </a:p>
        </p:txBody>
      </p:sp>
      <p:sp>
        <p:nvSpPr>
          <p:cNvPr id="3" name="Zástupný symbol pro obsah 2"/>
          <p:cNvSpPr>
            <a:spLocks noGrp="1"/>
          </p:cNvSpPr>
          <p:nvPr>
            <p:ph idx="1"/>
          </p:nvPr>
        </p:nvSpPr>
        <p:spPr/>
        <p:txBody>
          <a:bodyPr>
            <a:normAutofit lnSpcReduction="10000"/>
          </a:bodyPr>
          <a:lstStyle/>
          <a:p>
            <a:pPr marL="0" indent="0">
              <a:buNone/>
            </a:pPr>
            <a:r>
              <a:rPr lang="cs-CZ" smtClean="0"/>
              <a:t>  </a:t>
            </a:r>
            <a:r>
              <a:rPr lang="cs-CZ" sz="4400" smtClean="0"/>
              <a:t>ne</a:t>
            </a:r>
            <a:r>
              <a:rPr lang="cs-CZ" sz="4400" smtClean="0">
                <a:solidFill>
                  <a:srgbClr val="FF0000"/>
                </a:solidFill>
              </a:rPr>
              <a:t>ů</a:t>
            </a:r>
            <a:r>
              <a:rPr lang="cs-CZ" sz="4400" smtClean="0"/>
              <a:t>rodná půda, neúmyslný čin, králičí k</a:t>
            </a:r>
            <a:r>
              <a:rPr lang="cs-CZ" sz="4400" smtClean="0">
                <a:solidFill>
                  <a:srgbClr val="FF0000"/>
                </a:solidFill>
              </a:rPr>
              <a:t>ú</a:t>
            </a:r>
            <a:r>
              <a:rPr lang="cs-CZ" sz="4400" smtClean="0"/>
              <a:t>že, smetanové rag</a:t>
            </a:r>
            <a:r>
              <a:rPr lang="cs-CZ" sz="4400" smtClean="0">
                <a:solidFill>
                  <a:srgbClr val="FF0000"/>
                </a:solidFill>
              </a:rPr>
              <a:t>ů</a:t>
            </a:r>
            <a:r>
              <a:rPr lang="cs-CZ" sz="4400" smtClean="0"/>
              <a:t>, cukr</a:t>
            </a:r>
            <a:r>
              <a:rPr lang="cs-CZ" sz="4400" smtClean="0">
                <a:solidFill>
                  <a:srgbClr val="FF0000"/>
                </a:solidFill>
              </a:rPr>
              <a:t>ů</a:t>
            </a:r>
            <a:r>
              <a:rPr lang="cs-CZ" sz="4400" smtClean="0"/>
              <a:t>, cukr</a:t>
            </a:r>
            <a:r>
              <a:rPr lang="cs-CZ" sz="4400" smtClean="0">
                <a:solidFill>
                  <a:srgbClr val="FF0000"/>
                </a:solidFill>
              </a:rPr>
              <a:t>ů</a:t>
            </a:r>
            <a:r>
              <a:rPr lang="cs-CZ" sz="4400" smtClean="0"/>
              <a:t>,</a:t>
            </a:r>
            <a:r>
              <a:rPr lang="cs-CZ" sz="4400" b="1" smtClean="0"/>
              <a:t> </a:t>
            </a:r>
            <a:r>
              <a:rPr lang="cs-CZ" sz="4400" smtClean="0"/>
              <a:t>vy</a:t>
            </a:r>
            <a:r>
              <a:rPr lang="cs-CZ" sz="4400" smtClean="0">
                <a:solidFill>
                  <a:srgbClr val="FF0000"/>
                </a:solidFill>
              </a:rPr>
              <a:t>ů</a:t>
            </a:r>
            <a:r>
              <a:rPr lang="cs-CZ" sz="4400" smtClean="0"/>
              <a:t>stění tunelu, nový skútr, podivný důvod, oc</a:t>
            </a:r>
            <a:r>
              <a:rPr lang="cs-CZ" sz="4400" smtClean="0">
                <a:solidFill>
                  <a:srgbClr val="FF0000"/>
                </a:solidFill>
              </a:rPr>
              <a:t>ů</a:t>
            </a:r>
            <a:r>
              <a:rPr lang="cs-CZ" sz="4400" smtClean="0"/>
              <a:t>nu se říká naháček, bez</a:t>
            </a:r>
            <a:r>
              <a:rPr lang="cs-CZ" sz="4400" smtClean="0">
                <a:solidFill>
                  <a:srgbClr val="FF0000"/>
                </a:solidFill>
              </a:rPr>
              <a:t>ů</a:t>
            </a:r>
            <a:r>
              <a:rPr lang="cs-CZ" sz="4400" smtClean="0"/>
              <a:t>čelné chování, pěkná bl</a:t>
            </a:r>
            <a:r>
              <a:rPr lang="cs-CZ" sz="4400" smtClean="0">
                <a:solidFill>
                  <a:srgbClr val="FF0000"/>
                </a:solidFill>
              </a:rPr>
              <a:t>ú</a:t>
            </a:r>
            <a:r>
              <a:rPr lang="cs-CZ" sz="4400" smtClean="0"/>
              <a:t>za, hluboká tůň, je to fúrie, akademie múzických umění</a:t>
            </a:r>
            <a:endParaRPr lang="cs-CZ"/>
          </a:p>
        </p:txBody>
      </p:sp>
    </p:spTree>
    <p:extLst>
      <p:ext uri="{BB962C8B-B14F-4D97-AF65-F5344CB8AC3E}">
        <p14:creationId xmlns:p14="http://schemas.microsoft.com/office/powerpoint/2010/main" val="2085993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l"/>
            <a:r>
              <a:rPr lang="cs-CZ"/>
              <a:t/>
            </a:r>
            <a:br>
              <a:rPr lang="cs-CZ"/>
            </a:br>
            <a:r>
              <a:rPr lang="cs-CZ"/>
              <a:t/>
            </a:r>
            <a:br>
              <a:rPr lang="cs-CZ"/>
            </a:br>
            <a:r>
              <a:rPr lang="cs-CZ" sz="2700" smtClean="0"/>
              <a:t>Zdroje</a:t>
            </a:r>
            <a:r>
              <a:rPr lang="cs-CZ" sz="2700"/>
              <a:t>:</a:t>
            </a:r>
            <a:r>
              <a:rPr lang="cs-CZ"/>
              <a:t/>
            </a:r>
            <a:br>
              <a:rPr lang="cs-CZ"/>
            </a:br>
            <a:r>
              <a:rPr lang="cs-CZ" sz="2700"/>
              <a:t>V materiálu byly použity prostředky z galerie Microsoft Office 2010, vlastní licence ZŠ Jablonec </a:t>
            </a:r>
            <a:r>
              <a:rPr lang="cs-CZ" sz="2700" smtClean="0"/>
              <a:t>nad </a:t>
            </a:r>
            <a:r>
              <a:rPr lang="cs-CZ" sz="2700"/>
              <a:t>Nisou – Mšeno, Mozartova 24, příspěvková organizace.</a:t>
            </a:r>
            <a:br>
              <a:rPr lang="cs-CZ" sz="2700"/>
            </a:br>
            <a:endParaRPr lang="cs-CZ" sz="2700"/>
          </a:p>
        </p:txBody>
      </p:sp>
    </p:spTree>
    <p:extLst>
      <p:ext uri="{BB962C8B-B14F-4D97-AF65-F5344CB8AC3E}">
        <p14:creationId xmlns:p14="http://schemas.microsoft.com/office/powerpoint/2010/main" val="2191751843"/>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TotalTime>
  <Words>330</Words>
  <Application>Microsoft Office PowerPoint</Application>
  <PresentationFormat>Předvádění na obrazovce (4:3)</PresentationFormat>
  <Paragraphs>42</Paragraphs>
  <Slides>11</Slides>
  <Notes>0</Notes>
  <HiddenSlides>0</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11</vt:i4>
      </vt:variant>
    </vt:vector>
  </HeadingPairs>
  <TitlesOfParts>
    <vt:vector size="13" baseType="lpstr">
      <vt:lpstr>Motiv systému Office</vt:lpstr>
      <vt:lpstr>Microsoft Word Document</vt:lpstr>
      <vt:lpstr>Prezentace aplikace PowerPoint</vt:lpstr>
      <vt:lpstr>PSANÍ Ú/Ů</vt:lpstr>
      <vt:lpstr>ÚKOL:ODVOĎ PRAVIDLA O PSANÍ ú</vt:lpstr>
      <vt:lpstr>ŘEŠENÍ</vt:lpstr>
      <vt:lpstr>POUŽIJ VE VĚTĚ</vt:lpstr>
      <vt:lpstr>ŘEŠENÍ</vt:lpstr>
      <vt:lpstr>DOPLŇ Ú/Ů</vt:lpstr>
      <vt:lpstr>ŘEŠENÍ</vt:lpstr>
      <vt:lpstr>NAJDI CHYBY</vt:lpstr>
      <vt:lpstr>NAJDI CHYBY  ŘEŠENÍ</vt:lpstr>
      <vt:lpstr>  Zdroje: V materiálu byly použity prostředky z galerie Microsoft Office 2010, vlastní licence ZŠ Jablonec nad Nisou – Mšeno, Mozartova 24, příspěvková organizace.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Blanka Halíková</dc:creator>
  <cp:lastModifiedBy>Blanka Halíková</cp:lastModifiedBy>
  <cp:revision>14</cp:revision>
  <dcterms:created xsi:type="dcterms:W3CDTF">2013-09-24T05:47:02Z</dcterms:created>
  <dcterms:modified xsi:type="dcterms:W3CDTF">2014-01-13T13:14:25Z</dcterms:modified>
</cp:coreProperties>
</file>