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1711"/>
    <a:srgbClr val="F5CB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46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171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701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999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133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658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401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669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433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3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336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E1F96-BC22-4BED-A967-385157C02F30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899679-2BD1-4819-A60C-E195D7A92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479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99564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Abeceda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Abeceda, rozdíly v anglické abecedě,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hlásky, výslovnost hlásek, fonetický přepis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do češtiny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Abeceda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VY_32_INOVACE_05_081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151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0522" y="260648"/>
            <a:ext cx="68407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b="1" baseline="30000" dirty="0"/>
              <a:t>Pro </a:t>
            </a:r>
            <a:r>
              <a:rPr lang="en-GB" sz="3600" b="1" baseline="30000" dirty="0" err="1"/>
              <a:t>nás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česky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mluvící</a:t>
            </a:r>
            <a:r>
              <a:rPr lang="en-GB" sz="3600" b="1" baseline="30000" dirty="0"/>
              <a:t> a </a:t>
            </a:r>
            <a:r>
              <a:rPr lang="en-GB" sz="3600" b="1" baseline="30000" dirty="0" err="1"/>
              <a:t>píšící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osoby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bývá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největší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problém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již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základní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kámen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anglického</a:t>
            </a:r>
            <a:r>
              <a:rPr lang="en-GB" sz="3600" b="1" baseline="30000" dirty="0"/>
              <a:t> </a:t>
            </a:r>
            <a:r>
              <a:rPr lang="en-GB" sz="3600" b="1" baseline="30000" dirty="0" err="1" smtClean="0"/>
              <a:t>jazyka</a:t>
            </a:r>
            <a:r>
              <a:rPr lang="cs-CZ" sz="3600" b="1" baseline="30000" dirty="0" smtClean="0"/>
              <a:t>.</a:t>
            </a:r>
            <a:endParaRPr lang="en-GB" sz="3600" b="1" baseline="300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864" y="2506754"/>
            <a:ext cx="8464288" cy="2575064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cs-CZ" sz="4400" baseline="30000" dirty="0" smtClean="0">
              <a:gradFill>
                <a:gsLst>
                  <a:gs pos="0">
                    <a:srgbClr val="000000"/>
                  </a:gs>
                  <a:gs pos="20000">
                    <a:srgbClr val="000040"/>
                  </a:gs>
                  <a:gs pos="50000">
                    <a:srgbClr val="400040"/>
                  </a:gs>
                  <a:gs pos="75000">
                    <a:srgbClr val="8F0040"/>
                  </a:gs>
                  <a:gs pos="89999">
                    <a:srgbClr val="F27300"/>
                  </a:gs>
                  <a:gs pos="100000">
                    <a:srgbClr val="FFBF00"/>
                  </a:gs>
                </a:gsLst>
                <a:lin ang="5400000" scaled="0"/>
              </a:gradFill>
            </a:endParaRPr>
          </a:p>
          <a:p>
            <a:pPr algn="ctr"/>
            <a:r>
              <a:rPr lang="en-GB" sz="4400" b="1" baseline="30000" dirty="0" err="1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Protože</a:t>
            </a:r>
            <a:r>
              <a:rPr lang="en-GB" sz="4400" b="1" baseline="30000" dirty="0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v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anglické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abecedě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se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písmena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vyslovují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jinak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,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než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je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píšeme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.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Tím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pádem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i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později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slova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cs-CZ" sz="4400" b="1" baseline="30000" dirty="0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/>
            </a:r>
            <a:br>
              <a:rPr lang="cs-CZ" sz="4400" b="1" baseline="30000" dirty="0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</a:br>
            <a:r>
              <a:rPr lang="en-GB" sz="4400" b="1" baseline="30000" dirty="0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z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nich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složená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mají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jinou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výslovnost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,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než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je </a:t>
            </a:r>
            <a:r>
              <a:rPr lang="en-GB" sz="4400" b="1" baseline="30000" dirty="0" err="1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jejich</a:t>
            </a:r>
            <a:r>
              <a:rPr lang="cs-CZ" sz="4400" b="1" baseline="30000" dirty="0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grafická</a:t>
            </a:r>
            <a:r>
              <a:rPr lang="en-GB" sz="4400" b="1" baseline="30000" dirty="0" smtClean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 </a:t>
            </a:r>
            <a:r>
              <a:rPr lang="en-GB" sz="4400" b="1" baseline="30000" dirty="0" err="1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podoba</a:t>
            </a:r>
            <a:r>
              <a:rPr lang="en-GB" sz="4400" b="1" baseline="30000" dirty="0">
                <a:gradFill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5400000" scaled="0"/>
                </a:gradFill>
              </a:rPr>
              <a:t>.</a:t>
            </a:r>
            <a:endParaRPr lang="cs-CZ" sz="4400" b="1" dirty="0">
              <a:gradFill>
                <a:gsLst>
                  <a:gs pos="0">
                    <a:srgbClr val="000000"/>
                  </a:gs>
                  <a:gs pos="20000">
                    <a:srgbClr val="000040"/>
                  </a:gs>
                  <a:gs pos="50000">
                    <a:srgbClr val="400040"/>
                  </a:gs>
                  <a:gs pos="75000">
                    <a:srgbClr val="8F0040"/>
                  </a:gs>
                  <a:gs pos="89999">
                    <a:srgbClr val="F27300"/>
                  </a:gs>
                  <a:gs pos="100000">
                    <a:srgbClr val="FFBF00"/>
                  </a:gs>
                </a:gsLst>
                <a:lin ang="5400000" scaled="0"/>
              </a:gra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5301208"/>
            <a:ext cx="4991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aseline="30000" dirty="0"/>
              <a:t>Ale </a:t>
            </a:r>
            <a:r>
              <a:rPr lang="en-GB" sz="3600" baseline="30000" dirty="0" err="1"/>
              <a:t>nebojte</a:t>
            </a:r>
            <a:r>
              <a:rPr lang="en-GB" sz="3600" baseline="30000" dirty="0"/>
              <a:t> se, </a:t>
            </a:r>
            <a:r>
              <a:rPr lang="en-GB" sz="3600" baseline="30000" dirty="0" err="1"/>
              <a:t>zase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tak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složité</a:t>
            </a:r>
            <a:r>
              <a:rPr lang="en-GB" sz="3600" baseline="30000" dirty="0"/>
              <a:t> to </a:t>
            </a:r>
            <a:r>
              <a:rPr lang="en-GB" sz="3600" baseline="30000" dirty="0" err="1"/>
              <a:t>není</a:t>
            </a:r>
            <a:r>
              <a:rPr lang="en-GB" sz="3600" baseline="30000" dirty="0"/>
              <a:t>.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6869251" y="5632555"/>
            <a:ext cx="19921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baseline="30000" dirty="0" err="1"/>
              <a:t>Posuďte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sami</a:t>
            </a:r>
            <a:r>
              <a:rPr lang="en-GB" sz="3600" b="1" baseline="30000" dirty="0"/>
              <a:t>.</a:t>
            </a:r>
            <a:endParaRPr lang="cs-CZ" sz="36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166494" y="1772816"/>
            <a:ext cx="1680525" cy="980236"/>
          </a:xfrm>
          <a:prstGeom prst="roundRect">
            <a:avLst/>
          </a:prstGeom>
          <a:ln>
            <a:noFill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  <a:scene3d>
            <a:camera prst="isometricOffAxis1Right"/>
            <a:lightRig rig="threePt" dir="t"/>
          </a:scene3d>
          <a:sp3d prstMaterial="dkEdge"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PROČ ?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ahnutá šipka doleva 3"/>
          <p:cNvSpPr/>
          <p:nvPr/>
        </p:nvSpPr>
        <p:spPr>
          <a:xfrm>
            <a:off x="3107499" y="1700808"/>
            <a:ext cx="2756420" cy="1052244"/>
          </a:xfrm>
          <a:prstGeom prst="curvedLeftArrow">
            <a:avLst>
              <a:gd name="adj1" fmla="val 10418"/>
              <a:gd name="adj2" fmla="val 30278"/>
              <a:gd name="adj3" fmla="val 25000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20416855">
            <a:off x="4518894" y="830318"/>
            <a:ext cx="4145872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baseline="3000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5400000" scaled="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anose="020B0A04020102020204" pitchFamily="34" charset="0"/>
              </a:rPr>
              <a:t>ABECEDA</a:t>
            </a:r>
            <a:endParaRPr lang="cs-CZ" sz="8800" b="1" cap="none" spc="0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5400000" scaled="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4577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7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1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1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1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/>
      <p:bldP spid="8" grpId="0"/>
      <p:bldP spid="11" grpId="0" animBg="1"/>
      <p:bldP spid="4" grpId="0" animBg="1"/>
      <p:bldP spid="4" grpId="1" animBg="1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108520" y="1430489"/>
            <a:ext cx="8927976" cy="3245941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pPr algn="ctr"/>
            <a:endParaRPr lang="cs-CZ" sz="3600" b="1" baseline="30000" dirty="0" smtClean="0"/>
          </a:p>
          <a:p>
            <a:pPr algn="ctr"/>
            <a:r>
              <a:rPr lang="en-GB" sz="3600" b="1" baseline="30000" dirty="0" err="1" smtClean="0"/>
              <a:t>Abychom</a:t>
            </a:r>
            <a:r>
              <a:rPr lang="en-GB" sz="3600" b="1" baseline="30000" dirty="0" smtClean="0"/>
              <a:t> </a:t>
            </a:r>
            <a:r>
              <a:rPr lang="en-GB" sz="3600" b="1" baseline="30000" dirty="0"/>
              <a:t>se </a:t>
            </a:r>
            <a:r>
              <a:rPr lang="en-GB" sz="3600" b="1" baseline="30000" dirty="0" err="1"/>
              <a:t>naučili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písmenka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správně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vyslovovat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budeme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potřebovat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speciální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značky</a:t>
            </a:r>
            <a:r>
              <a:rPr lang="en-GB" sz="3600" b="1" baseline="30000" dirty="0"/>
              <a:t> pro </a:t>
            </a:r>
            <a:r>
              <a:rPr lang="en-GB" sz="3600" b="1" baseline="30000" dirty="0" err="1"/>
              <a:t>výslovnost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takových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hlásek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které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nemají</a:t>
            </a:r>
            <a:r>
              <a:rPr lang="en-GB" sz="3600" b="1" baseline="30000" dirty="0"/>
              <a:t> v </a:t>
            </a:r>
            <a:r>
              <a:rPr lang="en-GB" sz="3600" b="1" baseline="30000" dirty="0" err="1"/>
              <a:t>české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abecedě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vlastní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značku</a:t>
            </a:r>
            <a:r>
              <a:rPr lang="en-GB" sz="3600" b="1" baseline="30000" dirty="0"/>
              <a:t>. To ale </a:t>
            </a:r>
            <a:r>
              <a:rPr lang="en-GB" sz="3600" b="1" baseline="30000" dirty="0" err="1"/>
              <a:t>neznamená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že</a:t>
            </a:r>
            <a:r>
              <a:rPr lang="en-GB" sz="3600" b="1" baseline="30000" dirty="0"/>
              <a:t> je </a:t>
            </a:r>
            <a:r>
              <a:rPr lang="en-GB" sz="3600" b="1" baseline="30000" dirty="0" err="1"/>
              <a:t>neumíme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vyslovit</a:t>
            </a:r>
            <a:r>
              <a:rPr lang="en-GB" sz="3600" b="1" baseline="30000" dirty="0"/>
              <a:t> a </a:t>
            </a:r>
            <a:r>
              <a:rPr lang="en-GB" sz="3600" b="1" baseline="30000" dirty="0" err="1"/>
              <a:t>popsat</a:t>
            </a:r>
            <a:r>
              <a:rPr lang="en-GB" sz="3600" b="1" baseline="30000" dirty="0"/>
              <a:t> :-)</a:t>
            </a:r>
          </a:p>
        </p:txBody>
      </p:sp>
      <p:sp>
        <p:nvSpPr>
          <p:cNvPr id="2" name="Obdélník 1"/>
          <p:cNvSpPr/>
          <p:nvPr/>
        </p:nvSpPr>
        <p:spPr>
          <a:xfrm>
            <a:off x="1826106" y="734602"/>
            <a:ext cx="4572000" cy="41402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2500"/>
              </a:lnSpc>
            </a:pPr>
            <a:r>
              <a:rPr lang="en-GB" sz="3600" b="1" baseline="30000" dirty="0" err="1" smtClean="0"/>
              <a:t>znamená</a:t>
            </a:r>
            <a:r>
              <a:rPr lang="en-GB" sz="3600" b="1" baseline="30000" dirty="0" smtClean="0"/>
              <a:t> </a:t>
            </a:r>
            <a:r>
              <a:rPr lang="en-GB" sz="3600" b="1" baseline="30000" dirty="0" err="1"/>
              <a:t>prodloužení</a:t>
            </a:r>
            <a:r>
              <a:rPr lang="en-GB" sz="3600" b="1" baseline="30000" dirty="0"/>
              <a:t> </a:t>
            </a:r>
            <a:r>
              <a:rPr lang="en-GB" sz="3600" b="1" baseline="30000" dirty="0" err="1" smtClean="0"/>
              <a:t>hlásky</a:t>
            </a:r>
            <a:endParaRPr lang="en-GB" sz="3600" b="1" baseline="30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07051"/>
            <a:ext cx="8640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:</a:t>
            </a:r>
            <a:endParaRPr lang="cs-CZ" sz="8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682921"/>
            <a:ext cx="118013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A:</a:t>
            </a:r>
            <a:endParaRPr lang="cs-CZ" sz="8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4852198"/>
            <a:ext cx="67647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č</a:t>
            </a:r>
            <a:r>
              <a:rPr lang="cs-CZ" sz="3600" b="1" dirty="0" smtClean="0"/>
              <a:t>teme proto jako dlouhé  </a:t>
            </a:r>
            <a:r>
              <a:rPr lang="cs-CZ" sz="6600" dirty="0" smtClean="0">
                <a:solidFill>
                  <a:schemeClr val="bg1"/>
                </a:solidFill>
              </a:rPr>
              <a:t>á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282528" y="173310"/>
            <a:ext cx="1724804" cy="1690197"/>
          </a:xfrm>
          <a:custGeom>
            <a:avLst/>
            <a:gdLst>
              <a:gd name="connsiteX0" fmla="*/ 392386 w 1724804"/>
              <a:gd name="connsiteY0" fmla="*/ 229461 h 1690197"/>
              <a:gd name="connsiteX1" fmla="*/ 1197929 w 1724804"/>
              <a:gd name="connsiteY1" fmla="*/ 349204 h 1690197"/>
              <a:gd name="connsiteX2" fmla="*/ 893129 w 1724804"/>
              <a:gd name="connsiteY2" fmla="*/ 1307147 h 1690197"/>
              <a:gd name="connsiteX3" fmla="*/ 185558 w 1724804"/>
              <a:gd name="connsiteY3" fmla="*/ 1165633 h 1690197"/>
              <a:gd name="connsiteX4" fmla="*/ 555672 w 1724804"/>
              <a:gd name="connsiteY4" fmla="*/ 327433 h 1690197"/>
              <a:gd name="connsiteX5" fmla="*/ 1328558 w 1724804"/>
              <a:gd name="connsiteY5" fmla="*/ 218576 h 1690197"/>
              <a:gd name="connsiteX6" fmla="*/ 893129 w 1724804"/>
              <a:gd name="connsiteY6" fmla="*/ 1111204 h 1690197"/>
              <a:gd name="connsiteX7" fmla="*/ 327072 w 1724804"/>
              <a:gd name="connsiteY7" fmla="*/ 1688147 h 1690197"/>
              <a:gd name="connsiteX8" fmla="*/ 22272 w 1724804"/>
              <a:gd name="connsiteY8" fmla="*/ 915261 h 1690197"/>
              <a:gd name="connsiteX9" fmla="*/ 925786 w 1724804"/>
              <a:gd name="connsiteY9" fmla="*/ 294776 h 1690197"/>
              <a:gd name="connsiteX10" fmla="*/ 1720443 w 1724804"/>
              <a:gd name="connsiteY10" fmla="*/ 196804 h 1690197"/>
              <a:gd name="connsiteX11" fmla="*/ 566558 w 1724804"/>
              <a:gd name="connsiteY11" fmla="*/ 1274490 h 1690197"/>
              <a:gd name="connsiteX12" fmla="*/ 218215 w 1724804"/>
              <a:gd name="connsiteY12" fmla="*/ 381861 h 1690197"/>
              <a:gd name="connsiteX13" fmla="*/ 773386 w 1724804"/>
              <a:gd name="connsiteY13" fmla="*/ 33519 h 1690197"/>
              <a:gd name="connsiteX14" fmla="*/ 795158 w 1724804"/>
              <a:gd name="connsiteY14" fmla="*/ 33519 h 1690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724804" h="1690197">
                <a:moveTo>
                  <a:pt x="392386" y="229461"/>
                </a:moveTo>
                <a:cubicBezTo>
                  <a:pt x="753429" y="199525"/>
                  <a:pt x="1114472" y="169590"/>
                  <a:pt x="1197929" y="349204"/>
                </a:cubicBezTo>
                <a:cubicBezTo>
                  <a:pt x="1281386" y="528818"/>
                  <a:pt x="1061857" y="1171076"/>
                  <a:pt x="893129" y="1307147"/>
                </a:cubicBezTo>
                <a:cubicBezTo>
                  <a:pt x="724401" y="1443218"/>
                  <a:pt x="241801" y="1328919"/>
                  <a:pt x="185558" y="1165633"/>
                </a:cubicBezTo>
                <a:cubicBezTo>
                  <a:pt x="129315" y="1002347"/>
                  <a:pt x="365172" y="485276"/>
                  <a:pt x="555672" y="327433"/>
                </a:cubicBezTo>
                <a:cubicBezTo>
                  <a:pt x="746172" y="169590"/>
                  <a:pt x="1272315" y="87948"/>
                  <a:pt x="1328558" y="218576"/>
                </a:cubicBezTo>
                <a:cubicBezTo>
                  <a:pt x="1384801" y="349204"/>
                  <a:pt x="1060043" y="866276"/>
                  <a:pt x="893129" y="1111204"/>
                </a:cubicBezTo>
                <a:cubicBezTo>
                  <a:pt x="726215" y="1356132"/>
                  <a:pt x="472215" y="1720804"/>
                  <a:pt x="327072" y="1688147"/>
                </a:cubicBezTo>
                <a:cubicBezTo>
                  <a:pt x="181929" y="1655490"/>
                  <a:pt x="-77514" y="1147489"/>
                  <a:pt x="22272" y="915261"/>
                </a:cubicBezTo>
                <a:cubicBezTo>
                  <a:pt x="122058" y="683033"/>
                  <a:pt x="642758" y="414519"/>
                  <a:pt x="925786" y="294776"/>
                </a:cubicBezTo>
                <a:cubicBezTo>
                  <a:pt x="1208814" y="175033"/>
                  <a:pt x="1780314" y="33518"/>
                  <a:pt x="1720443" y="196804"/>
                </a:cubicBezTo>
                <a:cubicBezTo>
                  <a:pt x="1660572" y="360090"/>
                  <a:pt x="816929" y="1243647"/>
                  <a:pt x="566558" y="1274490"/>
                </a:cubicBezTo>
                <a:cubicBezTo>
                  <a:pt x="316187" y="1305333"/>
                  <a:pt x="183744" y="588689"/>
                  <a:pt x="218215" y="381861"/>
                </a:cubicBezTo>
                <a:cubicBezTo>
                  <a:pt x="252686" y="175033"/>
                  <a:pt x="677229" y="91576"/>
                  <a:pt x="773386" y="33519"/>
                </a:cubicBezTo>
                <a:cubicBezTo>
                  <a:pt x="869543" y="-24538"/>
                  <a:pt x="832350" y="4490"/>
                  <a:pt x="795158" y="33519"/>
                </a:cubicBezTo>
              </a:path>
            </a:pathLst>
          </a:custGeom>
          <a:ln>
            <a:solidFill>
              <a:srgbClr val="FD171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168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6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/>
      <p:bldP spid="4" grpId="0"/>
      <p:bldP spid="5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108520" y="3058934"/>
            <a:ext cx="8927976" cy="3245941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square">
            <a:spAutoFit/>
          </a:bodyPr>
          <a:lstStyle/>
          <a:p>
            <a:pPr algn="ctr"/>
            <a:endParaRPr lang="cs-CZ" sz="3600" b="1" baseline="30000" dirty="0" smtClean="0"/>
          </a:p>
          <a:p>
            <a:pPr algn="ctr"/>
            <a:r>
              <a:rPr lang="en-GB" sz="3600" b="1" baseline="30000" dirty="0" err="1" smtClean="0"/>
              <a:t>Abychom</a:t>
            </a:r>
            <a:r>
              <a:rPr lang="en-GB" sz="3600" b="1" baseline="30000" dirty="0" smtClean="0"/>
              <a:t> </a:t>
            </a:r>
            <a:r>
              <a:rPr lang="en-GB" sz="3600" b="1" baseline="30000" dirty="0"/>
              <a:t>se </a:t>
            </a:r>
            <a:r>
              <a:rPr lang="en-GB" sz="3600" b="1" baseline="30000" dirty="0" err="1"/>
              <a:t>naučili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písmenka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správně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vyslovovat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budeme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potřebovat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speciální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značky</a:t>
            </a:r>
            <a:r>
              <a:rPr lang="en-GB" sz="3600" b="1" baseline="30000" dirty="0"/>
              <a:t> pro </a:t>
            </a:r>
            <a:r>
              <a:rPr lang="en-GB" sz="3600" b="1" baseline="30000" dirty="0" err="1"/>
              <a:t>výslovnost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takových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hlásek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které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nemají</a:t>
            </a:r>
            <a:r>
              <a:rPr lang="en-GB" sz="3600" b="1" baseline="30000" dirty="0"/>
              <a:t> v </a:t>
            </a:r>
            <a:r>
              <a:rPr lang="en-GB" sz="3600" b="1" baseline="30000" dirty="0" err="1"/>
              <a:t>české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abecedě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vlastní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značku</a:t>
            </a:r>
            <a:r>
              <a:rPr lang="en-GB" sz="3600" b="1" baseline="30000" dirty="0"/>
              <a:t>. To ale </a:t>
            </a:r>
            <a:r>
              <a:rPr lang="en-GB" sz="3600" b="1" baseline="30000" dirty="0" err="1"/>
              <a:t>neznamená</a:t>
            </a:r>
            <a:r>
              <a:rPr lang="en-GB" sz="3600" b="1" baseline="30000" dirty="0"/>
              <a:t>, </a:t>
            </a:r>
            <a:r>
              <a:rPr lang="en-GB" sz="3600" b="1" baseline="30000" dirty="0" err="1"/>
              <a:t>že</a:t>
            </a:r>
            <a:r>
              <a:rPr lang="en-GB" sz="3600" b="1" baseline="30000" dirty="0"/>
              <a:t> je </a:t>
            </a:r>
            <a:r>
              <a:rPr lang="en-GB" sz="3600" b="1" baseline="30000" dirty="0" err="1"/>
              <a:t>neumíme</a:t>
            </a:r>
            <a:r>
              <a:rPr lang="en-GB" sz="3600" b="1" baseline="30000" dirty="0"/>
              <a:t> </a:t>
            </a:r>
            <a:r>
              <a:rPr lang="en-GB" sz="3600" b="1" baseline="30000" dirty="0" err="1"/>
              <a:t>vyslovit</a:t>
            </a:r>
            <a:r>
              <a:rPr lang="en-GB" sz="3600" b="1" baseline="30000" dirty="0"/>
              <a:t> a </a:t>
            </a:r>
            <a:r>
              <a:rPr lang="en-GB" sz="3600" b="1" baseline="30000" dirty="0" err="1"/>
              <a:t>popsat</a:t>
            </a:r>
            <a:r>
              <a:rPr lang="en-GB" sz="3600" b="1" baseline="30000" dirty="0"/>
              <a:t> :-)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42120" y="1373374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3</a:t>
            </a:r>
            <a:endParaRPr lang="cs-CZ" sz="8000" b="1" dirty="0"/>
          </a:p>
        </p:txBody>
      </p:sp>
      <p:sp>
        <p:nvSpPr>
          <p:cNvPr id="8" name="Volný tvar 7"/>
          <p:cNvSpPr/>
          <p:nvPr/>
        </p:nvSpPr>
        <p:spPr>
          <a:xfrm>
            <a:off x="539552" y="1340768"/>
            <a:ext cx="1216015" cy="1656615"/>
          </a:xfrm>
          <a:custGeom>
            <a:avLst/>
            <a:gdLst>
              <a:gd name="connsiteX0" fmla="*/ 0 w 1216015"/>
              <a:gd name="connsiteY0" fmla="*/ 522707 h 1656615"/>
              <a:gd name="connsiteX1" fmla="*/ 685800 w 1216015"/>
              <a:gd name="connsiteY1" fmla="*/ 76393 h 1656615"/>
              <a:gd name="connsiteX2" fmla="*/ 1208314 w 1216015"/>
              <a:gd name="connsiteY2" fmla="*/ 1143193 h 1656615"/>
              <a:gd name="connsiteX3" fmla="*/ 283029 w 1216015"/>
              <a:gd name="connsiteY3" fmla="*/ 1197621 h 1656615"/>
              <a:gd name="connsiteX4" fmla="*/ 522514 w 1216015"/>
              <a:gd name="connsiteY4" fmla="*/ 193 h 1656615"/>
              <a:gd name="connsiteX5" fmla="*/ 1208314 w 1216015"/>
              <a:gd name="connsiteY5" fmla="*/ 1295593 h 1656615"/>
              <a:gd name="connsiteX6" fmla="*/ 206829 w 1216015"/>
              <a:gd name="connsiteY6" fmla="*/ 979907 h 1656615"/>
              <a:gd name="connsiteX7" fmla="*/ 805543 w 1216015"/>
              <a:gd name="connsiteY7" fmla="*/ 32850 h 1656615"/>
              <a:gd name="connsiteX8" fmla="*/ 903514 w 1216015"/>
              <a:gd name="connsiteY8" fmla="*/ 1643936 h 1656615"/>
              <a:gd name="connsiteX9" fmla="*/ 195943 w 1216015"/>
              <a:gd name="connsiteY9" fmla="*/ 653336 h 16566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6015" h="1656615">
                <a:moveTo>
                  <a:pt x="0" y="522707"/>
                </a:moveTo>
                <a:cubicBezTo>
                  <a:pt x="242207" y="247843"/>
                  <a:pt x="484414" y="-27021"/>
                  <a:pt x="685800" y="76393"/>
                </a:cubicBezTo>
                <a:cubicBezTo>
                  <a:pt x="887186" y="179807"/>
                  <a:pt x="1275442" y="956322"/>
                  <a:pt x="1208314" y="1143193"/>
                </a:cubicBezTo>
                <a:cubicBezTo>
                  <a:pt x="1141186" y="1330064"/>
                  <a:pt x="397329" y="1388121"/>
                  <a:pt x="283029" y="1197621"/>
                </a:cubicBezTo>
                <a:cubicBezTo>
                  <a:pt x="168729" y="1007121"/>
                  <a:pt x="368300" y="-16136"/>
                  <a:pt x="522514" y="193"/>
                </a:cubicBezTo>
                <a:cubicBezTo>
                  <a:pt x="676728" y="16522"/>
                  <a:pt x="1260928" y="1132307"/>
                  <a:pt x="1208314" y="1295593"/>
                </a:cubicBezTo>
                <a:cubicBezTo>
                  <a:pt x="1155700" y="1458879"/>
                  <a:pt x="273957" y="1190364"/>
                  <a:pt x="206829" y="979907"/>
                </a:cubicBezTo>
                <a:cubicBezTo>
                  <a:pt x="139701" y="769450"/>
                  <a:pt x="689429" y="-77821"/>
                  <a:pt x="805543" y="32850"/>
                </a:cubicBezTo>
                <a:cubicBezTo>
                  <a:pt x="921657" y="143521"/>
                  <a:pt x="1005114" y="1540522"/>
                  <a:pt x="903514" y="1643936"/>
                </a:cubicBezTo>
                <a:cubicBezTo>
                  <a:pt x="801914" y="1747350"/>
                  <a:pt x="498928" y="1200343"/>
                  <a:pt x="195943" y="653336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59623" y="476672"/>
            <a:ext cx="677687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b="1" i="1" baseline="30000" dirty="0" smtClean="0"/>
              <a:t>Kdepak. Tohle není normální číslo 3. </a:t>
            </a:r>
            <a:r>
              <a:rPr lang="en-GB" sz="3600" b="1" i="1" baseline="30000" dirty="0" err="1" smtClean="0"/>
              <a:t>tuhle</a:t>
            </a:r>
            <a:r>
              <a:rPr lang="en-GB" sz="3600" b="1" i="1" baseline="30000" dirty="0" smtClean="0"/>
              <a:t> </a:t>
            </a:r>
            <a:r>
              <a:rPr lang="en-GB" sz="3600" b="1" i="1" baseline="30000" dirty="0"/>
              <a:t>“</a:t>
            </a:r>
            <a:r>
              <a:rPr lang="en-GB" sz="3600" b="1" i="1" baseline="30000" dirty="0" err="1"/>
              <a:t>podsazenou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trojku</a:t>
            </a:r>
            <a:r>
              <a:rPr lang="en-GB" sz="3600" b="1" i="1" baseline="30000" dirty="0"/>
              <a:t>” </a:t>
            </a:r>
            <a:r>
              <a:rPr lang="en-GB" sz="3600" b="1" i="1" baseline="30000" dirty="0" err="1"/>
              <a:t>čteme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jako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spojená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česká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písmenka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d+ž</a:t>
            </a:r>
            <a:r>
              <a:rPr lang="en-GB" sz="3600" b="1" i="1" baseline="30000" dirty="0"/>
              <a:t>, </a:t>
            </a:r>
            <a:r>
              <a:rPr lang="en-GB" sz="3600" b="1" i="1" baseline="30000" dirty="0" err="1"/>
              <a:t>někdy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nám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může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ve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slově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znít</a:t>
            </a:r>
            <a:r>
              <a:rPr lang="en-GB" sz="3600" b="1" i="1" baseline="30000" dirty="0"/>
              <a:t> </a:t>
            </a:r>
            <a:br>
              <a:rPr lang="en-GB" sz="3600" b="1" i="1" baseline="30000" dirty="0"/>
            </a:br>
            <a:r>
              <a:rPr lang="en-GB" sz="3600" b="1" i="1" baseline="30000" dirty="0" err="1"/>
              <a:t>i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jako</a:t>
            </a:r>
            <a:r>
              <a:rPr lang="en-GB" sz="3600" b="1" i="1" baseline="30000" dirty="0"/>
              <a:t> “ č ” - </a:t>
            </a:r>
            <a:r>
              <a:rPr lang="en-GB" sz="3600" b="1" i="1" baseline="30000" dirty="0" err="1"/>
              <a:t>například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české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slovo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džbán</a:t>
            </a:r>
            <a:r>
              <a:rPr lang="en-GB" sz="3600" b="1" i="1" baseline="30000" dirty="0"/>
              <a:t> by se </a:t>
            </a:r>
            <a:r>
              <a:rPr lang="en-GB" sz="3600" b="1" i="1" baseline="30000" dirty="0" err="1"/>
              <a:t>tímto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systémem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/>
              <a:t>psalo</a:t>
            </a:r>
            <a:r>
              <a:rPr lang="en-GB" sz="3600" b="1" i="1" baseline="30000" dirty="0"/>
              <a:t> </a:t>
            </a:r>
            <a:r>
              <a:rPr lang="en-GB" sz="3600" b="1" i="1" baseline="30000" dirty="0" err="1" smtClean="0"/>
              <a:t>takto</a:t>
            </a:r>
            <a:endParaRPr lang="en-GB" sz="3600" b="1" i="1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9145" y="1920161"/>
            <a:ext cx="7232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d</a:t>
            </a:r>
            <a:endParaRPr lang="cs-CZ" sz="8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48955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</a:t>
            </a:r>
            <a:endParaRPr lang="cs-CZ" sz="6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1916832"/>
            <a:ext cx="20281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/>
              <a:t>ba:n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233345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8" grpId="0" animBg="1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láček 5"/>
          <p:cNvSpPr/>
          <p:nvPr/>
        </p:nvSpPr>
        <p:spPr>
          <a:xfrm>
            <a:off x="536509" y="620688"/>
            <a:ext cx="8607491" cy="5112568"/>
          </a:xfrm>
          <a:prstGeom prst="cloudCallout">
            <a:avLst>
              <a:gd name="adj1" fmla="val -36753"/>
              <a:gd name="adj2" fmla="val 32974"/>
            </a:avLst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  <a:softEdge rad="63500"/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20603" y="1844824"/>
            <a:ext cx="678384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aseline="30000" dirty="0" err="1"/>
              <a:t>Jistě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si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také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všimli</a:t>
            </a:r>
            <a:r>
              <a:rPr lang="en-GB" sz="3600" baseline="30000" dirty="0"/>
              <a:t>, </a:t>
            </a:r>
            <a:r>
              <a:rPr lang="en-GB" sz="3600" baseline="30000" dirty="0" err="1"/>
              <a:t>že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anglická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abeceda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postrádá</a:t>
            </a:r>
            <a:r>
              <a:rPr lang="en-GB" sz="3600" baseline="30000" dirty="0"/>
              <a:t> </a:t>
            </a:r>
            <a:endParaRPr lang="cs-CZ" sz="3600" baseline="30000" dirty="0" smtClean="0"/>
          </a:p>
          <a:p>
            <a:r>
              <a:rPr lang="en-GB" sz="3600" baseline="30000" dirty="0" err="1" smtClean="0"/>
              <a:t>naše</a:t>
            </a:r>
            <a:r>
              <a:rPr lang="en-GB" sz="3600" baseline="30000" dirty="0" smtClean="0"/>
              <a:t> </a:t>
            </a:r>
            <a:r>
              <a:rPr lang="en-GB" sz="3600" baseline="30000" dirty="0" err="1"/>
              <a:t>hlásky</a:t>
            </a:r>
            <a:r>
              <a:rPr lang="en-GB" sz="3600" baseline="30000" dirty="0"/>
              <a:t> č, ď, </a:t>
            </a:r>
            <a:r>
              <a:rPr lang="en-GB" sz="3600" baseline="30000" dirty="0" err="1"/>
              <a:t>ch</a:t>
            </a:r>
            <a:r>
              <a:rPr lang="en-GB" sz="3600" baseline="30000" dirty="0"/>
              <a:t>, ň, ř, š, ť, ž. </a:t>
            </a:r>
            <a:endParaRPr lang="cs-CZ" sz="3600" baseline="30000" dirty="0" smtClean="0"/>
          </a:p>
          <a:p>
            <a:r>
              <a:rPr lang="en-GB" sz="3600" baseline="30000" dirty="0" err="1" smtClean="0"/>
              <a:t>Opravdu</a:t>
            </a:r>
            <a:r>
              <a:rPr lang="en-GB" sz="3600" baseline="30000" dirty="0"/>
              <a:t>, </a:t>
            </a:r>
            <a:r>
              <a:rPr lang="en-GB" sz="3600" baseline="30000" dirty="0" err="1"/>
              <a:t>anglicky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mluvící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národy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uvedená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písmenka</a:t>
            </a:r>
            <a:r>
              <a:rPr lang="en-GB" sz="3600" baseline="30000" dirty="0"/>
              <a:t> </a:t>
            </a:r>
            <a:endParaRPr lang="cs-CZ" sz="3600" baseline="30000" dirty="0" smtClean="0"/>
          </a:p>
          <a:p>
            <a:r>
              <a:rPr lang="en-GB" sz="3600" baseline="30000" dirty="0" smtClean="0"/>
              <a:t>v </a:t>
            </a:r>
            <a:r>
              <a:rPr lang="en-GB" sz="3600" baseline="30000" dirty="0" err="1"/>
              <a:t>abecedě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nemají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uvedená</a:t>
            </a:r>
            <a:r>
              <a:rPr lang="en-GB" sz="3600" baseline="30000" dirty="0"/>
              <a:t>, </a:t>
            </a:r>
            <a:r>
              <a:rPr lang="en-GB" sz="3600" baseline="30000" dirty="0" smtClean="0"/>
              <a:t>ale </a:t>
            </a:r>
            <a:r>
              <a:rPr lang="en-GB" sz="3600" baseline="30000" dirty="0"/>
              <a:t>to </a:t>
            </a:r>
            <a:r>
              <a:rPr lang="en-GB" sz="3600" baseline="30000" dirty="0" err="1" smtClean="0"/>
              <a:t>neznamená</a:t>
            </a:r>
            <a:r>
              <a:rPr lang="cs-CZ" sz="3600" baseline="30000" dirty="0" smtClean="0"/>
              <a:t>,</a:t>
            </a:r>
            <a:r>
              <a:rPr lang="en-GB" sz="3600" baseline="30000" dirty="0" smtClean="0"/>
              <a:t> </a:t>
            </a:r>
            <a:endParaRPr lang="cs-CZ" sz="3600" baseline="30000" dirty="0" smtClean="0"/>
          </a:p>
          <a:p>
            <a:r>
              <a:rPr lang="en-GB" sz="3600" baseline="30000" dirty="0" err="1" smtClean="0"/>
              <a:t>že</a:t>
            </a:r>
            <a:r>
              <a:rPr lang="en-GB" sz="3600" baseline="30000" dirty="0" smtClean="0"/>
              <a:t> </a:t>
            </a:r>
            <a:r>
              <a:rPr lang="en-GB" sz="3600" baseline="30000" dirty="0"/>
              <a:t>je </a:t>
            </a:r>
            <a:r>
              <a:rPr lang="en-GB" sz="3600" baseline="30000" dirty="0" err="1" smtClean="0"/>
              <a:t>nevyslovjí</a:t>
            </a:r>
            <a:r>
              <a:rPr lang="en-GB" sz="3600" baseline="30000" dirty="0"/>
              <a:t>. </a:t>
            </a:r>
            <a:r>
              <a:rPr lang="en-GB" sz="3600" baseline="30000" dirty="0" err="1"/>
              <a:t>Pouze</a:t>
            </a:r>
            <a:r>
              <a:rPr lang="en-GB" sz="3600" baseline="30000" dirty="0"/>
              <a:t> je </a:t>
            </a:r>
            <a:r>
              <a:rPr lang="en-GB" sz="3600" baseline="30000" dirty="0" err="1"/>
              <a:t>umí</a:t>
            </a:r>
            <a:r>
              <a:rPr lang="en-GB" sz="3600" baseline="30000" dirty="0"/>
              <a:t> v </a:t>
            </a:r>
            <a:r>
              <a:rPr lang="en-GB" sz="3600" baseline="30000" dirty="0" err="1"/>
              <a:t>psaném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textu</a:t>
            </a:r>
            <a:r>
              <a:rPr lang="en-GB" sz="3600" baseline="30000" dirty="0"/>
              <a:t> </a:t>
            </a:r>
            <a:endParaRPr lang="cs-CZ" sz="3600" baseline="30000" dirty="0" smtClean="0"/>
          </a:p>
          <a:p>
            <a:r>
              <a:rPr lang="en-GB" sz="3600" baseline="30000" dirty="0" err="1" smtClean="0"/>
              <a:t>vtipně</a:t>
            </a:r>
            <a:r>
              <a:rPr lang="en-GB" sz="3600" baseline="30000" dirty="0" smtClean="0"/>
              <a:t> </a:t>
            </a:r>
            <a:r>
              <a:rPr lang="en-GB" sz="3600" baseline="30000" dirty="0" err="1"/>
              <a:t>nahradit</a:t>
            </a:r>
            <a:r>
              <a:rPr lang="en-GB" sz="3600" baseline="30000" dirty="0"/>
              <a:t> </a:t>
            </a:r>
            <a:r>
              <a:rPr lang="en-GB" sz="3600" baseline="30000" dirty="0" err="1" smtClean="0"/>
              <a:t>kombinací</a:t>
            </a:r>
            <a:r>
              <a:rPr lang="en-GB" sz="3600" baseline="30000" dirty="0" smtClean="0"/>
              <a:t> </a:t>
            </a:r>
            <a:r>
              <a:rPr lang="en-GB" sz="3600" baseline="30000" dirty="0" err="1"/>
              <a:t>většinou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dvou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po</a:t>
            </a:r>
            <a:r>
              <a:rPr lang="en-GB" sz="3600" baseline="30000" dirty="0"/>
              <a:t> </a:t>
            </a:r>
            <a:r>
              <a:rPr lang="en-GB" sz="3600" baseline="30000" dirty="0" err="1"/>
              <a:t>sobě</a:t>
            </a:r>
            <a:r>
              <a:rPr lang="en-GB" sz="3600" baseline="30000" dirty="0"/>
              <a:t> </a:t>
            </a:r>
            <a:endParaRPr lang="cs-CZ" sz="3600" baseline="30000" dirty="0" smtClean="0"/>
          </a:p>
          <a:p>
            <a:r>
              <a:rPr lang="en-GB" sz="3600" baseline="30000" dirty="0" err="1" smtClean="0"/>
              <a:t>jdoucích</a:t>
            </a:r>
            <a:r>
              <a:rPr lang="en-GB" sz="3600" baseline="30000" dirty="0" smtClean="0"/>
              <a:t> </a:t>
            </a:r>
            <a:r>
              <a:rPr lang="en-GB" sz="3600" baseline="30000" dirty="0" err="1"/>
              <a:t>písmen</a:t>
            </a:r>
            <a:r>
              <a:rPr lang="en-GB" sz="3600" baseline="30000" dirty="0"/>
              <a:t>. </a:t>
            </a:r>
            <a:r>
              <a:rPr lang="en-GB" sz="3600" baseline="30000" dirty="0" err="1"/>
              <a:t>Například</a:t>
            </a:r>
            <a:r>
              <a:rPr lang="en-GB" sz="3600" baseline="30000" dirty="0"/>
              <a:t> “</a:t>
            </a:r>
            <a:r>
              <a:rPr lang="en-GB" sz="3600" b="1" i="1" baseline="30000" dirty="0" err="1"/>
              <a:t>sh</a:t>
            </a:r>
            <a:r>
              <a:rPr lang="en-GB" sz="3600" baseline="30000" dirty="0"/>
              <a:t>” je </a:t>
            </a:r>
            <a:r>
              <a:rPr lang="en-GB" sz="3600" baseline="30000" dirty="0" err="1"/>
              <a:t>české</a:t>
            </a:r>
            <a:r>
              <a:rPr lang="en-GB" sz="3600" baseline="30000" dirty="0"/>
              <a:t> “ </a:t>
            </a:r>
            <a:r>
              <a:rPr lang="en-GB" sz="3600" b="1" i="1" baseline="30000" dirty="0"/>
              <a:t>š</a:t>
            </a:r>
            <a:r>
              <a:rPr lang="en-GB" sz="3600" baseline="30000" dirty="0"/>
              <a:t> </a:t>
            </a:r>
            <a:r>
              <a:rPr lang="en-GB" sz="3600" baseline="30000" dirty="0" smtClean="0"/>
              <a:t>”</a:t>
            </a:r>
            <a:r>
              <a:rPr lang="cs-CZ" sz="3600" baseline="30000" dirty="0" smtClean="0"/>
              <a:t>.</a:t>
            </a:r>
            <a:r>
              <a:rPr lang="en-GB" sz="3600" baseline="30000" dirty="0" smtClean="0"/>
              <a:t> </a:t>
            </a:r>
            <a:endParaRPr lang="cs-CZ" sz="3600" baseline="30000" dirty="0" smtClean="0"/>
          </a:p>
        </p:txBody>
      </p:sp>
    </p:spTree>
    <p:extLst>
      <p:ext uri="{BB962C8B-B14F-4D97-AF65-F5344CB8AC3E}">
        <p14:creationId xmlns:p14="http://schemas.microsoft.com/office/powerpoint/2010/main" val="274980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292843"/>
            <a:ext cx="69121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8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5" y="291220"/>
            <a:ext cx="6944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9558" y="215898"/>
            <a:ext cx="57100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600" dirty="0" smtClean="0"/>
              <a:t>Tento znak také nejsou jen </a:t>
            </a:r>
          </a:p>
          <a:p>
            <a:pPr algn="just"/>
            <a:r>
              <a:rPr lang="cs-CZ" sz="3600" dirty="0" smtClean="0"/>
              <a:t>dvě sražená písmenka k sobě.</a:t>
            </a:r>
            <a:endParaRPr lang="cs-CZ" sz="3600" dirty="0"/>
          </a:p>
        </p:txBody>
      </p:sp>
      <p:sp>
        <p:nvSpPr>
          <p:cNvPr id="7" name="Zahnutá šipka doleva 6"/>
          <p:cNvSpPr/>
          <p:nvPr/>
        </p:nvSpPr>
        <p:spPr>
          <a:xfrm rot="5400000">
            <a:off x="1282806" y="1033013"/>
            <a:ext cx="745740" cy="1512168"/>
          </a:xfrm>
          <a:prstGeom prst="curvedLeftArrow">
            <a:avLst/>
          </a:prstGeom>
          <a:effectLst>
            <a:glow rad="228600">
              <a:schemeClr val="bg1">
                <a:alpha val="42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  <a:softEdge rad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49996" y="1981289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Toto spojení čteme jako široké </a:t>
            </a:r>
            <a:r>
              <a:rPr lang="cs-CZ" sz="6000" b="1" dirty="0" smtClean="0"/>
              <a:t>é.</a:t>
            </a:r>
            <a:endParaRPr lang="cs-CZ" sz="6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742" y="4362836"/>
            <a:ext cx="1211541" cy="1271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26283" y="4675171"/>
            <a:ext cx="6732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Obrácené „</a:t>
            </a:r>
            <a:r>
              <a:rPr lang="cs-CZ" sz="3600" b="1" dirty="0" smtClean="0"/>
              <a:t>e</a:t>
            </a:r>
            <a:r>
              <a:rPr lang="cs-CZ" sz="3600" dirty="0" smtClean="0">
                <a:solidFill>
                  <a:schemeClr val="bg1"/>
                </a:solidFill>
              </a:rPr>
              <a:t>„ čteme jako hrdelní </a:t>
            </a:r>
            <a:r>
              <a:rPr lang="cs-CZ" sz="3600" b="1" dirty="0" smtClean="0"/>
              <a:t>e</a:t>
            </a:r>
            <a:r>
              <a:rPr lang="cs-CZ" sz="3600" dirty="0" smtClean="0">
                <a:solidFill>
                  <a:schemeClr val="bg1"/>
                </a:solidFill>
              </a:rPr>
              <a:t>.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60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 animBg="1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5083"/>
            <a:ext cx="4752528" cy="6616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59610" y="2060848"/>
            <a:ext cx="4968552" cy="286232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Zkuste si předříkat následující písmenka abecedy a dodržovat výslovnost na základě fonetických značek.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7595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48680"/>
            <a:ext cx="5200378" cy="5760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287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5060"/>
            <a:ext cx="5124172" cy="64122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536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800" y="4229735"/>
            <a:ext cx="2032414" cy="248445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683568" y="92526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 závěrečné procvičení správně vyslovte a poté </a:t>
            </a:r>
            <a:r>
              <a:rPr lang="cs-CZ" sz="2400" b="1" dirty="0" err="1" smtClean="0"/>
              <a:t>vyspelujte</a:t>
            </a:r>
            <a:r>
              <a:rPr lang="cs-CZ" sz="2400" b="1" dirty="0" smtClean="0"/>
              <a:t> </a:t>
            </a:r>
          </a:p>
          <a:p>
            <a:pPr algn="ctr"/>
            <a:r>
              <a:rPr lang="cs-CZ" sz="2400" b="1" dirty="0" smtClean="0"/>
              <a:t>v anglické abecedě následující slova 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4613882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STRAWBERRY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64598" y="2078002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GHOST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1709" y="4624362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JEWELLERY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5464476" y="5958077"/>
            <a:ext cx="11288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[ˈ</a:t>
            </a:r>
            <a:r>
              <a:rPr lang="cs-CZ" b="1" dirty="0" err="1"/>
              <a:t>dʒuːəlrɪ</a:t>
            </a:r>
            <a:r>
              <a:rPr lang="cs-CZ" b="1" dirty="0"/>
              <a:t>]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22612" y="3479379"/>
            <a:ext cx="1152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[</a:t>
            </a:r>
            <a:r>
              <a:rPr lang="cs-CZ" b="1" dirty="0" err="1" smtClean="0"/>
              <a:t>stro:brɪ</a:t>
            </a:r>
            <a:r>
              <a:rPr lang="cs-CZ" b="1" dirty="0"/>
              <a:t>]</a:t>
            </a:r>
          </a:p>
        </p:txBody>
      </p:sp>
      <p:sp>
        <p:nvSpPr>
          <p:cNvPr id="8" name="Obdélník 7"/>
          <p:cNvSpPr/>
          <p:nvPr/>
        </p:nvSpPr>
        <p:spPr>
          <a:xfrm>
            <a:off x="6612168" y="3312249"/>
            <a:ext cx="8633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[</a:t>
            </a:r>
            <a:r>
              <a:rPr lang="cs-CZ" b="1" dirty="0" err="1"/>
              <a:t>gəʊst</a:t>
            </a:r>
            <a:r>
              <a:rPr lang="cs-CZ" b="1" dirty="0"/>
              <a:t>]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3007" y="1568449"/>
            <a:ext cx="2303725" cy="23037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366295"/>
            <a:ext cx="1623754" cy="2484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9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6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6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4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</TotalTime>
  <Words>434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28</cp:revision>
  <dcterms:created xsi:type="dcterms:W3CDTF">2013-09-26T08:14:30Z</dcterms:created>
  <dcterms:modified xsi:type="dcterms:W3CDTF">2014-01-13T14:01:29Z</dcterms:modified>
</cp:coreProperties>
</file>