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B60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40" d="100"/>
          <a:sy n="40" d="100"/>
        </p:scale>
        <p:origin x="-1018" y="-29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BF1B3-1C5C-4D71-94A9-1CADF0EB8BF4}" type="datetimeFigureOut">
              <a:rPr lang="cs-CZ" smtClean="0"/>
              <a:t>19.1.2014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93B2A-5A57-4E8A-AD0F-08DFD458D1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35661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BF1B3-1C5C-4D71-94A9-1CADF0EB8BF4}" type="datetimeFigureOut">
              <a:rPr lang="cs-CZ" smtClean="0"/>
              <a:t>19.1.2014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93B2A-5A57-4E8A-AD0F-08DFD458D1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6886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BF1B3-1C5C-4D71-94A9-1CADF0EB8BF4}" type="datetimeFigureOut">
              <a:rPr lang="cs-CZ" smtClean="0"/>
              <a:t>19.1.2014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93B2A-5A57-4E8A-AD0F-08DFD458D1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88547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BF1B3-1C5C-4D71-94A9-1CADF0EB8BF4}" type="datetimeFigureOut">
              <a:rPr lang="cs-CZ" smtClean="0"/>
              <a:t>19.1.2014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93B2A-5A57-4E8A-AD0F-08DFD458D1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74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BF1B3-1C5C-4D71-94A9-1CADF0EB8BF4}" type="datetimeFigureOut">
              <a:rPr lang="cs-CZ" smtClean="0"/>
              <a:t>19.1.2014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93B2A-5A57-4E8A-AD0F-08DFD458D1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68509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BF1B3-1C5C-4D71-94A9-1CADF0EB8BF4}" type="datetimeFigureOut">
              <a:rPr lang="cs-CZ" smtClean="0"/>
              <a:t>19.1.2014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93B2A-5A57-4E8A-AD0F-08DFD458D1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2746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BF1B3-1C5C-4D71-94A9-1CADF0EB8BF4}" type="datetimeFigureOut">
              <a:rPr lang="cs-CZ" smtClean="0"/>
              <a:t>19.1.2014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93B2A-5A57-4E8A-AD0F-08DFD458D1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0290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BF1B3-1C5C-4D71-94A9-1CADF0EB8BF4}" type="datetimeFigureOut">
              <a:rPr lang="cs-CZ" smtClean="0"/>
              <a:t>19.1.2014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93B2A-5A57-4E8A-AD0F-08DFD458D1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85148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BF1B3-1C5C-4D71-94A9-1CADF0EB8BF4}" type="datetimeFigureOut">
              <a:rPr lang="cs-CZ" smtClean="0"/>
              <a:t>19.1.2014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93B2A-5A57-4E8A-AD0F-08DFD458D1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5181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BF1B3-1C5C-4D71-94A9-1CADF0EB8BF4}" type="datetimeFigureOut">
              <a:rPr lang="cs-CZ" smtClean="0"/>
              <a:t>19.1.2014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93B2A-5A57-4E8A-AD0F-08DFD458D1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11166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BF1B3-1C5C-4D71-94A9-1CADF0EB8BF4}" type="datetimeFigureOut">
              <a:rPr lang="cs-CZ" smtClean="0"/>
              <a:t>19.1.2014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93B2A-5A57-4E8A-AD0F-08DFD458D1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25461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CBF1B3-1C5C-4D71-94A9-1CADF0EB8BF4}" type="datetimeFigureOut">
              <a:rPr lang="cs-CZ" smtClean="0"/>
              <a:t>19.1.2014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993B2A-5A57-4E8A-AD0F-08DFD458D1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48871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office.microsof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5492177"/>
              </p:ext>
            </p:extLst>
          </p:nvPr>
        </p:nvGraphicFramePr>
        <p:xfrm>
          <a:off x="750310" y="2060848"/>
          <a:ext cx="7926145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93498"/>
                <a:gridCol w="5832647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EU peníze středním školám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ICT do života školy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CZ.1.07/1.5.00/34.0771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III/2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05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Barvy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Barvy, odstíny, složení barev, spektrum barev</a:t>
                      </a:r>
                      <a:r>
                        <a:rPr lang="cs-CZ" sz="12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, paleta barev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Anglický jazyk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Jiří Černý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Čeština/angličtina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 výklad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pomocí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ročník, žáci 15 – 16 let, 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Automechanik (obory H)</a:t>
                      </a:r>
                      <a:endParaRPr lang="cs-CZ" sz="12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vlastní materiály 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SŠST Ústí nad Labem, Čelakovského 5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60258"/>
            <a:ext cx="756084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800" b="1" dirty="0" smtClean="0"/>
              <a:t>Barvy</a:t>
            </a:r>
            <a:endParaRPr lang="cs-CZ" sz="28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mtClean="0"/>
              <a:t>VY_32_INOVACE_05_082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295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-180528" y="980728"/>
            <a:ext cx="8352928" cy="584775"/>
          </a:xfrm>
          <a:prstGeom prst="rect">
            <a:avLst/>
          </a:prstGeom>
        </p:spPr>
        <p:txBody>
          <a:bodyPr wrap="square">
            <a:spAutoFit/>
            <a:scene3d>
              <a:camera prst="perspectiveContrastingRightFacing" fov="4800000">
                <a:rot lat="600000" lon="20400000" rev="600000"/>
              </a:camera>
              <a:lightRig rig="threePt" dir="t"/>
            </a:scene3d>
          </a:bodyPr>
          <a:lstStyle/>
          <a:p>
            <a:pPr algn="ctr"/>
            <a:r>
              <a:rPr lang="en-GB" sz="3200" b="1" baseline="30000" dirty="0" smtClean="0">
                <a:ln w="3175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anose="020B0A04020102020204" pitchFamily="34" charset="0"/>
              </a:rPr>
              <a:t>BARVY</a:t>
            </a:r>
            <a:r>
              <a:rPr lang="cs-CZ" sz="3200" b="1" baseline="30000" dirty="0" smtClean="0">
                <a:ln w="3175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anose="020B0A04020102020204" pitchFamily="34" charset="0"/>
              </a:rPr>
              <a:t>,</a:t>
            </a:r>
            <a:r>
              <a:rPr lang="cs-CZ" sz="3200" b="1" dirty="0" smtClean="0">
                <a:ln w="3175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cs-CZ" sz="3200" b="1" baseline="30000" dirty="0" smtClean="0">
                <a:ln w="3175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anose="020B0A04020102020204" pitchFamily="34" charset="0"/>
              </a:rPr>
              <a:t>neboli umění nevidět svět </a:t>
            </a:r>
            <a:r>
              <a:rPr lang="cs-CZ" sz="3200" b="1" baseline="30000" dirty="0" err="1" smtClean="0">
                <a:ln w="3175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anose="020B0A04020102020204" pitchFamily="34" charset="0"/>
              </a:rPr>
              <a:t>čenobíle</a:t>
            </a:r>
            <a:r>
              <a:rPr lang="cs-CZ" sz="3200" b="1" baseline="30000" dirty="0">
                <a:ln w="3175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cs-CZ" sz="3200" b="1" baseline="30000" dirty="0" smtClean="0">
                <a:ln w="3175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anose="020B0A04020102020204" pitchFamily="34" charset="0"/>
              </a:rPr>
              <a:t>…</a:t>
            </a:r>
            <a:endParaRPr lang="cs-CZ" sz="3200" b="1" dirty="0">
              <a:ln w="3175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1641" y="2348880"/>
            <a:ext cx="6948264" cy="3614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831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9000" r="-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827584" y="530096"/>
            <a:ext cx="763284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b="1" dirty="0" smtClean="0"/>
              <a:t>Dnešním tématem jsou barvy. Jsou nedílnou součástí našeho světa, a je tedy jasné, že je musíme znát i v jazyku, který chceme ovládat. Ale nemusíte se bát. Naučíme se a procvičíme pouze základní barvy, protože například taková barva lehce </a:t>
            </a:r>
            <a:r>
              <a:rPr lang="cs-CZ" b="1" dirty="0" err="1" smtClean="0"/>
              <a:t>světlorůžovomodrá</a:t>
            </a:r>
            <a:r>
              <a:rPr lang="cs-CZ" b="1" dirty="0" smtClean="0"/>
              <a:t> s jemně zeleným nádechem patří většinou do jazyka žen. Ale tomu je věnována jiná lekce v jiném předmětu. </a:t>
            </a:r>
            <a:endParaRPr lang="cs-CZ" b="1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2007424"/>
            <a:ext cx="4857555" cy="4676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501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066" y="770414"/>
            <a:ext cx="2056281" cy="201622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2204864"/>
            <a:ext cx="1800200" cy="1654892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4993" y="3206721"/>
            <a:ext cx="1368152" cy="328356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763" y="4581128"/>
            <a:ext cx="2435819" cy="1909158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0292" y="404664"/>
            <a:ext cx="2021188" cy="1584176"/>
          </a:xfrm>
          <a:prstGeom prst="rect">
            <a:avLst/>
          </a:prstGeom>
        </p:spPr>
      </p:pic>
      <p:sp>
        <p:nvSpPr>
          <p:cNvPr id="10" name="Obdélník 9"/>
          <p:cNvSpPr/>
          <p:nvPr/>
        </p:nvSpPr>
        <p:spPr>
          <a:xfrm>
            <a:off x="899592" y="1568212"/>
            <a:ext cx="1215236" cy="4206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baseline="30000" dirty="0">
                <a:solidFill>
                  <a:schemeClr val="bg1"/>
                </a:solidFill>
              </a:rPr>
              <a:t>BLACK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6523493" y="5445224"/>
            <a:ext cx="931152" cy="4206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baseline="30000" dirty="0"/>
              <a:t>SILVER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3203848" y="3068960"/>
            <a:ext cx="788999" cy="4206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baseline="30000" dirty="0"/>
              <a:t>GREY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7246236" y="986438"/>
            <a:ext cx="949299" cy="4206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baseline="30000" dirty="0"/>
              <a:t>WHITE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1839040" y="5243319"/>
            <a:ext cx="6447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baseline="30000" dirty="0" smtClean="0"/>
              <a:t>RED</a:t>
            </a:r>
            <a:endParaRPr lang="cs-CZ" sz="3200" dirty="0"/>
          </a:p>
        </p:txBody>
      </p:sp>
      <p:sp>
        <p:nvSpPr>
          <p:cNvPr id="15" name="Obdélník 14"/>
          <p:cNvSpPr/>
          <p:nvPr/>
        </p:nvSpPr>
        <p:spPr>
          <a:xfrm>
            <a:off x="4035765" y="3503489"/>
            <a:ext cx="663451" cy="4206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aseline="30000" dirty="0"/>
              <a:t>grey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1839040" y="2138566"/>
            <a:ext cx="728084" cy="4206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aseline="30000" dirty="0" err="1"/>
              <a:t>bl</a:t>
            </a:r>
            <a:r>
              <a:rPr lang="az-Cyrl-AZ" sz="3200" baseline="30000" dirty="0"/>
              <a:t>ӕ</a:t>
            </a:r>
            <a:r>
              <a:rPr lang="en-GB" sz="3200" baseline="30000" dirty="0"/>
              <a:t>k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6936959" y="1991855"/>
            <a:ext cx="662489" cy="4206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aseline="30000" dirty="0"/>
              <a:t>wait</a:t>
            </a:r>
          </a:p>
        </p:txBody>
      </p:sp>
      <p:sp>
        <p:nvSpPr>
          <p:cNvPr id="18" name="Obdélník 17"/>
          <p:cNvSpPr/>
          <p:nvPr/>
        </p:nvSpPr>
        <p:spPr>
          <a:xfrm>
            <a:off x="3040566" y="5033005"/>
            <a:ext cx="557781" cy="4206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aseline="30000" dirty="0"/>
              <a:t>red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7720885" y="4287386"/>
            <a:ext cx="676788" cy="4206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aseline="30000" dirty="0" err="1"/>
              <a:t>silv</a:t>
            </a:r>
            <a:r>
              <a:rPr lang="az-Cyrl-AZ" sz="3200" baseline="30000" dirty="0"/>
              <a:t>ә</a:t>
            </a:r>
          </a:p>
        </p:txBody>
      </p:sp>
    </p:spTree>
    <p:extLst>
      <p:ext uri="{BB962C8B-B14F-4D97-AF65-F5344CB8AC3E}">
        <p14:creationId xmlns:p14="http://schemas.microsoft.com/office/powerpoint/2010/main" val="187399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3975443"/>
            <a:ext cx="3113647" cy="288255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-153753"/>
            <a:ext cx="1605105" cy="3852252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1906"/>
            <a:ext cx="2520228" cy="23168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6081" y="3680852"/>
            <a:ext cx="3674887" cy="2880320"/>
          </a:xfrm>
          <a:prstGeom prst="rect">
            <a:avLst/>
          </a:prstGeom>
        </p:spPr>
      </p:pic>
      <p:sp>
        <p:nvSpPr>
          <p:cNvPr id="8" name="Obdélník 7"/>
          <p:cNvSpPr/>
          <p:nvPr/>
        </p:nvSpPr>
        <p:spPr>
          <a:xfrm>
            <a:off x="1187624" y="5517232"/>
            <a:ext cx="1056700" cy="4206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baseline="30000" dirty="0"/>
              <a:t>PURPLE</a:t>
            </a:r>
          </a:p>
        </p:txBody>
      </p:sp>
      <p:sp>
        <p:nvSpPr>
          <p:cNvPr id="9" name="Obdélník 8"/>
          <p:cNvSpPr/>
          <p:nvPr/>
        </p:nvSpPr>
        <p:spPr>
          <a:xfrm>
            <a:off x="6789276" y="839155"/>
            <a:ext cx="958917" cy="4206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baseline="30000" dirty="0"/>
              <a:t>GREEN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1259632" y="1180306"/>
            <a:ext cx="1115883" cy="4206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baseline="30000" dirty="0"/>
              <a:t>YELLOW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5075536" y="4910698"/>
            <a:ext cx="758285" cy="4206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baseline="30000" dirty="0"/>
              <a:t>BLUE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6660232" y="5937860"/>
            <a:ext cx="776175" cy="4206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aseline="30000" dirty="0"/>
              <a:t>[</a:t>
            </a:r>
            <a:r>
              <a:rPr lang="en-GB" sz="3200" baseline="30000" dirty="0" err="1"/>
              <a:t>blu</a:t>
            </a:r>
            <a:r>
              <a:rPr lang="en-GB" sz="3200" baseline="30000" dirty="0"/>
              <a:t>:]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5947923" y="776124"/>
            <a:ext cx="856325" cy="4206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aseline="30000" dirty="0"/>
              <a:t>[</a:t>
            </a:r>
            <a:r>
              <a:rPr lang="en-GB" sz="3200" baseline="30000" dirty="0" err="1"/>
              <a:t>gri:n</a:t>
            </a:r>
            <a:r>
              <a:rPr lang="en-GB" sz="3200" baseline="30000" dirty="0"/>
              <a:t>]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2525732" y="1712228"/>
            <a:ext cx="958789" cy="4206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aseline="30000" dirty="0"/>
              <a:t>[</a:t>
            </a:r>
            <a:r>
              <a:rPr lang="en-GB" sz="3200" baseline="30000" dirty="0" err="1"/>
              <a:t>yelou</a:t>
            </a:r>
            <a:r>
              <a:rPr lang="en-GB" sz="3200" baseline="30000" dirty="0"/>
              <a:t>]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2357936" y="5937860"/>
            <a:ext cx="912429" cy="4206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aseline="30000" dirty="0"/>
              <a:t>[p</a:t>
            </a:r>
            <a:r>
              <a:rPr lang="az-Cyrl-AZ" sz="3200" baseline="30000" dirty="0"/>
              <a:t>ә:</a:t>
            </a:r>
            <a:r>
              <a:rPr lang="en-GB" sz="3200" baseline="30000" dirty="0" err="1"/>
              <a:t>pl</a:t>
            </a:r>
            <a:r>
              <a:rPr lang="en-GB" sz="3200" baseline="30000" dirty="0"/>
              <a:t>]</a:t>
            </a:r>
          </a:p>
        </p:txBody>
      </p:sp>
    </p:spTree>
    <p:extLst>
      <p:ext uri="{BB962C8B-B14F-4D97-AF65-F5344CB8AC3E}">
        <p14:creationId xmlns:p14="http://schemas.microsoft.com/office/powerpoint/2010/main" val="4101636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5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2" grpId="0"/>
      <p:bldP spid="13" grpId="0"/>
      <p:bldP spid="14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illusion-pictures.cz/ckfinder/userfiles/images/clenove/ChocoTUx/TPP2_whit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061" y="3431981"/>
            <a:ext cx="3810000" cy="261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620688"/>
            <a:ext cx="1728192" cy="1878272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33603"/>
            <a:ext cx="3470044" cy="2669745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815987" y="1139196"/>
            <a:ext cx="1175322" cy="4206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baseline="30000" dirty="0"/>
              <a:t>ORANGE</a:t>
            </a:r>
          </a:p>
        </p:txBody>
      </p:sp>
      <p:sp>
        <p:nvSpPr>
          <p:cNvPr id="8" name="Obdélník 7"/>
          <p:cNvSpPr/>
          <p:nvPr/>
        </p:nvSpPr>
        <p:spPr>
          <a:xfrm>
            <a:off x="2182923" y="6032708"/>
            <a:ext cx="732893" cy="4206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baseline="30000" dirty="0" smtClean="0"/>
              <a:t>PINK</a:t>
            </a:r>
            <a:endParaRPr lang="en-GB" sz="3200" b="1" baseline="30000" dirty="0"/>
          </a:p>
        </p:txBody>
      </p:sp>
      <p:sp>
        <p:nvSpPr>
          <p:cNvPr id="9" name="Obdélník 8"/>
          <p:cNvSpPr/>
          <p:nvPr/>
        </p:nvSpPr>
        <p:spPr>
          <a:xfrm>
            <a:off x="6601884" y="232919"/>
            <a:ext cx="1098762" cy="4206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baseline="30000" dirty="0"/>
              <a:t>BROWN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265195" y="232919"/>
            <a:ext cx="113845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aseline="30000" dirty="0"/>
              <a:t>[orind</a:t>
            </a:r>
            <a:r>
              <a:rPr lang="en-GB" sz="3000" dirty="0"/>
              <a:t>3</a:t>
            </a:r>
            <a:r>
              <a:rPr lang="en-GB" sz="3200" baseline="30000" dirty="0"/>
              <a:t>]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1327721" y="5085184"/>
            <a:ext cx="827471" cy="4206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aseline="30000" dirty="0"/>
              <a:t>[pink]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7144571" y="534705"/>
            <a:ext cx="1006173" cy="4206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aseline="30000" dirty="0"/>
              <a:t>[</a:t>
            </a:r>
            <a:r>
              <a:rPr lang="en-GB" sz="3200" baseline="30000" dirty="0" err="1"/>
              <a:t>braun</a:t>
            </a:r>
            <a:r>
              <a:rPr lang="en-GB" sz="3200" baseline="30000" dirty="0"/>
              <a:t>]</a:t>
            </a:r>
          </a:p>
        </p:txBody>
      </p:sp>
    </p:spTree>
    <p:extLst>
      <p:ext uri="{BB962C8B-B14F-4D97-AF65-F5344CB8AC3E}">
        <p14:creationId xmlns:p14="http://schemas.microsoft.com/office/powerpoint/2010/main" val="2781781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2636912"/>
            <a:ext cx="3274675" cy="4933598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683568" y="2202344"/>
            <a:ext cx="7560840" cy="2882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3200" baseline="30000" dirty="0"/>
              <a:t>Na </a:t>
            </a:r>
            <a:r>
              <a:rPr lang="en-GB" sz="3200" baseline="30000" dirty="0" err="1" smtClean="0"/>
              <a:t>závěr</a:t>
            </a:r>
            <a:r>
              <a:rPr lang="en-GB" sz="3200" baseline="30000" dirty="0" smtClean="0"/>
              <a:t> </a:t>
            </a:r>
            <a:r>
              <a:rPr lang="en-GB" sz="3200" baseline="30000" dirty="0" err="1"/>
              <a:t>si</a:t>
            </a:r>
            <a:r>
              <a:rPr lang="en-GB" sz="3200" baseline="30000" dirty="0"/>
              <a:t> </a:t>
            </a:r>
            <a:r>
              <a:rPr lang="en-GB" sz="3200" baseline="30000" dirty="0" err="1"/>
              <a:t>ještě</a:t>
            </a:r>
            <a:r>
              <a:rPr lang="en-GB" sz="3200" baseline="30000" dirty="0"/>
              <a:t> </a:t>
            </a:r>
            <a:r>
              <a:rPr lang="en-GB" sz="3200" baseline="30000" dirty="0" err="1"/>
              <a:t>řekněme</a:t>
            </a:r>
            <a:r>
              <a:rPr lang="en-GB" sz="3200" baseline="30000" dirty="0"/>
              <a:t>, </a:t>
            </a:r>
            <a:r>
              <a:rPr lang="en-GB" sz="3200" baseline="30000" dirty="0" err="1"/>
              <a:t>že</a:t>
            </a:r>
            <a:r>
              <a:rPr lang="en-GB" sz="3200" baseline="30000" dirty="0"/>
              <a:t> pro </a:t>
            </a:r>
            <a:r>
              <a:rPr lang="en-GB" sz="3200" baseline="30000" dirty="0" err="1"/>
              <a:t>naší</a:t>
            </a:r>
            <a:r>
              <a:rPr lang="en-GB" sz="3200" baseline="30000" dirty="0"/>
              <a:t> </a:t>
            </a:r>
            <a:r>
              <a:rPr lang="en-GB" sz="3200" baseline="30000" dirty="0" err="1"/>
              <a:t>potřebu</a:t>
            </a:r>
            <a:r>
              <a:rPr lang="en-GB" sz="3200" baseline="30000" dirty="0"/>
              <a:t> </a:t>
            </a:r>
            <a:r>
              <a:rPr lang="en-GB" sz="3200" baseline="30000" dirty="0" err="1"/>
              <a:t>bude</a:t>
            </a:r>
            <a:r>
              <a:rPr lang="en-GB" sz="3200" baseline="30000" dirty="0"/>
              <a:t> </a:t>
            </a:r>
            <a:r>
              <a:rPr lang="en-GB" sz="3200" baseline="30000" dirty="0" err="1"/>
              <a:t>stačit</a:t>
            </a:r>
            <a:r>
              <a:rPr lang="en-GB" sz="3200" baseline="30000" dirty="0"/>
              <a:t> </a:t>
            </a:r>
            <a:r>
              <a:rPr lang="en-GB" sz="3200" baseline="30000" dirty="0" err="1"/>
              <a:t>rozlišení</a:t>
            </a:r>
            <a:r>
              <a:rPr lang="en-GB" sz="3200" baseline="30000" dirty="0"/>
              <a:t> </a:t>
            </a:r>
            <a:r>
              <a:rPr lang="en-GB" sz="3200" baseline="30000" dirty="0" err="1"/>
              <a:t>jednotlivých</a:t>
            </a:r>
            <a:r>
              <a:rPr lang="en-GB" sz="3200" baseline="30000" dirty="0"/>
              <a:t> </a:t>
            </a:r>
            <a:r>
              <a:rPr lang="en-GB" sz="3200" baseline="30000" dirty="0" err="1"/>
              <a:t>barevných</a:t>
            </a:r>
            <a:r>
              <a:rPr lang="en-GB" sz="3200" baseline="30000" dirty="0"/>
              <a:t> </a:t>
            </a:r>
            <a:r>
              <a:rPr lang="en-GB" sz="3200" baseline="30000" dirty="0" err="1"/>
              <a:t>odstínů</a:t>
            </a:r>
            <a:r>
              <a:rPr lang="en-GB" sz="3200" baseline="30000" dirty="0"/>
              <a:t> </a:t>
            </a:r>
            <a:r>
              <a:rPr lang="en-GB" sz="3200" baseline="30000" dirty="0" err="1"/>
              <a:t>na</a:t>
            </a:r>
            <a:r>
              <a:rPr lang="en-GB" sz="3200" baseline="30000" dirty="0"/>
              <a:t> </a:t>
            </a:r>
            <a:r>
              <a:rPr lang="en-GB" sz="3200" baseline="30000" dirty="0" err="1"/>
              <a:t>světlou</a:t>
            </a:r>
            <a:r>
              <a:rPr lang="en-GB" sz="3200" baseline="30000" dirty="0"/>
              <a:t> a </a:t>
            </a:r>
            <a:r>
              <a:rPr lang="en-GB" sz="3200" baseline="30000" dirty="0" err="1"/>
              <a:t>tmavou</a:t>
            </a:r>
            <a:r>
              <a:rPr lang="en-GB" sz="3200" baseline="30000" dirty="0"/>
              <a:t>. To v </a:t>
            </a:r>
            <a:r>
              <a:rPr lang="en-GB" sz="3200" baseline="30000" dirty="0" err="1"/>
              <a:t>angličtině</a:t>
            </a:r>
            <a:r>
              <a:rPr lang="en-GB" sz="3200" baseline="30000" dirty="0"/>
              <a:t> </a:t>
            </a:r>
            <a:r>
              <a:rPr lang="en-GB" sz="3200" baseline="30000" dirty="0" err="1"/>
              <a:t>dokážeme</a:t>
            </a:r>
            <a:r>
              <a:rPr lang="en-GB" sz="3200" baseline="30000" dirty="0"/>
              <a:t> </a:t>
            </a:r>
            <a:r>
              <a:rPr lang="en-GB" sz="3200" baseline="30000" dirty="0" err="1"/>
              <a:t>velmi</a:t>
            </a:r>
            <a:r>
              <a:rPr lang="en-GB" sz="3200" baseline="30000" dirty="0"/>
              <a:t> </a:t>
            </a:r>
            <a:r>
              <a:rPr lang="en-GB" sz="3200" baseline="30000" dirty="0" err="1"/>
              <a:t>jednoduše</a:t>
            </a:r>
            <a:r>
              <a:rPr lang="en-GB" sz="3200" baseline="30000" dirty="0"/>
              <a:t>. K </a:t>
            </a:r>
            <a:r>
              <a:rPr lang="en-GB" sz="3200" baseline="30000" dirty="0" err="1"/>
              <a:t>příslušné</a:t>
            </a:r>
            <a:r>
              <a:rPr lang="en-GB" sz="3200" baseline="30000" dirty="0"/>
              <a:t> </a:t>
            </a:r>
            <a:r>
              <a:rPr lang="en-GB" sz="3200" baseline="30000" dirty="0" err="1"/>
              <a:t>barvě</a:t>
            </a:r>
            <a:r>
              <a:rPr lang="en-GB" sz="3200" baseline="30000" dirty="0"/>
              <a:t> </a:t>
            </a:r>
            <a:r>
              <a:rPr lang="en-GB" sz="3200" baseline="30000" dirty="0" err="1"/>
              <a:t>pouze</a:t>
            </a:r>
            <a:r>
              <a:rPr lang="en-GB" sz="3200" baseline="30000" dirty="0"/>
              <a:t> </a:t>
            </a:r>
            <a:r>
              <a:rPr lang="en-GB" sz="3200" baseline="30000" dirty="0" err="1"/>
              <a:t>přidáme</a:t>
            </a:r>
            <a:r>
              <a:rPr lang="en-GB" sz="3200" baseline="30000" dirty="0"/>
              <a:t> </a:t>
            </a:r>
            <a:r>
              <a:rPr lang="en-GB" sz="3200" baseline="30000" dirty="0" err="1"/>
              <a:t>slovíčka</a:t>
            </a:r>
            <a:r>
              <a:rPr lang="en-GB" sz="3200" baseline="30000" dirty="0"/>
              <a:t> </a:t>
            </a:r>
            <a:r>
              <a:rPr lang="en-GB" sz="3200" baseline="30000" dirty="0" err="1"/>
              <a:t>podle</a:t>
            </a:r>
            <a:r>
              <a:rPr lang="en-GB" sz="3200" baseline="30000" dirty="0"/>
              <a:t> </a:t>
            </a:r>
            <a:r>
              <a:rPr lang="en-GB" sz="3200" baseline="30000" dirty="0" err="1"/>
              <a:t>naší</a:t>
            </a:r>
            <a:r>
              <a:rPr lang="en-GB" sz="3200" baseline="30000" dirty="0"/>
              <a:t> </a:t>
            </a:r>
            <a:r>
              <a:rPr lang="en-GB" sz="3200" baseline="30000" dirty="0" err="1"/>
              <a:t>volby</a:t>
            </a:r>
            <a:r>
              <a:rPr lang="en-GB" sz="3200" baseline="30000" dirty="0"/>
              <a:t>, </a:t>
            </a:r>
            <a:r>
              <a:rPr lang="en-GB" sz="3200" b="1" baseline="30000" dirty="0"/>
              <a:t>dark</a:t>
            </a:r>
            <a:r>
              <a:rPr lang="en-GB" sz="3200" baseline="30000" dirty="0"/>
              <a:t> - </a:t>
            </a:r>
            <a:r>
              <a:rPr lang="en-GB" sz="3200" baseline="30000" dirty="0" err="1"/>
              <a:t>tmavý</a:t>
            </a:r>
            <a:r>
              <a:rPr lang="en-GB" sz="3200" baseline="30000" dirty="0"/>
              <a:t> </a:t>
            </a:r>
            <a:r>
              <a:rPr lang="en-GB" sz="3200" baseline="30000" dirty="0" err="1"/>
              <a:t>nebo</a:t>
            </a:r>
            <a:r>
              <a:rPr lang="en-GB" sz="3200" baseline="30000" dirty="0"/>
              <a:t> </a:t>
            </a:r>
            <a:r>
              <a:rPr lang="en-GB" sz="3200" b="1" baseline="30000" dirty="0"/>
              <a:t>light</a:t>
            </a:r>
            <a:r>
              <a:rPr lang="en-GB" sz="3200" baseline="30000" dirty="0"/>
              <a:t> - </a:t>
            </a:r>
            <a:r>
              <a:rPr lang="en-GB" sz="3200" baseline="30000" dirty="0" err="1"/>
              <a:t>světlý</a:t>
            </a:r>
            <a:r>
              <a:rPr lang="en-GB" sz="3200" baseline="30000" dirty="0"/>
              <a:t>. V </a:t>
            </a:r>
            <a:r>
              <a:rPr lang="en-GB" sz="3200" baseline="30000" dirty="0" err="1"/>
              <a:t>praxi</a:t>
            </a:r>
            <a:r>
              <a:rPr lang="en-GB" sz="3200" baseline="30000" dirty="0"/>
              <a:t> to </a:t>
            </a:r>
            <a:r>
              <a:rPr lang="en-GB" sz="3200" baseline="30000" dirty="0" err="1"/>
              <a:t>tedy</a:t>
            </a:r>
            <a:r>
              <a:rPr lang="en-GB" sz="3200" baseline="30000" dirty="0"/>
              <a:t> </a:t>
            </a:r>
            <a:r>
              <a:rPr lang="en-GB" sz="3200" baseline="30000" dirty="0" err="1"/>
              <a:t>vypadá</a:t>
            </a:r>
            <a:r>
              <a:rPr lang="en-GB" sz="3200" baseline="30000" dirty="0"/>
              <a:t> </a:t>
            </a:r>
            <a:r>
              <a:rPr lang="en-GB" sz="3200" baseline="30000" dirty="0" err="1"/>
              <a:t>následovně</a:t>
            </a:r>
            <a:r>
              <a:rPr lang="en-GB" sz="3200" baseline="30000" dirty="0"/>
              <a:t> :</a:t>
            </a:r>
          </a:p>
          <a:p>
            <a:pPr algn="just"/>
            <a:endParaRPr lang="en-GB" sz="3200" baseline="30000" dirty="0"/>
          </a:p>
          <a:p>
            <a:pPr algn="just"/>
            <a:r>
              <a:rPr lang="en-US" sz="3200" b="1" baseline="30000" dirty="0"/>
              <a:t>light blue [</a:t>
            </a:r>
            <a:r>
              <a:rPr lang="en-US" sz="3200" b="1" baseline="30000" dirty="0" err="1"/>
              <a:t>da:rk</a:t>
            </a:r>
            <a:r>
              <a:rPr lang="en-US" sz="3200" b="1" baseline="30000" dirty="0"/>
              <a:t> </a:t>
            </a:r>
            <a:r>
              <a:rPr lang="en-US" sz="3200" b="1" baseline="30000" dirty="0" err="1"/>
              <a:t>blu</a:t>
            </a:r>
            <a:r>
              <a:rPr lang="en-US" sz="3200" b="1" baseline="30000" dirty="0"/>
              <a:t>:]</a:t>
            </a:r>
            <a:r>
              <a:rPr lang="en-US" sz="3200" baseline="30000" dirty="0"/>
              <a:t> - </a:t>
            </a:r>
            <a:r>
              <a:rPr lang="en-US" sz="3200" baseline="30000" dirty="0" err="1"/>
              <a:t>světle</a:t>
            </a:r>
            <a:r>
              <a:rPr lang="en-US" sz="3200" baseline="30000" dirty="0"/>
              <a:t> </a:t>
            </a:r>
            <a:r>
              <a:rPr lang="en-US" sz="3200" baseline="30000" dirty="0" err="1"/>
              <a:t>modrá</a:t>
            </a:r>
            <a:endParaRPr lang="en-US" sz="3200" baseline="30000" dirty="0"/>
          </a:p>
          <a:p>
            <a:pPr algn="just"/>
            <a:r>
              <a:rPr lang="en-GB" sz="3200" b="1" baseline="30000" dirty="0"/>
              <a:t>dark blue</a:t>
            </a:r>
            <a:r>
              <a:rPr lang="en-GB" sz="3200" baseline="30000" dirty="0"/>
              <a:t> </a:t>
            </a:r>
            <a:r>
              <a:rPr lang="en-GB" sz="3200" b="1" baseline="30000" dirty="0"/>
              <a:t>[</a:t>
            </a:r>
            <a:r>
              <a:rPr lang="en-GB" sz="3200" b="1" baseline="30000" dirty="0" err="1"/>
              <a:t>lait</a:t>
            </a:r>
            <a:r>
              <a:rPr lang="en-GB" sz="3200" b="1" baseline="30000" dirty="0"/>
              <a:t> </a:t>
            </a:r>
            <a:r>
              <a:rPr lang="en-GB" sz="3200" b="1" baseline="30000" dirty="0" err="1"/>
              <a:t>blu</a:t>
            </a:r>
            <a:r>
              <a:rPr lang="en-GB" sz="3200" b="1" baseline="30000" dirty="0"/>
              <a:t>:]</a:t>
            </a:r>
            <a:r>
              <a:rPr lang="en-GB" sz="3200" baseline="30000" dirty="0"/>
              <a:t>- </a:t>
            </a:r>
            <a:r>
              <a:rPr lang="en-GB" sz="3200" baseline="30000" dirty="0" err="1"/>
              <a:t>tmavě</a:t>
            </a:r>
            <a:r>
              <a:rPr lang="en-GB" sz="3200" baseline="30000" dirty="0"/>
              <a:t> </a:t>
            </a:r>
            <a:r>
              <a:rPr lang="en-GB" sz="3200" baseline="30000" dirty="0" err="1"/>
              <a:t>modrá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58383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 rot="870326">
            <a:off x="5037756" y="2502056"/>
            <a:ext cx="1037166" cy="923330"/>
          </a:xfrm>
          <a:prstGeom prst="rect">
            <a:avLst/>
          </a:prstGeom>
          <a:solidFill>
            <a:srgbClr val="FFFF00"/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32656"/>
            <a:ext cx="2746995" cy="2684207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 rot="20862274">
            <a:off x="2767964" y="1976921"/>
            <a:ext cx="1037166" cy="923330"/>
          </a:xfrm>
          <a:prstGeom prst="rect">
            <a:avLst/>
          </a:prstGeom>
          <a:solidFill>
            <a:srgbClr val="FFFF00"/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492759" y="2093533"/>
            <a:ext cx="720080" cy="923330"/>
          </a:xfrm>
          <a:prstGeom prst="rect">
            <a:avLst/>
          </a:prstGeom>
          <a:solidFill>
            <a:srgbClr val="FFFF00"/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 rot="652265">
            <a:off x="4124553" y="1725677"/>
            <a:ext cx="494793" cy="923330"/>
          </a:xfrm>
          <a:prstGeom prst="rect">
            <a:avLst/>
          </a:prstGeom>
          <a:solidFill>
            <a:srgbClr val="FFFF00"/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 rot="21342793">
            <a:off x="4267669" y="2386352"/>
            <a:ext cx="1037166" cy="923330"/>
          </a:xfrm>
          <a:prstGeom prst="rect">
            <a:avLst/>
          </a:prstGeom>
          <a:solidFill>
            <a:srgbClr val="FFFF00"/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Č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977854" y="1764051"/>
            <a:ext cx="720080" cy="923330"/>
          </a:xfrm>
          <a:prstGeom prst="rect">
            <a:avLst/>
          </a:prstGeom>
          <a:solidFill>
            <a:srgbClr val="FFFF00"/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 rot="21403285">
            <a:off x="5926630" y="2131908"/>
            <a:ext cx="494793" cy="923330"/>
          </a:xfrm>
          <a:prstGeom prst="rect">
            <a:avLst/>
          </a:prstGeom>
          <a:solidFill>
            <a:srgbClr val="FFFF00"/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Í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54899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5" grpId="0" animBg="1"/>
      <p:bldP spid="6" grpId="0" animBg="1"/>
      <p:bldP spid="7" grpId="0" animBg="1"/>
      <p:bldP spid="8" grpId="0" animBg="1"/>
      <p:bldP spid="9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43011"/>
            <a:ext cx="2349207" cy="325079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578" y="891707"/>
            <a:ext cx="7344816" cy="1845385"/>
          </a:xfrm>
          <a:prstGeom prst="rect">
            <a:avLst/>
          </a:prstGeom>
        </p:spPr>
      </p:pic>
      <p:sp>
        <p:nvSpPr>
          <p:cNvPr id="4" name="Zaoblený obdélník 3"/>
          <p:cNvSpPr/>
          <p:nvPr/>
        </p:nvSpPr>
        <p:spPr>
          <a:xfrm>
            <a:off x="29864" y="0"/>
            <a:ext cx="9144000" cy="6893805"/>
          </a:xfrm>
          <a:prstGeom prst="roundRect">
            <a:avLst/>
          </a:prstGeom>
          <a:solidFill>
            <a:srgbClr val="F1B60F"/>
          </a:solidFill>
          <a:effectLst>
            <a:outerShdw blurRad="266700" dist="279400" dir="2700000" algn="tl" rotWithShape="0">
              <a:prstClr val="black">
                <a:alpha val="79000"/>
              </a:prst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Zkuste popsat všechno</a:t>
            </a:r>
          </a:p>
          <a:p>
            <a:pPr algn="ctr"/>
            <a:r>
              <a:rPr lang="cs-CZ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co uvidíte na obrázku s využitím barev, </a:t>
            </a:r>
          </a:p>
          <a:p>
            <a:pPr algn="ctr"/>
            <a:r>
              <a:rPr lang="cs-CZ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které jsme se společně naučili</a:t>
            </a:r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  <a:endParaRPr lang="cs-CZ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17023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26602" y="1110777"/>
            <a:ext cx="228588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Použité zdroje</a:t>
            </a:r>
            <a:endParaRPr lang="cs-CZ" sz="28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905247" y="1772816"/>
            <a:ext cx="53285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Použitý obrazový materiál pochází z fotoarchivu autora</a:t>
            </a:r>
            <a:r>
              <a:rPr lang="cs-CZ" dirty="0" smtClean="0"/>
              <a:t>.</a:t>
            </a:r>
          </a:p>
          <a:p>
            <a:r>
              <a:rPr lang="cs-CZ" dirty="0" smtClean="0">
                <a:hlinkClick r:id="rId4"/>
              </a:rPr>
              <a:t>www.office.microsoft.com</a:t>
            </a:r>
            <a:endParaRPr lang="cs-CZ" dirty="0" smtClean="0"/>
          </a:p>
          <a:p>
            <a:r>
              <a:rPr lang="cs-CZ" dirty="0"/>
              <a:t>http://www.playzone.cz/clanky/movie-pink-panther-2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02974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273</TotalTime>
  <Words>341</Words>
  <Application>Microsoft Office PowerPoint</Application>
  <PresentationFormat>Předvádění na obrazovce (4:3)</PresentationFormat>
  <Paragraphs>84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STŘEDNÍ ŠKOLA STAVEBNÍ A TECHNICKÁ Ústí nad Labem, Čelakovského 5, příspěvková organizace Páteřní škola Ústeckého kraje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STŘEDNÍ ŠKOLA STAVEBNÍ A TECHNICKÁ Ústí nad Labem, Čelakovského 5, příspěvková organizace Páteřní škola Ústeckého kraje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Labem, Čelakovského 5, příspěvková organizace Páteřní škola Ústeckého kraje</dc:title>
  <dc:creator>Cerny</dc:creator>
  <cp:lastModifiedBy>jitka</cp:lastModifiedBy>
  <cp:revision>22</cp:revision>
  <dcterms:created xsi:type="dcterms:W3CDTF">2013-12-11T14:12:40Z</dcterms:created>
  <dcterms:modified xsi:type="dcterms:W3CDTF">2014-01-19T14:19:16Z</dcterms:modified>
</cp:coreProperties>
</file>