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C7BA55-DF97-4218-A77E-3B6549526C24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9793F-FF5F-4ED1-8DFE-53FEA22D75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79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D9793F-FF5F-4ED1-8DFE-53FEA22D755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793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698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911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677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747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24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672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236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74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683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25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347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DC413-6B95-4F21-9683-1AB08D84020F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E9DBF-9777-48DC-B707-4500F039C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286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03443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Určování času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Časové jednotky, ráno,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poledne, odpoledne, večer, noc, hodiny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Určování </a:t>
            </a:r>
            <a:r>
              <a:rPr lang="cs-CZ" sz="2800" b="1"/>
              <a:t>času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VY_32_INOVACE_05_084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13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5000"/>
                    </a14:imgEffect>
                  </a14:imgLayer>
                </a14:imgProps>
              </a:ext>
            </a:extLst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32460" y="2636912"/>
            <a:ext cx="50790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URČOVÁNÍ ČASU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874" y="4149080"/>
            <a:ext cx="81757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…neboli umění říci kolik je hodin…</a:t>
            </a:r>
            <a:endParaRPr lang="cs-CZ" sz="4400" b="1" cap="none" spc="0" dirty="0">
              <a:ln w="31550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022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32656"/>
            <a:ext cx="6624736" cy="3375283"/>
          </a:xfrm>
          <a:prstGeom prst="rect">
            <a:avLst/>
          </a:prstGeom>
          <a:solidFill>
            <a:schemeClr val="lt1">
              <a:alpha val="73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endParaRPr lang="cs-CZ" sz="4000" baseline="30000" dirty="0" smtClean="0"/>
          </a:p>
          <a:p>
            <a:pPr algn="just"/>
            <a:r>
              <a:rPr lang="en-GB" sz="4000" baseline="30000" dirty="0" err="1" smtClean="0"/>
              <a:t>Umění</a:t>
            </a:r>
            <a:r>
              <a:rPr lang="en-GB" sz="4000" baseline="30000" dirty="0" smtClean="0"/>
              <a:t> </a:t>
            </a:r>
            <a:r>
              <a:rPr lang="en-GB" sz="4000" baseline="30000" dirty="0" err="1"/>
              <a:t>mluvit</a:t>
            </a:r>
            <a:r>
              <a:rPr lang="en-GB" sz="4000" baseline="30000" dirty="0"/>
              <a:t> v </a:t>
            </a:r>
            <a:r>
              <a:rPr lang="en-GB" sz="4000" baseline="30000" dirty="0" err="1"/>
              <a:t>časových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jednotkách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neboli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umět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říci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kolik</a:t>
            </a:r>
            <a:r>
              <a:rPr lang="en-GB" sz="4000" baseline="30000" dirty="0"/>
              <a:t> je </a:t>
            </a:r>
            <a:r>
              <a:rPr lang="en-GB" sz="4000" baseline="30000" dirty="0" err="1"/>
              <a:t>hodin</a:t>
            </a:r>
            <a:r>
              <a:rPr lang="en-GB" sz="4000" baseline="30000" dirty="0"/>
              <a:t>, v </a:t>
            </a:r>
            <a:r>
              <a:rPr lang="en-GB" sz="4000" baseline="30000" dirty="0" err="1"/>
              <a:t>kolik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hodin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mám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být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někde</a:t>
            </a:r>
            <a:r>
              <a:rPr lang="en-GB" sz="4000" baseline="30000" dirty="0"/>
              <a:t> a v </a:t>
            </a:r>
            <a:r>
              <a:rPr lang="en-GB" sz="4000" baseline="30000" dirty="0" err="1"/>
              <a:t>kolik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hodin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něco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dělám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nebo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budu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dělat</a:t>
            </a:r>
            <a:r>
              <a:rPr lang="en-GB" sz="4000" baseline="30000" dirty="0"/>
              <a:t>, je </a:t>
            </a:r>
            <a:r>
              <a:rPr lang="en-GB" sz="4000" baseline="30000" dirty="0" err="1"/>
              <a:t>velmi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důležitá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věc</a:t>
            </a:r>
            <a:r>
              <a:rPr lang="en-GB" sz="4000" baseline="30000" dirty="0"/>
              <a:t>, o </a:t>
            </a:r>
            <a:r>
              <a:rPr lang="en-GB" sz="4000" baseline="30000" dirty="0" err="1"/>
              <a:t>které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jistě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nemusíme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víc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diskutovat</a:t>
            </a:r>
            <a:r>
              <a:rPr lang="en-GB" sz="4000" baseline="30000" dirty="0"/>
              <a:t>. </a:t>
            </a:r>
            <a:r>
              <a:rPr lang="en-GB" sz="4000" baseline="30000" dirty="0" err="1"/>
              <a:t>Čas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jeho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popis</a:t>
            </a:r>
            <a:r>
              <a:rPr lang="en-GB" sz="4000" baseline="30000" dirty="0"/>
              <a:t> a </a:t>
            </a:r>
            <a:r>
              <a:rPr lang="en-GB" sz="4000" baseline="30000" dirty="0" err="1"/>
              <a:t>hlavně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dodržování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ovládá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lidstvo</a:t>
            </a:r>
            <a:r>
              <a:rPr lang="en-GB" sz="4000" baseline="30000" dirty="0"/>
              <a:t> od </a:t>
            </a:r>
            <a:r>
              <a:rPr lang="en-GB" sz="4000" baseline="30000" dirty="0" err="1"/>
              <a:t>nepaměti</a:t>
            </a:r>
            <a:r>
              <a:rPr lang="en-GB" sz="4000" baseline="30000" dirty="0"/>
              <a:t>. Nebo </a:t>
            </a:r>
            <a:r>
              <a:rPr lang="en-GB" sz="4000" baseline="30000" dirty="0" err="1"/>
              <a:t>snad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nevíte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že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přesnost</a:t>
            </a:r>
            <a:r>
              <a:rPr lang="en-GB" sz="4000" baseline="30000" dirty="0"/>
              <a:t> je </a:t>
            </a:r>
            <a:r>
              <a:rPr lang="en-GB" sz="4000" baseline="30000" dirty="0" err="1"/>
              <a:t>výsada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králů</a:t>
            </a:r>
            <a:r>
              <a:rPr lang="en-GB" sz="4000" baseline="30000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19672" y="4937973"/>
            <a:ext cx="6912767" cy="1446550"/>
          </a:xfrm>
          <a:prstGeom prst="rect">
            <a:avLst/>
          </a:prstGeom>
          <a:solidFill>
            <a:srgbClr val="FFC000">
              <a:alpha val="71000"/>
            </a:srgbClr>
          </a:solidFill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4400" b="1" baseline="30000" dirty="0" smtClean="0"/>
          </a:p>
          <a:p>
            <a:r>
              <a:rPr lang="en-GB" sz="4400" b="1" baseline="30000" dirty="0" err="1" smtClean="0"/>
              <a:t>Začněme</a:t>
            </a:r>
            <a:r>
              <a:rPr lang="en-GB" sz="4400" b="1" baseline="30000" dirty="0" smtClean="0"/>
              <a:t> </a:t>
            </a:r>
            <a:r>
              <a:rPr lang="en-GB" sz="4400" b="1" baseline="30000" dirty="0" err="1"/>
              <a:t>tím</a:t>
            </a:r>
            <a:r>
              <a:rPr lang="en-GB" sz="4400" b="1" baseline="30000" dirty="0"/>
              <a:t> </a:t>
            </a:r>
            <a:r>
              <a:rPr lang="en-GB" sz="4400" b="1" baseline="30000" dirty="0" err="1"/>
              <a:t>jednodušším</a:t>
            </a:r>
            <a:r>
              <a:rPr lang="en-GB" sz="4400" b="1" baseline="30000" dirty="0"/>
              <a:t>, </a:t>
            </a:r>
            <a:endParaRPr lang="cs-CZ" sz="4400" b="1" baseline="30000" dirty="0" smtClean="0"/>
          </a:p>
          <a:p>
            <a:r>
              <a:rPr lang="en-GB" sz="4400" b="1" baseline="30000" dirty="0" err="1" smtClean="0"/>
              <a:t>tedy</a:t>
            </a:r>
            <a:r>
              <a:rPr lang="en-GB" sz="4400" b="1" baseline="30000" dirty="0" smtClean="0"/>
              <a:t> </a:t>
            </a:r>
            <a:r>
              <a:rPr lang="en-GB" sz="4400" b="1" baseline="30000" dirty="0"/>
              <a:t>“</a:t>
            </a:r>
            <a:r>
              <a:rPr lang="en-GB" sz="4400" b="1" baseline="30000" dirty="0" err="1"/>
              <a:t>digitálním</a:t>
            </a:r>
            <a:r>
              <a:rPr lang="en-GB" sz="4400" b="1" baseline="30000" dirty="0"/>
              <a:t>” </a:t>
            </a:r>
            <a:r>
              <a:rPr lang="en-GB" sz="4400" b="1" baseline="30000" dirty="0" err="1"/>
              <a:t>vyjádřením</a:t>
            </a:r>
            <a:r>
              <a:rPr lang="en-GB" sz="4400" b="1" baseline="30000" dirty="0"/>
              <a:t> </a:t>
            </a:r>
            <a:r>
              <a:rPr lang="en-GB" sz="4400" b="1" baseline="30000" dirty="0" err="1"/>
              <a:t>času</a:t>
            </a:r>
            <a:r>
              <a:rPr lang="en-GB" sz="4400" b="1" baseline="30000" dirty="0"/>
              <a:t>. Let´s go.</a:t>
            </a:r>
          </a:p>
        </p:txBody>
      </p:sp>
    </p:spTree>
    <p:extLst>
      <p:ext uri="{BB962C8B-B14F-4D97-AF65-F5344CB8AC3E}">
        <p14:creationId xmlns:p14="http://schemas.microsoft.com/office/powerpoint/2010/main" val="42606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  <a:alpha val="66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32656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1" baseline="30000" dirty="0" err="1"/>
              <a:t>Jedná</a:t>
            </a:r>
            <a:r>
              <a:rPr lang="en-GB" sz="3200" b="1" baseline="30000" dirty="0"/>
              <a:t>-li se o </a:t>
            </a:r>
            <a:r>
              <a:rPr lang="en-GB" sz="3200" b="1" baseline="30000" dirty="0" err="1"/>
              <a:t>celou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hodinu</a:t>
            </a:r>
            <a:r>
              <a:rPr lang="en-GB" sz="3200" b="1" baseline="30000" dirty="0"/>
              <a:t>, </a:t>
            </a:r>
            <a:r>
              <a:rPr lang="en-GB" sz="3200" b="1" baseline="30000" dirty="0" err="1"/>
              <a:t>budeme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potřebovat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slovíčko</a:t>
            </a:r>
            <a:r>
              <a:rPr lang="en-GB" sz="3200" b="1" baseline="30000" dirty="0"/>
              <a:t> o'clock [ </a:t>
            </a:r>
            <a:r>
              <a:rPr lang="az-Cyrl-AZ" sz="3200" b="1" baseline="30000" dirty="0"/>
              <a:t>ә´ </a:t>
            </a:r>
            <a:r>
              <a:rPr lang="en-GB" sz="3200" b="1" baseline="30000" dirty="0" err="1"/>
              <a:t>klok</a:t>
            </a:r>
            <a:r>
              <a:rPr lang="en-GB" sz="3200" b="1" baseline="30000" dirty="0"/>
              <a:t>]. </a:t>
            </a:r>
            <a:r>
              <a:rPr lang="en-GB" sz="3200" b="1" baseline="30000" dirty="0" err="1"/>
              <a:t>Použijeme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ho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za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číslovkou</a:t>
            </a:r>
            <a:r>
              <a:rPr lang="en-GB" sz="3200" b="1" baseline="30000" dirty="0"/>
              <a:t> </a:t>
            </a:r>
            <a:r>
              <a:rPr lang="en-GB" sz="3200" b="1" baseline="30000" dirty="0" err="1" smtClean="0"/>
              <a:t>takto</a:t>
            </a:r>
            <a:r>
              <a:rPr lang="cs-CZ" sz="3200" b="1" baseline="30000" dirty="0" smtClean="0"/>
              <a:t> :</a:t>
            </a:r>
            <a:endParaRPr lang="en-GB" sz="3200" b="1" baseline="30000" dirty="0"/>
          </a:p>
        </p:txBody>
      </p:sp>
      <p:sp>
        <p:nvSpPr>
          <p:cNvPr id="5" name="Obdélník 4"/>
          <p:cNvSpPr/>
          <p:nvPr/>
        </p:nvSpPr>
        <p:spPr>
          <a:xfrm>
            <a:off x="4824264" y="310885"/>
            <a:ext cx="4104456" cy="1897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baseline="30000" dirty="0"/>
              <a:t>1:00 - one o'clock</a:t>
            </a:r>
          </a:p>
          <a:p>
            <a:r>
              <a:rPr lang="en-GB" sz="4400" b="1" baseline="30000" dirty="0"/>
              <a:t>5:00 - five </a:t>
            </a:r>
            <a:r>
              <a:rPr lang="en-GB" sz="4400" b="1" baseline="30000" dirty="0" smtClean="0"/>
              <a:t>o'clock</a:t>
            </a:r>
            <a:endParaRPr lang="cs-CZ" sz="4400" b="1" dirty="0"/>
          </a:p>
          <a:p>
            <a:r>
              <a:rPr lang="en-GB" sz="4400" b="1" baseline="30000" dirty="0" smtClean="0"/>
              <a:t>11:00 </a:t>
            </a:r>
            <a:r>
              <a:rPr lang="en-GB" sz="4400" b="1" baseline="30000" dirty="0"/>
              <a:t>- eleven o'clock </a:t>
            </a:r>
            <a:endParaRPr lang="cs-CZ" sz="4400" b="1" dirty="0"/>
          </a:p>
        </p:txBody>
      </p:sp>
      <p:sp>
        <p:nvSpPr>
          <p:cNvPr id="6" name="Obdélník 5"/>
          <p:cNvSpPr/>
          <p:nvPr/>
        </p:nvSpPr>
        <p:spPr>
          <a:xfrm>
            <a:off x="395536" y="2708919"/>
            <a:ext cx="41764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b="1" baseline="30000" dirty="0"/>
              <a:t>V </a:t>
            </a:r>
            <a:r>
              <a:rPr lang="en-GB" sz="3200" b="1" baseline="30000" dirty="0" err="1"/>
              <a:t>angličtině</a:t>
            </a:r>
            <a:r>
              <a:rPr lang="en-GB" sz="3200" b="1" baseline="30000" dirty="0"/>
              <a:t> se </a:t>
            </a:r>
            <a:r>
              <a:rPr lang="en-GB" sz="3200" b="1" baseline="30000" dirty="0" err="1"/>
              <a:t>nepoužívá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čtyřia-dvacetihodinový</a:t>
            </a:r>
            <a:r>
              <a:rPr lang="en-GB" sz="3200" b="1" baseline="30000" dirty="0"/>
              <a:t> </a:t>
            </a:r>
            <a:r>
              <a:rPr lang="en-GB" sz="3200" b="1" baseline="30000" dirty="0" err="1" smtClean="0"/>
              <a:t>systém</a:t>
            </a:r>
            <a:r>
              <a:rPr lang="en-GB" sz="3200" b="1" baseline="30000" dirty="0" smtClean="0"/>
              <a:t>!</a:t>
            </a:r>
            <a:r>
              <a:rPr lang="cs-CZ" sz="3200" b="1" baseline="30000" dirty="0"/>
              <a:t> </a:t>
            </a:r>
            <a:r>
              <a:rPr lang="en-GB" sz="3200" b="1" baseline="30000" dirty="0" err="1" smtClean="0"/>
              <a:t>Pokud</a:t>
            </a:r>
            <a:r>
              <a:rPr lang="en-GB" sz="3200" b="1" baseline="30000" dirty="0" smtClean="0"/>
              <a:t> </a:t>
            </a:r>
            <a:r>
              <a:rPr lang="en-GB" sz="3200" b="1" baseline="30000" dirty="0" err="1" smtClean="0"/>
              <a:t>chceme</a:t>
            </a:r>
            <a:r>
              <a:rPr lang="en-GB" sz="3200" b="1" baseline="30000" dirty="0" smtClean="0"/>
              <a:t> </a:t>
            </a:r>
            <a:r>
              <a:rPr lang="en-GB" sz="3200" b="1" baseline="30000" dirty="0" err="1"/>
              <a:t>rozlišit</a:t>
            </a:r>
            <a:r>
              <a:rPr lang="en-GB" sz="3200" b="1" baseline="30000" dirty="0"/>
              <a:t>, </a:t>
            </a:r>
            <a:r>
              <a:rPr lang="en-GB" sz="3200" b="1" baseline="30000" dirty="0" err="1"/>
              <a:t>zda</a:t>
            </a:r>
            <a:r>
              <a:rPr lang="en-GB" sz="3200" b="1" baseline="30000" dirty="0"/>
              <a:t> je </a:t>
            </a:r>
            <a:r>
              <a:rPr lang="en-GB" sz="3200" b="1" baseline="30000" dirty="0" err="1"/>
              <a:t>např</a:t>
            </a:r>
            <a:r>
              <a:rPr lang="en-GB" sz="3200" b="1" baseline="30000" dirty="0"/>
              <a:t>. </a:t>
            </a:r>
            <a:r>
              <a:rPr lang="en-GB" sz="3200" b="1" baseline="30000" dirty="0" err="1"/>
              <a:t>pět</a:t>
            </a:r>
            <a:r>
              <a:rPr lang="en-GB" sz="3200" b="1" baseline="30000" dirty="0"/>
              <a:t> </a:t>
            </a:r>
            <a:r>
              <a:rPr lang="en-GB" sz="3200" b="1" baseline="30000" dirty="0" err="1" smtClean="0"/>
              <a:t>hodin</a:t>
            </a:r>
            <a:r>
              <a:rPr lang="en-GB" sz="3200" b="1" baseline="30000" dirty="0" smtClean="0"/>
              <a:t> </a:t>
            </a:r>
            <a:r>
              <a:rPr lang="en-GB" sz="3200" b="1" baseline="30000" dirty="0" err="1"/>
              <a:t>ráno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či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odpoledne</a:t>
            </a:r>
            <a:r>
              <a:rPr lang="en-GB" sz="3200" b="1" baseline="30000" dirty="0"/>
              <a:t>, </a:t>
            </a:r>
            <a:r>
              <a:rPr lang="en-GB" sz="3200" b="1" baseline="30000" dirty="0" err="1"/>
              <a:t>používáme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zkratky</a:t>
            </a:r>
            <a:r>
              <a:rPr lang="en-GB" sz="3200" b="1" baseline="30000" dirty="0"/>
              <a:t> AM (</a:t>
            </a:r>
            <a:r>
              <a:rPr lang="en-GB" sz="3200" b="1" baseline="30000" dirty="0" err="1"/>
              <a:t>před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polednem</a:t>
            </a:r>
            <a:r>
              <a:rPr lang="en-GB" sz="3200" b="1" baseline="30000" dirty="0"/>
              <a:t>) </a:t>
            </a:r>
            <a:r>
              <a:rPr lang="en-GB" sz="3200" b="1" baseline="30000" dirty="0" err="1"/>
              <a:t>či</a:t>
            </a:r>
            <a:r>
              <a:rPr lang="en-GB" sz="3200" b="1" baseline="30000" dirty="0"/>
              <a:t> PM (</a:t>
            </a:r>
            <a:r>
              <a:rPr lang="en-GB" sz="3200" b="1" baseline="30000" dirty="0" err="1"/>
              <a:t>po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poledni</a:t>
            </a:r>
            <a:r>
              <a:rPr lang="en-GB" sz="3200" b="1" baseline="30000" dirty="0"/>
              <a:t>). </a:t>
            </a:r>
            <a:r>
              <a:rPr lang="en-GB" sz="3200" b="1" baseline="30000" dirty="0" err="1"/>
              <a:t>Přidáme</a:t>
            </a:r>
            <a:r>
              <a:rPr lang="en-GB" sz="3200" b="1" baseline="30000" dirty="0"/>
              <a:t>-li k </a:t>
            </a:r>
            <a:r>
              <a:rPr lang="en-GB" sz="3200" b="1" baseline="30000" dirty="0" err="1"/>
              <a:t>časovému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údaji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tuto</a:t>
            </a:r>
            <a:r>
              <a:rPr lang="en-GB" sz="3200" b="1" baseline="30000" dirty="0"/>
              <a:t> </a:t>
            </a:r>
            <a:r>
              <a:rPr lang="en-GB" sz="3200" b="1" baseline="30000" dirty="0" err="1"/>
              <a:t>zkratku</a:t>
            </a:r>
            <a:r>
              <a:rPr lang="en-GB" sz="3200" b="1" baseline="30000" dirty="0"/>
              <a:t>, </a:t>
            </a:r>
            <a:r>
              <a:rPr lang="en-GB" sz="3200" b="1" baseline="30000" dirty="0" err="1"/>
              <a:t>slovíčko</a:t>
            </a:r>
            <a:r>
              <a:rPr lang="en-GB" sz="3200" b="1" baseline="30000" dirty="0"/>
              <a:t> </a:t>
            </a:r>
            <a:r>
              <a:rPr lang="en-GB" sz="3200" b="1" baseline="30000" dirty="0" smtClean="0"/>
              <a:t>o'clock</a:t>
            </a:r>
            <a:r>
              <a:rPr lang="cs-CZ" sz="3200" b="1" baseline="30000" dirty="0" smtClean="0"/>
              <a:t> </a:t>
            </a:r>
            <a:r>
              <a:rPr lang="en-GB" sz="3200" b="1" baseline="30000" dirty="0" err="1" smtClean="0"/>
              <a:t>vypustíme</a:t>
            </a:r>
            <a:r>
              <a:rPr lang="en-GB" sz="3200" b="1" baseline="30000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932040" y="4725144"/>
            <a:ext cx="3663485" cy="1672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baseline="30000" dirty="0"/>
              <a:t>1:00 PM - one PM</a:t>
            </a:r>
          </a:p>
          <a:p>
            <a:r>
              <a:rPr lang="en-GB" sz="4400" b="1" baseline="30000" dirty="0"/>
              <a:t>5:00 AM - five AM</a:t>
            </a:r>
          </a:p>
          <a:p>
            <a:r>
              <a:rPr lang="en-GB" sz="4400" b="1" baseline="30000" dirty="0"/>
              <a:t>11:00 PM - eleven PM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55208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37444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baseline="30000" dirty="0" err="1"/>
              <a:t>Zkratkám</a:t>
            </a:r>
            <a:r>
              <a:rPr lang="en-GB" sz="3200" baseline="30000" dirty="0"/>
              <a:t> AM/PM se </a:t>
            </a:r>
            <a:r>
              <a:rPr lang="en-GB" sz="3200" baseline="30000" dirty="0" err="1"/>
              <a:t>můžeme</a:t>
            </a:r>
            <a:r>
              <a:rPr lang="en-GB" sz="3200" baseline="30000" dirty="0"/>
              <a:t> </a:t>
            </a:r>
            <a:br>
              <a:rPr lang="en-GB" sz="3200" baseline="30000" dirty="0"/>
            </a:br>
            <a:r>
              <a:rPr lang="en-GB" sz="3200" baseline="30000" dirty="0" err="1"/>
              <a:t>vyhnout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tak</a:t>
            </a:r>
            <a:r>
              <a:rPr lang="en-GB" sz="3200" baseline="30000" dirty="0"/>
              <a:t>, </a:t>
            </a:r>
            <a:r>
              <a:rPr lang="en-GB" sz="3200" baseline="30000" dirty="0" err="1"/>
              <a:t>že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za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časový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údaj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přidáme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následující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spojení</a:t>
            </a:r>
            <a:r>
              <a:rPr lang="en-GB" sz="3200" baseline="30000" dirty="0"/>
              <a:t> :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7705" y="4077072"/>
            <a:ext cx="2790056" cy="1897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baseline="30000" dirty="0"/>
              <a:t>in the morning</a:t>
            </a:r>
          </a:p>
          <a:p>
            <a:r>
              <a:rPr lang="en-GB" sz="4400" b="1" baseline="30000" dirty="0"/>
              <a:t>in the afternoon</a:t>
            </a:r>
          </a:p>
          <a:p>
            <a:r>
              <a:rPr lang="en-GB" sz="4400" b="1" baseline="30000" dirty="0"/>
              <a:t>in the </a:t>
            </a:r>
            <a:r>
              <a:rPr lang="en-GB" sz="4400" b="1" baseline="30000" dirty="0" smtClean="0"/>
              <a:t>evening</a:t>
            </a:r>
            <a:endParaRPr lang="cs-CZ" sz="4400" b="1" baseline="30000" dirty="0" smtClean="0"/>
          </a:p>
          <a:p>
            <a:r>
              <a:rPr lang="cs-CZ" sz="4400" b="1" baseline="30000" dirty="0" err="1"/>
              <a:t>a</a:t>
            </a:r>
            <a:r>
              <a:rPr lang="cs-CZ" sz="4400" b="1" baseline="30000" dirty="0" err="1" smtClean="0"/>
              <a:t>t</a:t>
            </a:r>
            <a:r>
              <a:rPr lang="cs-CZ" sz="4400" b="1" baseline="30000" dirty="0" smtClean="0"/>
              <a:t> night</a:t>
            </a:r>
            <a:endParaRPr lang="en-GB" sz="4400" b="1" baseline="30000" dirty="0"/>
          </a:p>
        </p:txBody>
      </p:sp>
      <p:sp>
        <p:nvSpPr>
          <p:cNvPr id="6" name="Obdélník 5"/>
          <p:cNvSpPr/>
          <p:nvPr/>
        </p:nvSpPr>
        <p:spPr>
          <a:xfrm>
            <a:off x="251520" y="1537920"/>
            <a:ext cx="4572000" cy="4206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3200" baseline="30000" dirty="0"/>
              <a:t>Celý časový údaj by pak vypadal takto</a:t>
            </a:r>
            <a:r>
              <a:rPr lang="pl-PL" sz="3200" baseline="30000" dirty="0" smtClean="0"/>
              <a:t>: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4846" y="1969132"/>
            <a:ext cx="7992888" cy="1672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baseline="30000" dirty="0" smtClean="0"/>
              <a:t>1:00 PM - one o’clock in the afternoon</a:t>
            </a:r>
            <a:endParaRPr lang="cs-CZ" sz="4400" b="1" baseline="30000" dirty="0" smtClean="0"/>
          </a:p>
          <a:p>
            <a:r>
              <a:rPr lang="en-US" sz="4400" b="1" baseline="30000" dirty="0" smtClean="0"/>
              <a:t>5:00 AM - five o’clock in the morning</a:t>
            </a:r>
            <a:endParaRPr lang="cs-CZ" sz="4400" b="1" baseline="30000" dirty="0" smtClean="0"/>
          </a:p>
          <a:p>
            <a:r>
              <a:rPr lang="en-US" sz="4400" b="1" baseline="30000" dirty="0" smtClean="0"/>
              <a:t>11:00 PM - eleven o’clock at night</a:t>
            </a:r>
            <a:endParaRPr lang="cs-CZ" sz="44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3381265" y="4077072"/>
            <a:ext cx="5400600" cy="1733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i="1" baseline="30000" dirty="0" err="1"/>
              <a:t>Slůvko</a:t>
            </a:r>
            <a:r>
              <a:rPr lang="en-GB" sz="3200" i="1" baseline="30000" dirty="0"/>
              <a:t> o'clock </a:t>
            </a:r>
            <a:r>
              <a:rPr lang="en-GB" sz="3200" i="1" baseline="30000" dirty="0" err="1"/>
              <a:t>zde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můžeme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vynechat</a:t>
            </a:r>
            <a:r>
              <a:rPr lang="en-GB" sz="3200" i="1" baseline="30000" dirty="0"/>
              <a:t>. </a:t>
            </a:r>
            <a:r>
              <a:rPr lang="en-GB" sz="3200" i="1" baseline="30000" dirty="0" err="1"/>
              <a:t>Podobně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jako</a:t>
            </a:r>
            <a:r>
              <a:rPr lang="en-GB" sz="3200" i="1" baseline="30000" dirty="0"/>
              <a:t> </a:t>
            </a:r>
            <a:r>
              <a:rPr lang="en-GB" sz="3200" i="1" baseline="30000" dirty="0" smtClean="0"/>
              <a:t>v </a:t>
            </a:r>
            <a:r>
              <a:rPr lang="en-GB" sz="3200" i="1" baseline="30000" dirty="0" err="1"/>
              <a:t>češtině</a:t>
            </a:r>
            <a:r>
              <a:rPr lang="en-GB" sz="3200" i="1" baseline="30000" dirty="0"/>
              <a:t>, </a:t>
            </a:r>
            <a:r>
              <a:rPr lang="en-GB" sz="3200" i="1" baseline="30000" dirty="0" err="1"/>
              <a:t>nikde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není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přesně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dáno</a:t>
            </a:r>
            <a:r>
              <a:rPr lang="en-GB" sz="3200" i="1" baseline="30000" dirty="0"/>
              <a:t>, </a:t>
            </a:r>
            <a:r>
              <a:rPr lang="en-GB" sz="3200" i="1" baseline="30000" dirty="0" err="1"/>
              <a:t>kdy</a:t>
            </a:r>
            <a:r>
              <a:rPr lang="en-GB" sz="3200" i="1" baseline="30000" dirty="0"/>
              <a:t> se </a:t>
            </a:r>
            <a:r>
              <a:rPr lang="en-GB" sz="3200" i="1" baseline="30000" dirty="0" err="1"/>
              <a:t>ještě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jedná</a:t>
            </a:r>
            <a:r>
              <a:rPr lang="en-GB" sz="3200" i="1" baseline="30000" dirty="0"/>
              <a:t> </a:t>
            </a:r>
            <a:r>
              <a:rPr lang="en-GB" sz="3200" i="1" baseline="30000" dirty="0" smtClean="0"/>
              <a:t>o </a:t>
            </a:r>
            <a:r>
              <a:rPr lang="en-GB" sz="3200" i="1" baseline="30000" dirty="0" err="1"/>
              <a:t>odpoledne</a:t>
            </a:r>
            <a:r>
              <a:rPr lang="en-GB" sz="3200" i="1" baseline="30000" dirty="0"/>
              <a:t>, </a:t>
            </a:r>
            <a:r>
              <a:rPr lang="en-GB" sz="3200" i="1" baseline="30000" dirty="0" err="1"/>
              <a:t>kdy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už</a:t>
            </a:r>
            <a:r>
              <a:rPr lang="en-GB" sz="3200" i="1" baseline="30000" dirty="0"/>
              <a:t> o </a:t>
            </a:r>
            <a:r>
              <a:rPr lang="en-GB" sz="3200" i="1" baseline="30000" dirty="0" err="1"/>
              <a:t>večer</a:t>
            </a:r>
            <a:r>
              <a:rPr lang="en-GB" sz="3200" i="1" baseline="30000" dirty="0"/>
              <a:t>, </a:t>
            </a:r>
            <a:r>
              <a:rPr lang="en-GB" sz="3200" i="1" baseline="30000" dirty="0" err="1"/>
              <a:t>kdy</a:t>
            </a:r>
            <a:r>
              <a:rPr lang="en-GB" sz="3200" i="1" baseline="30000" dirty="0"/>
              <a:t> o </a:t>
            </a:r>
            <a:r>
              <a:rPr lang="en-GB" sz="3200" i="1" baseline="30000" dirty="0" err="1"/>
              <a:t>noc</a:t>
            </a:r>
            <a:r>
              <a:rPr lang="en-GB" sz="3200" i="1" baseline="30000" dirty="0"/>
              <a:t>, a </a:t>
            </a:r>
            <a:r>
              <a:rPr lang="en-GB" sz="3200" i="1" baseline="30000" dirty="0" err="1"/>
              <a:t>kdy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už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zase</a:t>
            </a:r>
            <a:r>
              <a:rPr lang="en-GB" sz="3200" i="1" baseline="30000" dirty="0"/>
              <a:t> </a:t>
            </a:r>
            <a:r>
              <a:rPr lang="en-GB" sz="3200" i="1" baseline="30000" dirty="0" smtClean="0"/>
              <a:t>o </a:t>
            </a:r>
            <a:r>
              <a:rPr lang="en-GB" sz="3200" i="1" baseline="30000" dirty="0" err="1"/>
              <a:t>ráno</a:t>
            </a:r>
            <a:r>
              <a:rPr lang="en-GB" sz="3200" i="1" baseline="30000" dirty="0"/>
              <a:t>. </a:t>
            </a:r>
            <a:r>
              <a:rPr lang="en-GB" sz="3200" i="1" baseline="30000" dirty="0" err="1"/>
              <a:t>Záleží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na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každém</a:t>
            </a:r>
            <a:r>
              <a:rPr lang="en-GB" sz="3200" i="1" baseline="30000" dirty="0"/>
              <a:t>, </a:t>
            </a:r>
            <a:r>
              <a:rPr lang="en-GB" sz="3200" i="1" baseline="30000" dirty="0" err="1"/>
              <a:t>jak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tyto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denní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doby</a:t>
            </a:r>
            <a:r>
              <a:rPr lang="en-GB" sz="3200" i="1" baseline="30000" dirty="0"/>
              <a:t> </a:t>
            </a:r>
            <a:r>
              <a:rPr lang="en-GB" sz="3200" i="1" baseline="30000" dirty="0" err="1"/>
              <a:t>vnímá</a:t>
            </a:r>
            <a:r>
              <a:rPr lang="en-GB" sz="3200" i="1" baseline="30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5926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411290"/>
            <a:ext cx="4572000" cy="21441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000" b="1" baseline="30000" dirty="0" err="1"/>
              <a:t>Další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časové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údaje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lze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číst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digitálně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tedy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jako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dvě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čísla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za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sebou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první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označuje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hodiny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druhé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minuty</a:t>
            </a:r>
            <a:r>
              <a:rPr lang="en-GB" sz="4000" b="1" baseline="30000" dirty="0"/>
              <a:t>. </a:t>
            </a:r>
            <a:r>
              <a:rPr lang="en-GB" sz="4000" b="1" baseline="30000" dirty="0" err="1"/>
              <a:t>Slůvko</a:t>
            </a:r>
            <a:r>
              <a:rPr lang="en-GB" sz="4000" b="1" baseline="30000" dirty="0"/>
              <a:t> o'clock </a:t>
            </a:r>
            <a:r>
              <a:rPr lang="en-GB" sz="4000" b="1" baseline="30000" dirty="0" err="1"/>
              <a:t>již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také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nepoužíváme</a:t>
            </a:r>
            <a:r>
              <a:rPr lang="en-GB" sz="4000" b="1" baseline="30000" dirty="0"/>
              <a:t>: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07507" y="1700808"/>
            <a:ext cx="4212965" cy="1528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baseline="30000" dirty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1:30 - one thirty</a:t>
            </a:r>
          </a:p>
          <a:p>
            <a:r>
              <a:rPr lang="en-GB" sz="4000" b="1" baseline="30000" dirty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5:45 - five </a:t>
            </a:r>
            <a:r>
              <a:rPr lang="en-GB" sz="4000" b="1" baseline="30000" dirty="0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forty</a:t>
            </a:r>
            <a:r>
              <a:rPr lang="cs-CZ" sz="4000" b="1" baseline="30000" dirty="0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 </a:t>
            </a:r>
            <a:r>
              <a:rPr lang="en-GB" sz="4000" b="1" baseline="30000" dirty="0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five</a:t>
            </a:r>
            <a:endParaRPr lang="en-GB" sz="4000" b="1" baseline="30000" dirty="0">
              <a:ln w="3175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en-GB" sz="4000" b="1" baseline="30000" dirty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11:28 - eleven </a:t>
            </a:r>
            <a:r>
              <a:rPr lang="en-GB" sz="4000" b="1" baseline="30000" dirty="0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twenty-e</a:t>
            </a:r>
            <a:r>
              <a:rPr lang="cs-CZ" sz="4000" b="1" baseline="30000" dirty="0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r>
              <a:rPr lang="en-GB" sz="4000" b="1" baseline="30000" dirty="0" err="1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ght</a:t>
            </a:r>
            <a:r>
              <a:rPr lang="en-GB" sz="4000" b="1" baseline="30000" dirty="0" smtClean="0">
                <a:ln w="31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endParaRPr lang="cs-CZ" sz="4000" b="1" dirty="0">
              <a:ln w="3175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3515" y="3574972"/>
            <a:ext cx="9027984" cy="50270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baseline="30000" dirty="0"/>
              <a:t>Je-li </a:t>
            </a:r>
            <a:r>
              <a:rPr lang="en-GB" sz="4000" b="1" baseline="30000" dirty="0" err="1"/>
              <a:t>minutový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údaj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menší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než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deset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čteme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ho</a:t>
            </a:r>
            <a:r>
              <a:rPr lang="en-GB" sz="4000" b="1" baseline="30000" dirty="0"/>
              <a:t> s oh [</a:t>
            </a:r>
            <a:r>
              <a:rPr lang="en-GB" sz="4000" b="1" baseline="30000" dirty="0" err="1"/>
              <a:t>ou</a:t>
            </a:r>
            <a:r>
              <a:rPr lang="en-GB" sz="4000" b="1" baseline="30000" dirty="0"/>
              <a:t>] (</a:t>
            </a:r>
            <a:r>
              <a:rPr lang="en-GB" sz="4000" b="1" baseline="30000" dirty="0" err="1"/>
              <a:t>nula</a:t>
            </a:r>
            <a:r>
              <a:rPr lang="en-GB" sz="4000" b="1" baseline="30000" dirty="0"/>
              <a:t>):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1783" y="4492957"/>
            <a:ext cx="4572000" cy="5437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400" b="1" baseline="300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2:07 - two oh </a:t>
            </a:r>
            <a:r>
              <a:rPr lang="en-GB" sz="44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seven</a:t>
            </a:r>
            <a:endParaRPr lang="en-GB" sz="4400" b="1" baseline="3000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8104" y="4941168"/>
            <a:ext cx="3117969" cy="5437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8:02 - eight oh two</a:t>
            </a:r>
            <a:endParaRPr lang="en-GB" sz="4400" b="1" baseline="3000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27783" y="5733256"/>
            <a:ext cx="360630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11:05 - eleven oh five 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935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4" y="980728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baseline="30000" dirty="0" err="1"/>
              <a:t>Nebudete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mne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mít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rádi</a:t>
            </a:r>
            <a:r>
              <a:rPr lang="en-GB" sz="3600" b="1" baseline="30000" dirty="0"/>
              <a:t>, ale </a:t>
            </a:r>
            <a:r>
              <a:rPr lang="en-GB" sz="3600" b="1" baseline="30000" dirty="0" err="1"/>
              <a:t>víte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jak</a:t>
            </a:r>
            <a:r>
              <a:rPr lang="en-GB" sz="3600" b="1" baseline="30000" dirty="0"/>
              <a:t> je to s </a:t>
            </a:r>
            <a:r>
              <a:rPr lang="en-GB" sz="3600" b="1" baseline="30000" dirty="0" err="1"/>
              <a:t>tou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matkou</a:t>
            </a:r>
            <a:r>
              <a:rPr lang="en-GB" sz="3600" b="1" baseline="30000" dirty="0"/>
              <a:t> a </a:t>
            </a:r>
            <a:r>
              <a:rPr lang="en-GB" sz="3600" b="1" baseline="30000" dirty="0" err="1"/>
              <a:t>moudrostí</a:t>
            </a:r>
            <a:r>
              <a:rPr lang="en-GB" sz="3600" b="1" baseline="30000" dirty="0"/>
              <a:t>...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63888" y="2636912"/>
            <a:ext cx="4572000" cy="302647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400" b="1" baseline="30000" dirty="0"/>
              <a:t>3:20</a:t>
            </a:r>
          </a:p>
          <a:p>
            <a:r>
              <a:rPr lang="en-GB" sz="4400" b="1" baseline="30000" dirty="0"/>
              <a:t>4:35</a:t>
            </a:r>
          </a:p>
          <a:p>
            <a:r>
              <a:rPr lang="en-GB" sz="4400" b="1" baseline="30000" dirty="0"/>
              <a:t>2:50</a:t>
            </a:r>
          </a:p>
          <a:p>
            <a:r>
              <a:rPr lang="en-GB" sz="4400" b="1" baseline="30000" dirty="0" err="1"/>
              <a:t>čtvrt</a:t>
            </a:r>
            <a:r>
              <a:rPr lang="en-GB" sz="4400" b="1" baseline="30000" dirty="0"/>
              <a:t> </a:t>
            </a:r>
            <a:r>
              <a:rPr lang="en-GB" sz="4400" b="1" baseline="30000" dirty="0" err="1"/>
              <a:t>na</a:t>
            </a:r>
            <a:r>
              <a:rPr lang="en-GB" sz="4400" b="1" baseline="30000" dirty="0"/>
              <a:t> </a:t>
            </a:r>
            <a:r>
              <a:rPr lang="en-GB" sz="4400" b="1" baseline="30000" dirty="0" err="1"/>
              <a:t>jednu</a:t>
            </a:r>
            <a:r>
              <a:rPr lang="en-GB" sz="4400" b="1" baseline="30000" dirty="0"/>
              <a:t> (</a:t>
            </a:r>
            <a:r>
              <a:rPr lang="en-GB" sz="4400" b="1" baseline="30000" dirty="0" err="1"/>
              <a:t>noc</a:t>
            </a:r>
            <a:r>
              <a:rPr lang="en-GB" sz="4400" b="1" baseline="30000" dirty="0"/>
              <a:t>)</a:t>
            </a:r>
          </a:p>
          <a:p>
            <a:r>
              <a:rPr lang="pl-PL" sz="4400" b="1" baseline="30000" dirty="0"/>
              <a:t>za dvě minuty dvě (den)</a:t>
            </a:r>
          </a:p>
          <a:p>
            <a:r>
              <a:rPr lang="en-GB" sz="4400" b="1" baseline="30000" dirty="0" err="1"/>
              <a:t>třičtvrtě</a:t>
            </a:r>
            <a:r>
              <a:rPr lang="en-GB" sz="4400" b="1" baseline="30000" dirty="0"/>
              <a:t> </a:t>
            </a:r>
            <a:r>
              <a:rPr lang="en-GB" sz="4400" b="1" baseline="30000" dirty="0" err="1"/>
              <a:t>na</a:t>
            </a:r>
            <a:r>
              <a:rPr lang="en-GB" sz="4400" b="1" baseline="30000" dirty="0"/>
              <a:t> </a:t>
            </a:r>
            <a:r>
              <a:rPr lang="en-GB" sz="4400" b="1" baseline="30000" dirty="0" err="1"/>
              <a:t>osm</a:t>
            </a:r>
            <a:r>
              <a:rPr lang="en-GB" sz="4400" b="1" baseline="30000" dirty="0"/>
              <a:t> (</a:t>
            </a:r>
            <a:r>
              <a:rPr lang="en-GB" sz="4400" b="1" baseline="30000" dirty="0" err="1"/>
              <a:t>večer</a:t>
            </a:r>
            <a:r>
              <a:rPr lang="en-GB" sz="4400" b="1" baseline="30000" dirty="0"/>
              <a:t>)</a:t>
            </a:r>
            <a:endParaRPr lang="cs-CZ" sz="4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641270" cy="485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11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317" y="0"/>
            <a:ext cx="6767365" cy="6858000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10800000">
            <a:off x="4391980" y="1268760"/>
            <a:ext cx="648072" cy="2304256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6200000">
            <a:off x="5220073" y="2600907"/>
            <a:ext cx="648072" cy="165618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463988" y="3176971"/>
            <a:ext cx="504056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7214375">
            <a:off x="3366535" y="1687182"/>
            <a:ext cx="648072" cy="2304256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384375" y="3436573"/>
            <a:ext cx="648072" cy="165618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96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317" y="0"/>
            <a:ext cx="6767365" cy="6858000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>
            <a:off x="4350939" y="3549689"/>
            <a:ext cx="648072" cy="2304256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6200000">
            <a:off x="5295735" y="2600906"/>
            <a:ext cx="648072" cy="165618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463988" y="3176971"/>
            <a:ext cx="504056" cy="50405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3663308">
            <a:off x="3311127" y="2846848"/>
            <a:ext cx="648072" cy="2304256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2602887">
            <a:off x="4835088" y="1812455"/>
            <a:ext cx="648072" cy="1656185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79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3" presetClass="exit" presetSubtype="3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6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517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11</cp:revision>
  <dcterms:created xsi:type="dcterms:W3CDTF">2013-12-18T08:17:40Z</dcterms:created>
  <dcterms:modified xsi:type="dcterms:W3CDTF">2014-01-13T14:03:18Z</dcterms:modified>
</cp:coreProperties>
</file>