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375719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Existenční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stav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Vyjádření existenčního stavu, vazba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there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is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vazba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there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are, skladba věty s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vyjádřením existenční vazby, použití vazby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there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is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there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are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>
                <a:ea typeface="Calibri"/>
                <a:cs typeface="Times New Roman"/>
              </a:rPr>
              <a:t>Existenční </a:t>
            </a:r>
            <a:r>
              <a:rPr lang="cs-CZ" sz="2800" b="1" dirty="0" smtClean="0">
                <a:ea typeface="Calibri"/>
                <a:cs typeface="Times New Roman"/>
              </a:rPr>
              <a:t>stav</a:t>
            </a:r>
            <a:endParaRPr lang="cs-CZ" sz="2800" b="1" dirty="0">
              <a:ea typeface="Calibri"/>
              <a:cs typeface="Times New Roman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92198" y="980728"/>
            <a:ext cx="5114670" cy="923330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EXISTENČNÍ STAV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7310" y="2348880"/>
            <a:ext cx="8044446" cy="923330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Vazba THERE IS, THERE ARE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34861" y="3645024"/>
            <a:ext cx="6086795" cy="1323439"/>
          </a:xfrm>
          <a:prstGeom prst="rect">
            <a:avLst/>
          </a:prstGeom>
          <a:solidFill>
            <a:srgbClr val="99FF66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perspectiveRelaxedModerately"/>
              <a:lightRig rig="threePt" dir="t"/>
            </a:scene3d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Umění říci, že něco existuje 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nebo neexistuje.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520757"/>
            <a:ext cx="2282468" cy="4337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04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80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9803" y="404664"/>
            <a:ext cx="8208912" cy="214417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/>
            <a:endParaRPr lang="cs-CZ" sz="4000" b="1" baseline="30000" dirty="0" smtClean="0">
              <a:solidFill>
                <a:schemeClr val="tx1"/>
              </a:solidFill>
            </a:endParaRPr>
          </a:p>
          <a:p>
            <a:pPr algn="just"/>
            <a:r>
              <a:rPr lang="en-GB" sz="4000" b="1" baseline="30000" dirty="0" smtClean="0">
                <a:solidFill>
                  <a:schemeClr val="tx1"/>
                </a:solidFill>
              </a:rPr>
              <a:t>Na </a:t>
            </a:r>
            <a:r>
              <a:rPr lang="en-GB" sz="4000" b="1" baseline="30000" dirty="0" err="1">
                <a:solidFill>
                  <a:schemeClr val="tx1"/>
                </a:solidFill>
              </a:rPr>
              <a:t>úvod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si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řekněmě</a:t>
            </a:r>
            <a:r>
              <a:rPr lang="en-GB" sz="4000" b="1" baseline="30000" dirty="0">
                <a:solidFill>
                  <a:schemeClr val="tx1"/>
                </a:solidFill>
              </a:rPr>
              <a:t>, </a:t>
            </a:r>
            <a:r>
              <a:rPr lang="en-GB" sz="4000" b="1" baseline="30000" dirty="0" err="1">
                <a:solidFill>
                  <a:schemeClr val="tx1"/>
                </a:solidFill>
              </a:rPr>
              <a:t>že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výhodou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angličtiny</a:t>
            </a:r>
            <a:r>
              <a:rPr lang="en-GB" sz="4000" b="1" baseline="30000" dirty="0">
                <a:solidFill>
                  <a:schemeClr val="tx1"/>
                </a:solidFill>
              </a:rPr>
              <a:t> je </a:t>
            </a:r>
            <a:r>
              <a:rPr lang="en-GB" sz="4000" b="1" baseline="30000" dirty="0" err="1">
                <a:solidFill>
                  <a:schemeClr val="tx1"/>
                </a:solidFill>
              </a:rPr>
              <a:t>její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pevně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daný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slovosled</a:t>
            </a:r>
            <a:r>
              <a:rPr lang="en-GB" sz="4000" b="1" baseline="30000" dirty="0">
                <a:solidFill>
                  <a:schemeClr val="tx1"/>
                </a:solidFill>
              </a:rPr>
              <a:t>, </a:t>
            </a:r>
            <a:r>
              <a:rPr lang="en-GB" sz="4000" b="1" baseline="30000" dirty="0" err="1">
                <a:solidFill>
                  <a:schemeClr val="tx1"/>
                </a:solidFill>
              </a:rPr>
              <a:t>neboli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že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věty</a:t>
            </a:r>
            <a:r>
              <a:rPr lang="en-GB" sz="4000" b="1" baseline="30000" dirty="0">
                <a:solidFill>
                  <a:schemeClr val="tx1"/>
                </a:solidFill>
              </a:rPr>
              <a:t> se </a:t>
            </a:r>
            <a:r>
              <a:rPr lang="en-GB" sz="4000" b="1" baseline="30000" dirty="0" err="1">
                <a:solidFill>
                  <a:schemeClr val="tx1"/>
                </a:solidFill>
              </a:rPr>
              <a:t>tvoří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schematicky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podle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daných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vzorců</a:t>
            </a:r>
            <a:r>
              <a:rPr lang="en-GB" sz="4000" b="1" baseline="30000" dirty="0">
                <a:solidFill>
                  <a:schemeClr val="tx1"/>
                </a:solidFill>
              </a:rPr>
              <a:t>. </a:t>
            </a:r>
            <a:r>
              <a:rPr lang="en-GB" sz="4000" b="1" baseline="30000" dirty="0" err="1">
                <a:solidFill>
                  <a:schemeClr val="tx1"/>
                </a:solidFill>
              </a:rPr>
              <a:t>Už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bychom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měli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vědět</a:t>
            </a:r>
            <a:r>
              <a:rPr lang="en-GB" sz="4000" b="1" baseline="30000" dirty="0">
                <a:solidFill>
                  <a:schemeClr val="tx1"/>
                </a:solidFill>
              </a:rPr>
              <a:t>, </a:t>
            </a:r>
            <a:r>
              <a:rPr lang="en-GB" sz="4000" b="1" baseline="30000" dirty="0" err="1">
                <a:solidFill>
                  <a:schemeClr val="tx1"/>
                </a:solidFill>
              </a:rPr>
              <a:t>že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jde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za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sebou</a:t>
            </a:r>
            <a:r>
              <a:rPr lang="en-GB" sz="4000" b="1" baseline="30000" dirty="0">
                <a:solidFill>
                  <a:schemeClr val="tx1"/>
                </a:solidFill>
              </a:rPr>
              <a:t> v </a:t>
            </a:r>
            <a:r>
              <a:rPr lang="en-GB" sz="4000" b="1" baseline="30000" dirty="0" err="1">
                <a:solidFill>
                  <a:schemeClr val="tx1"/>
                </a:solidFill>
              </a:rPr>
              <a:t>daném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pořadí</a:t>
            </a:r>
            <a:r>
              <a:rPr lang="en-GB" sz="4000" b="1" baseline="30000" dirty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podmět</a:t>
            </a:r>
            <a:r>
              <a:rPr lang="en-GB" sz="4000" b="1" baseline="30000" dirty="0">
                <a:solidFill>
                  <a:schemeClr val="tx1"/>
                </a:solidFill>
              </a:rPr>
              <a:t> a </a:t>
            </a:r>
            <a:r>
              <a:rPr lang="en-GB" sz="4000" b="1" baseline="30000" dirty="0" err="1" smtClean="0">
                <a:solidFill>
                  <a:schemeClr val="tx1"/>
                </a:solidFill>
              </a:rPr>
              <a:t>následuje</a:t>
            </a:r>
            <a:r>
              <a:rPr lang="cs-CZ" sz="4000" b="1" baseline="30000" dirty="0" smtClean="0">
                <a:solidFill>
                  <a:schemeClr val="tx1"/>
                </a:solidFill>
              </a:rPr>
              <a:t> </a:t>
            </a:r>
            <a:r>
              <a:rPr lang="en-GB" sz="4000" b="1" baseline="30000" dirty="0" err="1">
                <a:solidFill>
                  <a:schemeClr val="tx1"/>
                </a:solidFill>
              </a:rPr>
              <a:t>sloveso</a:t>
            </a:r>
            <a:r>
              <a:rPr lang="en-GB" sz="4000" b="1" baseline="30000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63366" y="3212976"/>
            <a:ext cx="6300192" cy="255454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just"/>
            <a:endParaRPr lang="cs-CZ" sz="4000" b="1" spc="150" baseline="3000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just"/>
            <a:r>
              <a:rPr lang="en-GB" sz="4000" b="1" baseline="3000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Existují</a:t>
            </a:r>
            <a:r>
              <a:rPr lang="en-GB" sz="4000" b="1" baseline="3000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ale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případy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,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kde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to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jednoduše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nejde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 V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těchto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případech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používáme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shora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uvedenou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vazbu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Tato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vazba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se v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angličtině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velmi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často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používá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a je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nutné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,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aby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jste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ji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dokonale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pochopili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a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naučili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se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ji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GB" sz="4000" b="1" baseline="30000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používat</a:t>
            </a:r>
            <a:r>
              <a:rPr lang="en-GB" sz="4000" b="1" baseline="300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392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640960" cy="1733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Věty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s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vazbou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THERE IS a THERE ARE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používáme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tehdy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,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když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říkáme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,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že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někde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něco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je,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většinou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se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jedná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o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věty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, </a:t>
            </a:r>
            <a:r>
              <a:rPr lang="en-GB" sz="4000" b="1" baseline="30000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které</a:t>
            </a:r>
            <a:r>
              <a:rPr lang="cs-CZ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odpovídají</a:t>
            </a:r>
            <a:r>
              <a:rPr lang="en-GB" sz="4000" b="1" baseline="300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na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otázku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CO TAM JE?.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Pokud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bychom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ale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např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.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říkali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,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že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máma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je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na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zahradě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,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tuto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vazbu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použít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nemůžeme</a:t>
            </a:r>
            <a:r>
              <a:rPr lang="en-GB" sz="4000" b="1" baseline="300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87624" y="2276872"/>
            <a:ext cx="66754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baseline="30000" dirty="0">
                <a:solidFill>
                  <a:schemeClr val="bg1"/>
                </a:solidFill>
              </a:rPr>
              <a:t>There is my mother in the garden.</a:t>
            </a:r>
          </a:p>
        </p:txBody>
      </p:sp>
      <p:sp>
        <p:nvSpPr>
          <p:cNvPr id="6" name="Volný tvar 5"/>
          <p:cNvSpPr/>
          <p:nvPr/>
        </p:nvSpPr>
        <p:spPr>
          <a:xfrm>
            <a:off x="724803" y="1850228"/>
            <a:ext cx="7601058" cy="1081468"/>
          </a:xfrm>
          <a:custGeom>
            <a:avLst/>
            <a:gdLst>
              <a:gd name="connsiteX0" fmla="*/ 581025 w 7601058"/>
              <a:gd name="connsiteY0" fmla="*/ 204850 h 1081468"/>
              <a:gd name="connsiteX1" fmla="*/ 476250 w 7601058"/>
              <a:gd name="connsiteY1" fmla="*/ 1081150 h 1081468"/>
              <a:gd name="connsiteX2" fmla="*/ 904875 w 7601058"/>
              <a:gd name="connsiteY2" fmla="*/ 309625 h 1081468"/>
              <a:gd name="connsiteX3" fmla="*/ 1009650 w 7601058"/>
              <a:gd name="connsiteY3" fmla="*/ 585850 h 1081468"/>
              <a:gd name="connsiteX4" fmla="*/ 1238250 w 7601058"/>
              <a:gd name="connsiteY4" fmla="*/ 471550 h 1081468"/>
              <a:gd name="connsiteX5" fmla="*/ 1314450 w 7601058"/>
              <a:gd name="connsiteY5" fmla="*/ 776350 h 1081468"/>
              <a:gd name="connsiteX6" fmla="*/ 1543050 w 7601058"/>
              <a:gd name="connsiteY6" fmla="*/ 90550 h 1081468"/>
              <a:gd name="connsiteX7" fmla="*/ 1600200 w 7601058"/>
              <a:gd name="connsiteY7" fmla="*/ 90550 h 1081468"/>
              <a:gd name="connsiteX8" fmla="*/ 1524000 w 7601058"/>
              <a:gd name="connsiteY8" fmla="*/ 852550 h 1081468"/>
              <a:gd name="connsiteX9" fmla="*/ 1952625 w 7601058"/>
              <a:gd name="connsiteY9" fmla="*/ 462025 h 1081468"/>
              <a:gd name="connsiteX10" fmla="*/ 2028825 w 7601058"/>
              <a:gd name="connsiteY10" fmla="*/ 319150 h 1081468"/>
              <a:gd name="connsiteX11" fmla="*/ 2066925 w 7601058"/>
              <a:gd name="connsiteY11" fmla="*/ 938275 h 1081468"/>
              <a:gd name="connsiteX12" fmla="*/ 2524125 w 7601058"/>
              <a:gd name="connsiteY12" fmla="*/ 214375 h 1081468"/>
              <a:gd name="connsiteX13" fmla="*/ 2552700 w 7601058"/>
              <a:gd name="connsiteY13" fmla="*/ 890650 h 1081468"/>
              <a:gd name="connsiteX14" fmla="*/ 2933700 w 7601058"/>
              <a:gd name="connsiteY14" fmla="*/ 633475 h 1081468"/>
              <a:gd name="connsiteX15" fmla="*/ 3600450 w 7601058"/>
              <a:gd name="connsiteY15" fmla="*/ 90550 h 1081468"/>
              <a:gd name="connsiteX16" fmla="*/ 2905125 w 7601058"/>
              <a:gd name="connsiteY16" fmla="*/ 881125 h 1081468"/>
              <a:gd name="connsiteX17" fmla="*/ 7181850 w 7601058"/>
              <a:gd name="connsiteY17" fmla="*/ 319150 h 1081468"/>
              <a:gd name="connsiteX18" fmla="*/ 6943725 w 7601058"/>
              <a:gd name="connsiteY18" fmla="*/ 585850 h 1081468"/>
              <a:gd name="connsiteX19" fmla="*/ 590550 w 7601058"/>
              <a:gd name="connsiteY19" fmla="*/ 423925 h 1081468"/>
              <a:gd name="connsiteX20" fmla="*/ 7600950 w 7601058"/>
              <a:gd name="connsiteY20" fmla="*/ 728725 h 1081468"/>
              <a:gd name="connsiteX21" fmla="*/ 400050 w 7601058"/>
              <a:gd name="connsiteY21" fmla="*/ 604900 h 1081468"/>
              <a:gd name="connsiteX22" fmla="*/ 7381875 w 7601058"/>
              <a:gd name="connsiteY22" fmla="*/ 376300 h 1081468"/>
              <a:gd name="connsiteX23" fmla="*/ 4219575 w 7601058"/>
              <a:gd name="connsiteY23" fmla="*/ 795400 h 1081468"/>
              <a:gd name="connsiteX24" fmla="*/ 285750 w 7601058"/>
              <a:gd name="connsiteY24" fmla="*/ 490600 h 1081468"/>
              <a:gd name="connsiteX25" fmla="*/ 7343775 w 7601058"/>
              <a:gd name="connsiteY25" fmla="*/ 233425 h 1081468"/>
              <a:gd name="connsiteX26" fmla="*/ 4295775 w 7601058"/>
              <a:gd name="connsiteY26" fmla="*/ 652525 h 1081468"/>
              <a:gd name="connsiteX27" fmla="*/ 1800225 w 7601058"/>
              <a:gd name="connsiteY27" fmla="*/ 538225 h 1081468"/>
              <a:gd name="connsiteX28" fmla="*/ 895350 w 7601058"/>
              <a:gd name="connsiteY28" fmla="*/ 757300 h 1081468"/>
              <a:gd name="connsiteX29" fmla="*/ 4581525 w 7601058"/>
              <a:gd name="connsiteY29" fmla="*/ 385825 h 1081468"/>
              <a:gd name="connsiteX30" fmla="*/ 7362825 w 7601058"/>
              <a:gd name="connsiteY30" fmla="*/ 566800 h 1081468"/>
              <a:gd name="connsiteX31" fmla="*/ 3095625 w 7601058"/>
              <a:gd name="connsiteY31" fmla="*/ 643000 h 1081468"/>
              <a:gd name="connsiteX32" fmla="*/ 0 w 7601058"/>
              <a:gd name="connsiteY32" fmla="*/ 471550 h 10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601058" h="1081468">
                <a:moveTo>
                  <a:pt x="581025" y="204850"/>
                </a:moveTo>
                <a:cubicBezTo>
                  <a:pt x="501650" y="634269"/>
                  <a:pt x="422275" y="1063688"/>
                  <a:pt x="476250" y="1081150"/>
                </a:cubicBezTo>
                <a:cubicBezTo>
                  <a:pt x="530225" y="1098612"/>
                  <a:pt x="815975" y="392175"/>
                  <a:pt x="904875" y="309625"/>
                </a:cubicBezTo>
                <a:cubicBezTo>
                  <a:pt x="993775" y="227075"/>
                  <a:pt x="954088" y="558863"/>
                  <a:pt x="1009650" y="585850"/>
                </a:cubicBezTo>
                <a:cubicBezTo>
                  <a:pt x="1065212" y="612837"/>
                  <a:pt x="1187450" y="439800"/>
                  <a:pt x="1238250" y="471550"/>
                </a:cubicBezTo>
                <a:cubicBezTo>
                  <a:pt x="1289050" y="503300"/>
                  <a:pt x="1263650" y="839850"/>
                  <a:pt x="1314450" y="776350"/>
                </a:cubicBezTo>
                <a:cubicBezTo>
                  <a:pt x="1365250" y="712850"/>
                  <a:pt x="1495425" y="204850"/>
                  <a:pt x="1543050" y="90550"/>
                </a:cubicBezTo>
                <a:cubicBezTo>
                  <a:pt x="1590675" y="-23750"/>
                  <a:pt x="1603375" y="-36450"/>
                  <a:pt x="1600200" y="90550"/>
                </a:cubicBezTo>
                <a:cubicBezTo>
                  <a:pt x="1597025" y="217550"/>
                  <a:pt x="1465263" y="790638"/>
                  <a:pt x="1524000" y="852550"/>
                </a:cubicBezTo>
                <a:cubicBezTo>
                  <a:pt x="1582737" y="914462"/>
                  <a:pt x="1868488" y="550925"/>
                  <a:pt x="1952625" y="462025"/>
                </a:cubicBezTo>
                <a:cubicBezTo>
                  <a:pt x="2036762" y="373125"/>
                  <a:pt x="2009775" y="239775"/>
                  <a:pt x="2028825" y="319150"/>
                </a:cubicBezTo>
                <a:cubicBezTo>
                  <a:pt x="2047875" y="398525"/>
                  <a:pt x="1984375" y="955737"/>
                  <a:pt x="2066925" y="938275"/>
                </a:cubicBezTo>
                <a:cubicBezTo>
                  <a:pt x="2149475" y="920813"/>
                  <a:pt x="2443163" y="222312"/>
                  <a:pt x="2524125" y="214375"/>
                </a:cubicBezTo>
                <a:cubicBezTo>
                  <a:pt x="2605087" y="206438"/>
                  <a:pt x="2484438" y="820800"/>
                  <a:pt x="2552700" y="890650"/>
                </a:cubicBezTo>
                <a:cubicBezTo>
                  <a:pt x="2620962" y="960500"/>
                  <a:pt x="2759075" y="766825"/>
                  <a:pt x="2933700" y="633475"/>
                </a:cubicBezTo>
                <a:cubicBezTo>
                  <a:pt x="3108325" y="500125"/>
                  <a:pt x="3605212" y="49275"/>
                  <a:pt x="3600450" y="90550"/>
                </a:cubicBezTo>
                <a:cubicBezTo>
                  <a:pt x="3595688" y="131825"/>
                  <a:pt x="2308225" y="843025"/>
                  <a:pt x="2905125" y="881125"/>
                </a:cubicBezTo>
                <a:cubicBezTo>
                  <a:pt x="3502025" y="919225"/>
                  <a:pt x="6508750" y="368362"/>
                  <a:pt x="7181850" y="319150"/>
                </a:cubicBezTo>
                <a:cubicBezTo>
                  <a:pt x="7854950" y="269938"/>
                  <a:pt x="6943725" y="585850"/>
                  <a:pt x="6943725" y="585850"/>
                </a:cubicBezTo>
                <a:lnTo>
                  <a:pt x="590550" y="423925"/>
                </a:lnTo>
                <a:cubicBezTo>
                  <a:pt x="700087" y="447737"/>
                  <a:pt x="7632700" y="698563"/>
                  <a:pt x="7600950" y="728725"/>
                </a:cubicBezTo>
                <a:cubicBezTo>
                  <a:pt x="7569200" y="758887"/>
                  <a:pt x="436562" y="663637"/>
                  <a:pt x="400050" y="604900"/>
                </a:cubicBezTo>
                <a:cubicBezTo>
                  <a:pt x="363538" y="546163"/>
                  <a:pt x="6745288" y="344550"/>
                  <a:pt x="7381875" y="376300"/>
                </a:cubicBezTo>
                <a:cubicBezTo>
                  <a:pt x="8018463" y="408050"/>
                  <a:pt x="5402262" y="776350"/>
                  <a:pt x="4219575" y="795400"/>
                </a:cubicBezTo>
                <a:cubicBezTo>
                  <a:pt x="3036888" y="814450"/>
                  <a:pt x="-234950" y="584263"/>
                  <a:pt x="285750" y="490600"/>
                </a:cubicBezTo>
                <a:cubicBezTo>
                  <a:pt x="806450" y="396937"/>
                  <a:pt x="6675438" y="206438"/>
                  <a:pt x="7343775" y="233425"/>
                </a:cubicBezTo>
                <a:cubicBezTo>
                  <a:pt x="8012112" y="260412"/>
                  <a:pt x="5219700" y="601725"/>
                  <a:pt x="4295775" y="652525"/>
                </a:cubicBezTo>
                <a:cubicBezTo>
                  <a:pt x="3371850" y="703325"/>
                  <a:pt x="2366962" y="520763"/>
                  <a:pt x="1800225" y="538225"/>
                </a:cubicBezTo>
                <a:cubicBezTo>
                  <a:pt x="1233488" y="555687"/>
                  <a:pt x="431800" y="782700"/>
                  <a:pt x="895350" y="757300"/>
                </a:cubicBezTo>
                <a:cubicBezTo>
                  <a:pt x="1358900" y="731900"/>
                  <a:pt x="3503613" y="417575"/>
                  <a:pt x="4581525" y="385825"/>
                </a:cubicBezTo>
                <a:cubicBezTo>
                  <a:pt x="5659437" y="354075"/>
                  <a:pt x="7610475" y="523938"/>
                  <a:pt x="7362825" y="566800"/>
                </a:cubicBezTo>
                <a:cubicBezTo>
                  <a:pt x="7115175" y="609662"/>
                  <a:pt x="4322762" y="658875"/>
                  <a:pt x="3095625" y="643000"/>
                </a:cubicBezTo>
                <a:cubicBezTo>
                  <a:pt x="1868488" y="627125"/>
                  <a:pt x="934244" y="549337"/>
                  <a:pt x="0" y="471550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3157836"/>
            <a:ext cx="5616624" cy="1733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Věta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cs-CZ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„</a:t>
            </a:r>
            <a:r>
              <a:rPr lang="en-GB" sz="4000" baseline="30000" dirty="0" err="1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máma</a:t>
            </a:r>
            <a:r>
              <a:rPr lang="en-GB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je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na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zahradě</a:t>
            </a:r>
            <a:r>
              <a:rPr lang="cs-CZ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“</a:t>
            </a:r>
            <a:r>
              <a:rPr lang="en-GB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totiž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spíše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odpovídá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na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otázku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cs-CZ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„</a:t>
            </a:r>
            <a:r>
              <a:rPr lang="en-GB" sz="4000" baseline="30000" dirty="0" err="1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kde</a:t>
            </a:r>
            <a:r>
              <a:rPr lang="en-GB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je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máma</a:t>
            </a:r>
            <a:r>
              <a:rPr lang="en-GB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?</a:t>
            </a:r>
            <a:r>
              <a:rPr lang="cs-CZ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“</a:t>
            </a:r>
            <a:r>
              <a:rPr lang="en-GB" sz="4000" baseline="30000" dirty="0" smtClean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,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použijeme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tedy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zcela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normální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slovosled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,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který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již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 </a:t>
            </a:r>
            <a:r>
              <a:rPr lang="en-GB" sz="4000" baseline="30000" dirty="0" err="1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umíme</a:t>
            </a:r>
            <a:r>
              <a:rPr lang="en-GB" sz="4000" baseline="30000" dirty="0">
                <a:ln w="3175">
                  <a:noFill/>
                </a:ln>
                <a:solidFill>
                  <a:schemeClr val="bg1"/>
                </a:solidFill>
                <a:effectLst>
                  <a:glow rad="101600">
                    <a:srgbClr val="006600">
                      <a:alpha val="60000"/>
                    </a:srgbClr>
                  </a:glow>
                </a:effectLst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67744" y="5229200"/>
            <a:ext cx="60975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b="1" baseline="300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My mother is in the garden.</a:t>
            </a:r>
          </a:p>
        </p:txBody>
      </p:sp>
    </p:spTree>
    <p:extLst>
      <p:ext uri="{BB962C8B-B14F-4D97-AF65-F5344CB8AC3E}">
        <p14:creationId xmlns:p14="http://schemas.microsoft.com/office/powerpoint/2010/main" val="22839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6000"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2372" y="332656"/>
            <a:ext cx="8856984" cy="214417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endParaRPr lang="cs-CZ" sz="4000" b="1" baseline="30000" dirty="0" smtClean="0"/>
          </a:p>
          <a:p>
            <a:pPr algn="just"/>
            <a:r>
              <a:rPr lang="en-GB" sz="4000" b="1" baseline="30000" dirty="0" err="1" smtClean="0"/>
              <a:t>Jak</a:t>
            </a:r>
            <a:r>
              <a:rPr lang="en-GB" sz="4000" b="1" baseline="30000" dirty="0" smtClean="0"/>
              <a:t> </a:t>
            </a:r>
            <a:r>
              <a:rPr lang="en-GB" sz="4000" b="1" baseline="30000" dirty="0"/>
              <a:t>to </a:t>
            </a:r>
            <a:r>
              <a:rPr lang="en-GB" sz="4000" b="1" baseline="30000" dirty="0" err="1"/>
              <a:t>tedy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funguje</a:t>
            </a:r>
            <a:r>
              <a:rPr lang="en-GB" sz="4000" b="1" baseline="30000" dirty="0"/>
              <a:t>? </a:t>
            </a:r>
            <a:r>
              <a:rPr lang="en-GB" sz="4000" b="1" baseline="30000" dirty="0" err="1"/>
              <a:t>Vezměme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následující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příklad</a:t>
            </a:r>
            <a:r>
              <a:rPr lang="en-GB" sz="4000" b="1" baseline="30000" dirty="0"/>
              <a:t> se </a:t>
            </a:r>
            <a:r>
              <a:rPr lang="en-GB" sz="4000" b="1" baseline="30000" dirty="0" err="1"/>
              <a:t>čtyřmi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místnostmi</a:t>
            </a:r>
            <a:r>
              <a:rPr lang="en-GB" sz="4000" b="1" baseline="30000" dirty="0"/>
              <a:t> v </a:t>
            </a:r>
            <a:r>
              <a:rPr lang="en-GB" sz="4000" b="1" baseline="30000" dirty="0" err="1"/>
              <a:t>našem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bytě</a:t>
            </a:r>
            <a:r>
              <a:rPr lang="en-GB" sz="4000" b="1" baseline="30000" dirty="0"/>
              <a:t> - V </a:t>
            </a:r>
            <a:r>
              <a:rPr lang="en-GB" sz="4000" b="1" baseline="30000" dirty="0" err="1"/>
              <a:t>našem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bytě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jsou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čtyři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místnosti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Pokud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bychom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následovali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pravidlo</a:t>
            </a:r>
            <a:r>
              <a:rPr lang="en-GB" sz="4000" b="1" baseline="30000" dirty="0"/>
              <a:t> PODMĚT + SLOVESO + PŘÍSLOVEČNÉ URČENÍ MÍSTA, </a:t>
            </a:r>
            <a:r>
              <a:rPr lang="en-GB" sz="4000" b="1" baseline="30000" dirty="0" err="1"/>
              <a:t>vznikla</a:t>
            </a:r>
            <a:r>
              <a:rPr lang="en-GB" sz="4000" b="1" baseline="30000" dirty="0"/>
              <a:t> by </a:t>
            </a:r>
            <a:r>
              <a:rPr lang="en-GB" sz="4000" b="1" baseline="30000" dirty="0" err="1"/>
              <a:t>nám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věta</a:t>
            </a:r>
            <a:r>
              <a:rPr lang="en-GB" sz="4000" b="1" baseline="30000" dirty="0"/>
              <a:t>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05415" y="2969509"/>
            <a:ext cx="72051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b="1" baseline="30000" dirty="0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Four rooms are in our apartment</a:t>
            </a:r>
            <a:r>
              <a:rPr lang="en-US" baseline="30000" dirty="0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</p:txBody>
      </p:sp>
      <p:sp>
        <p:nvSpPr>
          <p:cNvPr id="6" name="Volný tvar 5"/>
          <p:cNvSpPr/>
          <p:nvPr/>
        </p:nvSpPr>
        <p:spPr>
          <a:xfrm>
            <a:off x="683568" y="2595927"/>
            <a:ext cx="7601058" cy="1081468"/>
          </a:xfrm>
          <a:custGeom>
            <a:avLst/>
            <a:gdLst>
              <a:gd name="connsiteX0" fmla="*/ 581025 w 7601058"/>
              <a:gd name="connsiteY0" fmla="*/ 204850 h 1081468"/>
              <a:gd name="connsiteX1" fmla="*/ 476250 w 7601058"/>
              <a:gd name="connsiteY1" fmla="*/ 1081150 h 1081468"/>
              <a:gd name="connsiteX2" fmla="*/ 904875 w 7601058"/>
              <a:gd name="connsiteY2" fmla="*/ 309625 h 1081468"/>
              <a:gd name="connsiteX3" fmla="*/ 1009650 w 7601058"/>
              <a:gd name="connsiteY3" fmla="*/ 585850 h 1081468"/>
              <a:gd name="connsiteX4" fmla="*/ 1238250 w 7601058"/>
              <a:gd name="connsiteY4" fmla="*/ 471550 h 1081468"/>
              <a:gd name="connsiteX5" fmla="*/ 1314450 w 7601058"/>
              <a:gd name="connsiteY5" fmla="*/ 776350 h 1081468"/>
              <a:gd name="connsiteX6" fmla="*/ 1543050 w 7601058"/>
              <a:gd name="connsiteY6" fmla="*/ 90550 h 1081468"/>
              <a:gd name="connsiteX7" fmla="*/ 1600200 w 7601058"/>
              <a:gd name="connsiteY7" fmla="*/ 90550 h 1081468"/>
              <a:gd name="connsiteX8" fmla="*/ 1524000 w 7601058"/>
              <a:gd name="connsiteY8" fmla="*/ 852550 h 1081468"/>
              <a:gd name="connsiteX9" fmla="*/ 1952625 w 7601058"/>
              <a:gd name="connsiteY9" fmla="*/ 462025 h 1081468"/>
              <a:gd name="connsiteX10" fmla="*/ 2028825 w 7601058"/>
              <a:gd name="connsiteY10" fmla="*/ 319150 h 1081468"/>
              <a:gd name="connsiteX11" fmla="*/ 2066925 w 7601058"/>
              <a:gd name="connsiteY11" fmla="*/ 938275 h 1081468"/>
              <a:gd name="connsiteX12" fmla="*/ 2524125 w 7601058"/>
              <a:gd name="connsiteY12" fmla="*/ 214375 h 1081468"/>
              <a:gd name="connsiteX13" fmla="*/ 2552700 w 7601058"/>
              <a:gd name="connsiteY13" fmla="*/ 890650 h 1081468"/>
              <a:gd name="connsiteX14" fmla="*/ 2933700 w 7601058"/>
              <a:gd name="connsiteY14" fmla="*/ 633475 h 1081468"/>
              <a:gd name="connsiteX15" fmla="*/ 3600450 w 7601058"/>
              <a:gd name="connsiteY15" fmla="*/ 90550 h 1081468"/>
              <a:gd name="connsiteX16" fmla="*/ 2905125 w 7601058"/>
              <a:gd name="connsiteY16" fmla="*/ 881125 h 1081468"/>
              <a:gd name="connsiteX17" fmla="*/ 7181850 w 7601058"/>
              <a:gd name="connsiteY17" fmla="*/ 319150 h 1081468"/>
              <a:gd name="connsiteX18" fmla="*/ 6943725 w 7601058"/>
              <a:gd name="connsiteY18" fmla="*/ 585850 h 1081468"/>
              <a:gd name="connsiteX19" fmla="*/ 590550 w 7601058"/>
              <a:gd name="connsiteY19" fmla="*/ 423925 h 1081468"/>
              <a:gd name="connsiteX20" fmla="*/ 7600950 w 7601058"/>
              <a:gd name="connsiteY20" fmla="*/ 728725 h 1081468"/>
              <a:gd name="connsiteX21" fmla="*/ 400050 w 7601058"/>
              <a:gd name="connsiteY21" fmla="*/ 604900 h 1081468"/>
              <a:gd name="connsiteX22" fmla="*/ 7381875 w 7601058"/>
              <a:gd name="connsiteY22" fmla="*/ 376300 h 1081468"/>
              <a:gd name="connsiteX23" fmla="*/ 4219575 w 7601058"/>
              <a:gd name="connsiteY23" fmla="*/ 795400 h 1081468"/>
              <a:gd name="connsiteX24" fmla="*/ 285750 w 7601058"/>
              <a:gd name="connsiteY24" fmla="*/ 490600 h 1081468"/>
              <a:gd name="connsiteX25" fmla="*/ 7343775 w 7601058"/>
              <a:gd name="connsiteY25" fmla="*/ 233425 h 1081468"/>
              <a:gd name="connsiteX26" fmla="*/ 4295775 w 7601058"/>
              <a:gd name="connsiteY26" fmla="*/ 652525 h 1081468"/>
              <a:gd name="connsiteX27" fmla="*/ 1800225 w 7601058"/>
              <a:gd name="connsiteY27" fmla="*/ 538225 h 1081468"/>
              <a:gd name="connsiteX28" fmla="*/ 895350 w 7601058"/>
              <a:gd name="connsiteY28" fmla="*/ 757300 h 1081468"/>
              <a:gd name="connsiteX29" fmla="*/ 4581525 w 7601058"/>
              <a:gd name="connsiteY29" fmla="*/ 385825 h 1081468"/>
              <a:gd name="connsiteX30" fmla="*/ 7362825 w 7601058"/>
              <a:gd name="connsiteY30" fmla="*/ 566800 h 1081468"/>
              <a:gd name="connsiteX31" fmla="*/ 3095625 w 7601058"/>
              <a:gd name="connsiteY31" fmla="*/ 643000 h 1081468"/>
              <a:gd name="connsiteX32" fmla="*/ 0 w 7601058"/>
              <a:gd name="connsiteY32" fmla="*/ 471550 h 10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601058" h="1081468">
                <a:moveTo>
                  <a:pt x="581025" y="204850"/>
                </a:moveTo>
                <a:cubicBezTo>
                  <a:pt x="501650" y="634269"/>
                  <a:pt x="422275" y="1063688"/>
                  <a:pt x="476250" y="1081150"/>
                </a:cubicBezTo>
                <a:cubicBezTo>
                  <a:pt x="530225" y="1098612"/>
                  <a:pt x="815975" y="392175"/>
                  <a:pt x="904875" y="309625"/>
                </a:cubicBezTo>
                <a:cubicBezTo>
                  <a:pt x="993775" y="227075"/>
                  <a:pt x="954088" y="558863"/>
                  <a:pt x="1009650" y="585850"/>
                </a:cubicBezTo>
                <a:cubicBezTo>
                  <a:pt x="1065212" y="612837"/>
                  <a:pt x="1187450" y="439800"/>
                  <a:pt x="1238250" y="471550"/>
                </a:cubicBezTo>
                <a:cubicBezTo>
                  <a:pt x="1289050" y="503300"/>
                  <a:pt x="1263650" y="839850"/>
                  <a:pt x="1314450" y="776350"/>
                </a:cubicBezTo>
                <a:cubicBezTo>
                  <a:pt x="1365250" y="712850"/>
                  <a:pt x="1495425" y="204850"/>
                  <a:pt x="1543050" y="90550"/>
                </a:cubicBezTo>
                <a:cubicBezTo>
                  <a:pt x="1590675" y="-23750"/>
                  <a:pt x="1603375" y="-36450"/>
                  <a:pt x="1600200" y="90550"/>
                </a:cubicBezTo>
                <a:cubicBezTo>
                  <a:pt x="1597025" y="217550"/>
                  <a:pt x="1465263" y="790638"/>
                  <a:pt x="1524000" y="852550"/>
                </a:cubicBezTo>
                <a:cubicBezTo>
                  <a:pt x="1582737" y="914462"/>
                  <a:pt x="1868488" y="550925"/>
                  <a:pt x="1952625" y="462025"/>
                </a:cubicBezTo>
                <a:cubicBezTo>
                  <a:pt x="2036762" y="373125"/>
                  <a:pt x="2009775" y="239775"/>
                  <a:pt x="2028825" y="319150"/>
                </a:cubicBezTo>
                <a:cubicBezTo>
                  <a:pt x="2047875" y="398525"/>
                  <a:pt x="1984375" y="955737"/>
                  <a:pt x="2066925" y="938275"/>
                </a:cubicBezTo>
                <a:cubicBezTo>
                  <a:pt x="2149475" y="920813"/>
                  <a:pt x="2443163" y="222312"/>
                  <a:pt x="2524125" y="214375"/>
                </a:cubicBezTo>
                <a:cubicBezTo>
                  <a:pt x="2605087" y="206438"/>
                  <a:pt x="2484438" y="820800"/>
                  <a:pt x="2552700" y="890650"/>
                </a:cubicBezTo>
                <a:cubicBezTo>
                  <a:pt x="2620962" y="960500"/>
                  <a:pt x="2759075" y="766825"/>
                  <a:pt x="2933700" y="633475"/>
                </a:cubicBezTo>
                <a:cubicBezTo>
                  <a:pt x="3108325" y="500125"/>
                  <a:pt x="3605212" y="49275"/>
                  <a:pt x="3600450" y="90550"/>
                </a:cubicBezTo>
                <a:cubicBezTo>
                  <a:pt x="3595688" y="131825"/>
                  <a:pt x="2308225" y="843025"/>
                  <a:pt x="2905125" y="881125"/>
                </a:cubicBezTo>
                <a:cubicBezTo>
                  <a:pt x="3502025" y="919225"/>
                  <a:pt x="6508750" y="368362"/>
                  <a:pt x="7181850" y="319150"/>
                </a:cubicBezTo>
                <a:cubicBezTo>
                  <a:pt x="7854950" y="269938"/>
                  <a:pt x="6943725" y="585850"/>
                  <a:pt x="6943725" y="585850"/>
                </a:cubicBezTo>
                <a:lnTo>
                  <a:pt x="590550" y="423925"/>
                </a:lnTo>
                <a:cubicBezTo>
                  <a:pt x="700087" y="447737"/>
                  <a:pt x="7632700" y="698563"/>
                  <a:pt x="7600950" y="728725"/>
                </a:cubicBezTo>
                <a:cubicBezTo>
                  <a:pt x="7569200" y="758887"/>
                  <a:pt x="436562" y="663637"/>
                  <a:pt x="400050" y="604900"/>
                </a:cubicBezTo>
                <a:cubicBezTo>
                  <a:pt x="363538" y="546163"/>
                  <a:pt x="6745288" y="344550"/>
                  <a:pt x="7381875" y="376300"/>
                </a:cubicBezTo>
                <a:cubicBezTo>
                  <a:pt x="8018463" y="408050"/>
                  <a:pt x="5402262" y="776350"/>
                  <a:pt x="4219575" y="795400"/>
                </a:cubicBezTo>
                <a:cubicBezTo>
                  <a:pt x="3036888" y="814450"/>
                  <a:pt x="-234950" y="584263"/>
                  <a:pt x="285750" y="490600"/>
                </a:cubicBezTo>
                <a:cubicBezTo>
                  <a:pt x="806450" y="396937"/>
                  <a:pt x="6675438" y="206438"/>
                  <a:pt x="7343775" y="233425"/>
                </a:cubicBezTo>
                <a:cubicBezTo>
                  <a:pt x="8012112" y="260412"/>
                  <a:pt x="5219700" y="601725"/>
                  <a:pt x="4295775" y="652525"/>
                </a:cubicBezTo>
                <a:cubicBezTo>
                  <a:pt x="3371850" y="703325"/>
                  <a:pt x="2366962" y="520763"/>
                  <a:pt x="1800225" y="538225"/>
                </a:cubicBezTo>
                <a:cubicBezTo>
                  <a:pt x="1233488" y="555687"/>
                  <a:pt x="431800" y="782700"/>
                  <a:pt x="895350" y="757300"/>
                </a:cubicBezTo>
                <a:cubicBezTo>
                  <a:pt x="1358900" y="731900"/>
                  <a:pt x="3503613" y="417575"/>
                  <a:pt x="4581525" y="385825"/>
                </a:cubicBezTo>
                <a:cubicBezTo>
                  <a:pt x="5659437" y="354075"/>
                  <a:pt x="7610475" y="523938"/>
                  <a:pt x="7362825" y="566800"/>
                </a:cubicBezTo>
                <a:cubicBezTo>
                  <a:pt x="7115175" y="609662"/>
                  <a:pt x="4322762" y="658875"/>
                  <a:pt x="3095625" y="643000"/>
                </a:cubicBezTo>
                <a:cubicBezTo>
                  <a:pt x="1868488" y="627125"/>
                  <a:pt x="934244" y="549337"/>
                  <a:pt x="0" y="471550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4149080"/>
            <a:ext cx="8856984" cy="214417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/>
            <a:endParaRPr lang="cs-CZ" sz="4000" b="1" baseline="30000" dirty="0" smtClean="0">
              <a:ln w="3175">
                <a:solidFill>
                  <a:schemeClr val="tx1"/>
                </a:solidFill>
              </a:ln>
            </a:endParaRPr>
          </a:p>
          <a:p>
            <a:pPr algn="just"/>
            <a:r>
              <a:rPr lang="en-GB" sz="4000" b="1" baseline="30000" dirty="0" err="1" smtClean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Touto</a:t>
            </a:r>
            <a:r>
              <a:rPr lang="en-GB" sz="4000" b="1" baseline="30000" dirty="0" smtClean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větou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bychom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ale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neříkali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kolik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místností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je v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našem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bytě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ale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kde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jsou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čtyři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místnosti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(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jako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kdyby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ty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místnosti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někdo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hledal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a my mu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řekli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že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jsou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u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nás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v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bytě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). To by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samozřejmě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nedávalo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moc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smysl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553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4572000" cy="255454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dk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endParaRPr lang="cs-CZ" sz="4000" baseline="300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4000" baseline="30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těchto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větách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jako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podmět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slouží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pomocné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zájmeno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THERE (tam), </a:t>
            </a:r>
            <a:b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za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ním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následuje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sloveso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BÝT a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potom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až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logický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GB" sz="4000" baseline="3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podmět</a:t>
            </a:r>
            <a:r>
              <a:rPr lang="en-GB" sz="4000" baseline="3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7784" y="2881288"/>
            <a:ext cx="6360652" cy="9130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0" b="1" baseline="30000" dirty="0">
                <a:ln>
                  <a:solidFill>
                    <a:srgbClr val="003300"/>
                  </a:solidFill>
                </a:ln>
                <a:solidFill>
                  <a:schemeClr val="bg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There are four rooms.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3429000"/>
            <a:ext cx="4050981" cy="144655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pPr algn="just"/>
            <a:endParaRPr lang="cs-CZ" sz="4400" b="1" baseline="30000" dirty="0" smtClean="0">
              <a:solidFill>
                <a:schemeClr val="bg1"/>
              </a:solidFill>
            </a:endParaRPr>
          </a:p>
          <a:p>
            <a:pPr algn="just"/>
            <a:r>
              <a:rPr lang="en-GB" sz="4400" b="1" baseline="30000" dirty="0" err="1" smtClean="0">
                <a:solidFill>
                  <a:schemeClr val="bg1"/>
                </a:solidFill>
              </a:rPr>
              <a:t>Příslovečné</a:t>
            </a:r>
            <a:r>
              <a:rPr lang="en-GB" sz="4400" b="1" baseline="30000" dirty="0" smtClean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určení</a:t>
            </a:r>
            <a:r>
              <a:rPr lang="en-GB" sz="4400" b="1" baseline="30000" dirty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místa</a:t>
            </a:r>
            <a:r>
              <a:rPr lang="en-GB" sz="4400" b="1" baseline="30000" dirty="0">
                <a:solidFill>
                  <a:schemeClr val="bg1"/>
                </a:solidFill>
              </a:rPr>
              <a:t> </a:t>
            </a:r>
            <a:endParaRPr lang="cs-CZ" sz="4400" b="1" baseline="30000" dirty="0" smtClean="0">
              <a:solidFill>
                <a:schemeClr val="bg1"/>
              </a:solidFill>
            </a:endParaRPr>
          </a:p>
          <a:p>
            <a:pPr algn="just"/>
            <a:r>
              <a:rPr lang="en-GB" sz="4400" b="1" baseline="30000" dirty="0" err="1" smtClean="0">
                <a:solidFill>
                  <a:schemeClr val="bg1"/>
                </a:solidFill>
              </a:rPr>
              <a:t>může</a:t>
            </a:r>
            <a:r>
              <a:rPr lang="en-GB" sz="4400" b="1" baseline="30000" dirty="0" smtClean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stát</a:t>
            </a:r>
            <a:r>
              <a:rPr lang="en-GB" sz="4400" b="1" baseline="30000" dirty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na</a:t>
            </a:r>
            <a:r>
              <a:rPr lang="en-GB" sz="4400" b="1" baseline="30000" dirty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konci</a:t>
            </a:r>
            <a:r>
              <a:rPr lang="en-GB" sz="4400" b="1" baseline="30000" dirty="0">
                <a:solidFill>
                  <a:schemeClr val="bg1"/>
                </a:solidFill>
              </a:rPr>
              <a:t> </a:t>
            </a:r>
            <a:r>
              <a:rPr lang="en-GB" sz="4400" b="1" baseline="30000" dirty="0" err="1">
                <a:solidFill>
                  <a:schemeClr val="bg1"/>
                </a:solidFill>
              </a:rPr>
              <a:t>věty</a:t>
            </a:r>
            <a:r>
              <a:rPr lang="en-GB" sz="4400" b="1" baseline="30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75656" y="4875550"/>
            <a:ext cx="7021089" cy="17338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There are four rooms in </a:t>
            </a:r>
            <a:endParaRPr lang="cs-CZ" sz="8000" b="1" baseline="30000" dirty="0" smtClean="0">
              <a:ln w="3175">
                <a:solidFill>
                  <a:schemeClr val="tx1"/>
                </a:solidFill>
              </a:ln>
              <a:solidFill>
                <a:schemeClr val="bg1"/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8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our </a:t>
            </a:r>
            <a:r>
              <a:rPr lang="en-US" sz="8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apartment.</a:t>
            </a:r>
          </a:p>
        </p:txBody>
      </p:sp>
    </p:spTree>
    <p:extLst>
      <p:ext uri="{BB962C8B-B14F-4D97-AF65-F5344CB8AC3E}">
        <p14:creationId xmlns:p14="http://schemas.microsoft.com/office/powerpoint/2010/main" val="429207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8640"/>
            <a:ext cx="4086200" cy="1528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sz="4000" b="1" baseline="30000" dirty="0" smtClean="0">
              <a:solidFill>
                <a:schemeClr val="bg1"/>
              </a:solidFill>
            </a:endParaRPr>
          </a:p>
          <a:p>
            <a:pPr algn="just"/>
            <a:r>
              <a:rPr lang="en-GB" sz="4000" b="1" baseline="30000" dirty="0" err="1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Může</a:t>
            </a:r>
            <a:r>
              <a:rPr lang="en-GB" sz="4000" b="1" baseline="30000" dirty="0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ale </a:t>
            </a:r>
            <a:r>
              <a:rPr lang="en-GB" sz="4000" b="1" baseline="30000" dirty="0" err="1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také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 err="1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stát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</a:t>
            </a:r>
            <a:r>
              <a:rPr lang="en-GB" sz="4000" b="1" baseline="30000" dirty="0" err="1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jako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4000" b="1" baseline="30000" dirty="0" smtClean="0">
              <a:solidFill>
                <a:schemeClr val="bg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pPr algn="just"/>
            <a:r>
              <a:rPr lang="en-GB" sz="4000" b="1" baseline="30000" dirty="0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</a:t>
            </a:r>
            <a:r>
              <a:rPr lang="cs-CZ" sz="4000" b="1" dirty="0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 err="1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češtině</a:t>
            </a:r>
            <a:r>
              <a:rPr lang="en-GB" sz="4000" b="1" baseline="30000" dirty="0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 err="1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na</a:t>
            </a:r>
            <a:r>
              <a:rPr lang="en-GB" sz="4000" b="1" baseline="30000" dirty="0" smtClean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 err="1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začátku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4000" b="1" baseline="30000" dirty="0" err="1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věty</a:t>
            </a:r>
            <a:r>
              <a:rPr lang="en-GB" sz="4000" b="1" baseline="30000" dirty="0">
                <a:solidFill>
                  <a:schemeClr val="bg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8964" y="2276872"/>
            <a:ext cx="8107412" cy="17338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b="1" baseline="30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In </a:t>
            </a:r>
            <a:r>
              <a:rPr lang="cs-CZ" sz="8000" b="1" baseline="30000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</a:t>
            </a:r>
            <a:r>
              <a:rPr lang="en-US" sz="8000" b="1" baseline="30000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our </a:t>
            </a:r>
            <a:r>
              <a:rPr lang="en-US" sz="8000" b="1" baseline="30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apartment there are </a:t>
            </a:r>
            <a:endParaRPr lang="cs-CZ" sz="8000" b="1" baseline="30000" dirty="0" smtClean="0"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en-US" sz="8000" b="1" baseline="30000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four </a:t>
            </a:r>
            <a:r>
              <a:rPr lang="en-US" sz="8000" b="1" baseline="30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rooms.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437112"/>
            <a:ext cx="8568952" cy="132343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/>
            <a:endParaRPr lang="cs-CZ" sz="4000" b="1" baseline="30000" dirty="0" smtClean="0">
              <a:ln w="3175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  <a:p>
            <a:pPr algn="just"/>
            <a:r>
              <a:rPr lang="en-GB" sz="4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!!! 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českém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překladu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se v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těchto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případech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žádné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cs-CZ" sz="4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„</a:t>
            </a:r>
            <a:r>
              <a:rPr lang="en-GB" sz="4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tam</a:t>
            </a:r>
            <a:r>
              <a:rPr lang="cs-CZ" sz="4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“</a:t>
            </a:r>
            <a:r>
              <a:rPr lang="en-GB" sz="4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4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neobjevuje</a:t>
            </a:r>
            <a:r>
              <a:rPr lang="en-GB" sz="4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. !!!</a:t>
            </a:r>
          </a:p>
        </p:txBody>
      </p:sp>
    </p:spTree>
    <p:extLst>
      <p:ext uri="{BB962C8B-B14F-4D97-AF65-F5344CB8AC3E}">
        <p14:creationId xmlns:p14="http://schemas.microsoft.com/office/powerpoint/2010/main" val="247345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4854" y="2348880"/>
            <a:ext cx="5276060" cy="132343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endParaRPr lang="cs-CZ" sz="6000" b="1" baseline="30000" dirty="0" smtClean="0">
              <a:ln w="3175">
                <a:solidFill>
                  <a:schemeClr val="tx1"/>
                </a:solidFill>
              </a:ln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GB" sz="6000" b="1" baseline="30000" dirty="0" err="1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Pár</a:t>
            </a:r>
            <a:r>
              <a:rPr lang="en-GB" sz="6000" b="1" baseline="30000" dirty="0" smtClean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6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příkladů</a:t>
            </a:r>
            <a:r>
              <a:rPr lang="en-GB" sz="6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6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na</a:t>
            </a:r>
            <a:r>
              <a:rPr lang="en-GB" sz="6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6000" b="1" baseline="30000" dirty="0" err="1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překlad</a:t>
            </a:r>
            <a:r>
              <a:rPr lang="en-GB" sz="6000" b="1" baseline="30000" dirty="0">
                <a:ln w="3175"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69805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9" presetID="56" presetClass="exit" presetSubtype="0" fill="hold" grpId="2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20" dur="1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21" dur="10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22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177921">
            <a:off x="276968" y="2019481"/>
            <a:ext cx="836446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endParaRPr lang="cs-CZ" sz="5400" b="1" baseline="30000" dirty="0" smtClean="0">
              <a:solidFill>
                <a:schemeClr val="bg1"/>
              </a:solidFill>
            </a:endParaRPr>
          </a:p>
          <a:p>
            <a:r>
              <a:rPr lang="en-US" sz="5400" b="1" baseline="30000" dirty="0" smtClean="0">
                <a:solidFill>
                  <a:schemeClr val="bg1"/>
                </a:solidFill>
              </a:rPr>
              <a:t>There </a:t>
            </a:r>
            <a:r>
              <a:rPr lang="en-US" sz="5400" b="1" baseline="30000" dirty="0">
                <a:solidFill>
                  <a:schemeClr val="bg1"/>
                </a:solidFill>
              </a:rPr>
              <a:t>are twenty-five students in my class.</a:t>
            </a:r>
          </a:p>
        </p:txBody>
      </p:sp>
      <p:sp>
        <p:nvSpPr>
          <p:cNvPr id="4" name="Obdélník 3"/>
          <p:cNvSpPr/>
          <p:nvPr/>
        </p:nvSpPr>
        <p:spPr>
          <a:xfrm rot="21345489">
            <a:off x="145360" y="702253"/>
            <a:ext cx="8095550" cy="13234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just"/>
            <a:endParaRPr lang="cs-CZ" sz="6000" b="1" baseline="30000" dirty="0" smtClean="0">
              <a:solidFill>
                <a:schemeClr val="bg1"/>
              </a:solidFill>
            </a:endParaRPr>
          </a:p>
          <a:p>
            <a:pPr algn="just"/>
            <a:r>
              <a:rPr lang="en-US" sz="6000" b="1" baseline="30000" dirty="0" smtClean="0">
                <a:solidFill>
                  <a:schemeClr val="bg1"/>
                </a:solidFill>
              </a:rPr>
              <a:t>There </a:t>
            </a:r>
            <a:r>
              <a:rPr lang="en-US" sz="6000" b="1" baseline="30000" dirty="0">
                <a:solidFill>
                  <a:schemeClr val="bg1"/>
                </a:solidFill>
              </a:rPr>
              <a:t>are eleven players in our team.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62000" y="2996952"/>
            <a:ext cx="5031121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endParaRPr lang="cs-CZ" sz="4800" b="1" baseline="30000" dirty="0" smtClean="0"/>
          </a:p>
          <a:p>
            <a:r>
              <a:rPr lang="en-US" sz="4800" b="1" baseline="30000" dirty="0" smtClean="0"/>
              <a:t>There </a:t>
            </a:r>
            <a:r>
              <a:rPr lang="en-US" sz="4800" b="1" baseline="30000" dirty="0"/>
              <a:t>is a poster on the wall</a:t>
            </a:r>
            <a:r>
              <a:rPr lang="en-US" baseline="30000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 rot="20741723">
            <a:off x="4421147" y="3737437"/>
            <a:ext cx="4380495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endParaRPr lang="cs-CZ" sz="4800" b="1" baseline="30000" dirty="0" smtClean="0">
              <a:solidFill>
                <a:schemeClr val="bg1"/>
              </a:solidFill>
            </a:endParaRPr>
          </a:p>
          <a:p>
            <a:r>
              <a:rPr lang="en-GB" sz="4800" b="1" baseline="30000" dirty="0" smtClean="0">
                <a:solidFill>
                  <a:schemeClr val="bg1"/>
                </a:solidFill>
              </a:rPr>
              <a:t>Is </a:t>
            </a:r>
            <a:r>
              <a:rPr lang="en-GB" sz="4800" b="1" baseline="30000" dirty="0">
                <a:solidFill>
                  <a:schemeClr val="bg1"/>
                </a:solidFill>
              </a:rPr>
              <a:t>there anybody home ?</a:t>
            </a:r>
          </a:p>
        </p:txBody>
      </p:sp>
      <p:sp>
        <p:nvSpPr>
          <p:cNvPr id="8" name="Obdélník 7"/>
          <p:cNvSpPr/>
          <p:nvPr/>
        </p:nvSpPr>
        <p:spPr>
          <a:xfrm rot="425877">
            <a:off x="138445" y="4765079"/>
            <a:ext cx="5364995" cy="9130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endParaRPr lang="cs-CZ" sz="4000" b="1" baseline="30000" dirty="0" smtClean="0"/>
          </a:p>
          <a:p>
            <a:r>
              <a:rPr lang="en-US" sz="4000" b="1" baseline="30000" dirty="0" smtClean="0"/>
              <a:t>There </a:t>
            </a:r>
            <a:r>
              <a:rPr lang="en-US" sz="4000" b="1" baseline="30000" dirty="0"/>
              <a:t>are some things in the </a:t>
            </a:r>
            <a:r>
              <a:rPr lang="en-US" sz="4000" b="1" baseline="30000" dirty="0" err="1"/>
              <a:t>univers</a:t>
            </a:r>
            <a:r>
              <a:rPr lang="en-US" baseline="30000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806542" y="6088559"/>
            <a:ext cx="70988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600" b="1" baseline="30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There is a picture on the wall.</a:t>
            </a:r>
          </a:p>
        </p:txBody>
      </p:sp>
    </p:spTree>
    <p:extLst>
      <p:ext uri="{BB962C8B-B14F-4D97-AF65-F5344CB8AC3E}">
        <p14:creationId xmlns:p14="http://schemas.microsoft.com/office/powerpoint/2010/main" val="203046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6" grpId="0" animBg="1"/>
      <p:bldP spid="7" grpId="0" animBg="1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543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28</cp:revision>
  <dcterms:created xsi:type="dcterms:W3CDTF">2013-12-18T11:50:08Z</dcterms:created>
  <dcterms:modified xsi:type="dcterms:W3CDTF">2014-01-13T14:06:43Z</dcterms:modified>
</cp:coreProperties>
</file>