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8" r:id="rId5"/>
    <p:sldId id="261" r:id="rId6"/>
    <p:sldId id="263" r:id="rId7"/>
    <p:sldId id="262" r:id="rId8"/>
    <p:sldId id="264" r:id="rId9"/>
    <p:sldId id="267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00"/>
    <a:srgbClr val="006600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003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2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66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58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960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408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7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18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6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99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081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D6C28-3AB1-4746-A1C0-A2CA720133F5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6D496-F21E-46EB-B0D2-810A256EC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49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2444264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Počitatelnost a nepočitatelnost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Počitatelnost, nepočitatelnost, určité číslovky, neurčité číslovky, určování počitatelnosti v angličtině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Anglický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Jiří Černý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Čeština/angličtina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Automechanik (obory H)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/>
              <a:t>Počitatelnost </a:t>
            </a:r>
            <a:r>
              <a:rPr lang="cs-CZ" sz="2800" b="1" dirty="0"/>
              <a:t>a nepočitatelnost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VY_32_INOVACE_05_087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19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619672" y="404664"/>
            <a:ext cx="6336704" cy="286232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POČITATELNOST </a:t>
            </a: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</a:t>
            </a: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NEPOČITATELNOST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 rot="805495">
            <a:off x="2419997" y="3885550"/>
            <a:ext cx="54118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…umění určit množství…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8169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6"/>
            <a:ext cx="8496944" cy="24211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b="1" baseline="30000" dirty="0" err="1"/>
              <a:t>Protože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již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známe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číslovky</a:t>
            </a:r>
            <a:r>
              <a:rPr lang="en-GB" sz="4000" b="1" baseline="30000" dirty="0"/>
              <a:t>, </a:t>
            </a:r>
            <a:r>
              <a:rPr lang="en-GB" sz="4000" b="1" baseline="30000" dirty="0" err="1"/>
              <a:t>není</a:t>
            </a:r>
            <a:r>
              <a:rPr lang="en-GB" sz="4000" b="1" baseline="30000" dirty="0"/>
              <a:t> pro </a:t>
            </a:r>
            <a:r>
              <a:rPr lang="en-GB" sz="4000" b="1" baseline="30000" dirty="0" err="1"/>
              <a:t>nás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problémem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označit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podstatná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jména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kusy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nebo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určit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počet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osob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či</a:t>
            </a:r>
            <a:r>
              <a:rPr lang="en-GB" sz="4000" b="1" baseline="30000" dirty="0"/>
              <a:t> </a:t>
            </a:r>
            <a:r>
              <a:rPr lang="en-GB" sz="4000" b="1" baseline="30000" dirty="0" err="1" smtClean="0"/>
              <a:t>zvířat</a:t>
            </a:r>
            <a:r>
              <a:rPr lang="cs-CZ" sz="4000" b="1" baseline="30000" dirty="0" smtClean="0"/>
              <a:t>. </a:t>
            </a:r>
            <a:r>
              <a:rPr lang="en-GB" sz="4000" b="1" baseline="30000" dirty="0" smtClean="0"/>
              <a:t>Ale </a:t>
            </a:r>
            <a:r>
              <a:rPr lang="en-GB" sz="4000" b="1" baseline="30000" dirty="0" err="1"/>
              <a:t>takové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slovo</a:t>
            </a:r>
            <a:r>
              <a:rPr lang="en-GB" sz="4000" b="1" baseline="30000" dirty="0"/>
              <a:t> </a:t>
            </a:r>
            <a:r>
              <a:rPr lang="cs-CZ" sz="4000" b="1" baseline="30000" dirty="0" smtClean="0"/>
              <a:t>mlha </a:t>
            </a:r>
            <a:r>
              <a:rPr lang="en-GB" sz="4000" b="1" baseline="30000" dirty="0" err="1" smtClean="0"/>
              <a:t>už</a:t>
            </a:r>
            <a:r>
              <a:rPr lang="en-GB" sz="4000" b="1" baseline="30000" dirty="0" smtClean="0"/>
              <a:t> </a:t>
            </a:r>
            <a:r>
              <a:rPr lang="en-GB" sz="4000" b="1" baseline="30000" dirty="0"/>
              <a:t>je </a:t>
            </a:r>
            <a:r>
              <a:rPr lang="en-GB" sz="4000" b="1" baseline="30000" dirty="0" err="1"/>
              <a:t>problém</a:t>
            </a:r>
            <a:r>
              <a:rPr lang="en-GB" sz="4000" b="1" baseline="30000" dirty="0"/>
              <a:t>. </a:t>
            </a:r>
            <a:r>
              <a:rPr lang="en-GB" sz="4000" b="1" baseline="30000" dirty="0" err="1"/>
              <a:t>Určitě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jste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neslyšeli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termíny</a:t>
            </a:r>
            <a:r>
              <a:rPr lang="en-GB" sz="4000" b="1" baseline="30000" dirty="0"/>
              <a:t> </a:t>
            </a:r>
            <a:r>
              <a:rPr lang="en-GB" sz="4000" b="1" baseline="30000" dirty="0" err="1" smtClean="0"/>
              <a:t>jed</a:t>
            </a:r>
            <a:r>
              <a:rPr lang="cs-CZ" sz="4000" b="1" baseline="30000" dirty="0" smtClean="0"/>
              <a:t>na</a:t>
            </a:r>
            <a:r>
              <a:rPr lang="en-GB" sz="4000" b="1" baseline="30000" dirty="0" smtClean="0"/>
              <a:t> </a:t>
            </a:r>
            <a:r>
              <a:rPr lang="cs-CZ" sz="4000" b="1" baseline="30000" dirty="0" smtClean="0"/>
              <a:t>mlha</a:t>
            </a:r>
            <a:r>
              <a:rPr lang="en-GB" sz="4000" b="1" baseline="30000" dirty="0" smtClean="0"/>
              <a:t>, dv</a:t>
            </a:r>
            <a:r>
              <a:rPr lang="cs-CZ" sz="4000" b="1" baseline="30000" dirty="0" smtClean="0"/>
              <a:t>ě</a:t>
            </a:r>
            <a:r>
              <a:rPr lang="en-GB" sz="4000" b="1" baseline="30000" dirty="0" smtClean="0"/>
              <a:t> </a:t>
            </a:r>
            <a:r>
              <a:rPr lang="cs-CZ" sz="4000" b="1" baseline="30000" dirty="0" smtClean="0"/>
              <a:t>mlhy</a:t>
            </a:r>
            <a:r>
              <a:rPr lang="en-GB" sz="4000" b="1" baseline="30000" dirty="0" smtClean="0"/>
              <a:t>, </a:t>
            </a:r>
            <a:r>
              <a:rPr lang="en-GB" sz="4000" b="1" baseline="30000" dirty="0" err="1"/>
              <a:t>tři</a:t>
            </a:r>
            <a:r>
              <a:rPr lang="en-GB" sz="4000" b="1" baseline="30000" dirty="0"/>
              <a:t> </a:t>
            </a:r>
            <a:r>
              <a:rPr lang="cs-CZ" sz="4000" b="1" baseline="30000" dirty="0" smtClean="0"/>
              <a:t>mlhy</a:t>
            </a:r>
            <a:r>
              <a:rPr lang="en-GB" sz="4000" b="1" baseline="30000" dirty="0" smtClean="0"/>
              <a:t> </a:t>
            </a:r>
            <a:r>
              <a:rPr lang="en-GB" sz="4000" b="1" baseline="30000" dirty="0" err="1"/>
              <a:t>apod</a:t>
            </a:r>
            <a:r>
              <a:rPr lang="en-GB" sz="4000" b="1" baseline="30000" dirty="0"/>
              <a:t>. </a:t>
            </a:r>
            <a:r>
              <a:rPr lang="en-GB" sz="4000" b="1" baseline="30000" dirty="0" smtClean="0"/>
              <a:t>Ta</a:t>
            </a:r>
            <a:r>
              <a:rPr lang="cs-CZ" sz="4000" b="1" baseline="30000" dirty="0" smtClean="0"/>
              <a:t>k</a:t>
            </a:r>
            <a:r>
              <a:rPr lang="en-GB" sz="4000" b="1" baseline="30000" dirty="0" err="1" smtClean="0"/>
              <a:t>ová</a:t>
            </a:r>
            <a:r>
              <a:rPr lang="en-GB" sz="4000" b="1" baseline="30000" dirty="0" smtClean="0"/>
              <a:t> </a:t>
            </a:r>
            <a:r>
              <a:rPr lang="en-GB" sz="4000" b="1" baseline="30000" dirty="0" err="1"/>
              <a:t>podstatná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jména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označujeme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jako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nepočitatelná</a:t>
            </a:r>
            <a:r>
              <a:rPr lang="en-GB" sz="4000" b="1" baseline="30000" dirty="0"/>
              <a:t>.</a:t>
            </a:r>
          </a:p>
          <a:p>
            <a:pPr algn="just"/>
            <a:r>
              <a:rPr lang="en-GB" b="1" baseline="30000" dirty="0"/>
              <a:t>	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520280" y="3556079"/>
            <a:ext cx="6300192" cy="11182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b="1" baseline="30000" dirty="0" err="1"/>
              <a:t>Tušíte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správně</a:t>
            </a:r>
            <a:r>
              <a:rPr lang="en-GB" sz="4000" b="1" baseline="30000" dirty="0"/>
              <a:t>. V </a:t>
            </a:r>
            <a:r>
              <a:rPr lang="en-GB" sz="4000" b="1" baseline="30000" dirty="0" err="1"/>
              <a:t>angličtině</a:t>
            </a:r>
            <a:r>
              <a:rPr lang="en-GB" sz="4000" b="1" baseline="30000" dirty="0"/>
              <a:t> je to </a:t>
            </a:r>
            <a:r>
              <a:rPr lang="en-GB" sz="4000" b="1" baseline="30000" dirty="0" err="1"/>
              <a:t>podobně</a:t>
            </a:r>
            <a:r>
              <a:rPr lang="en-GB" sz="4000" b="1" baseline="30000" dirty="0"/>
              <a:t>. </a:t>
            </a:r>
            <a:r>
              <a:rPr lang="en-GB" sz="4000" b="1" baseline="30000" dirty="0" err="1"/>
              <a:t>Podívejte</a:t>
            </a:r>
            <a:r>
              <a:rPr lang="en-GB" sz="4000" b="1" baseline="30000" dirty="0"/>
              <a:t> se </a:t>
            </a:r>
            <a:r>
              <a:rPr lang="en-GB" sz="4000" b="1" baseline="30000" dirty="0" err="1"/>
              <a:t>schválně</a:t>
            </a:r>
            <a:r>
              <a:rPr lang="en-GB" sz="4000" b="1" baseline="30000" dirty="0"/>
              <a:t> o </a:t>
            </a:r>
            <a:r>
              <a:rPr lang="en-GB" sz="4000" b="1" baseline="30000" dirty="0" err="1"/>
              <a:t>pár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řádků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níže</a:t>
            </a:r>
            <a:r>
              <a:rPr lang="en-GB" sz="4000" b="1" baseline="30000" dirty="0"/>
              <a:t>…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795572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04664"/>
            <a:ext cx="6840760" cy="27597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b="1" baseline="30000" dirty="0" err="1"/>
              <a:t>Jenže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existují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i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věci</a:t>
            </a:r>
            <a:r>
              <a:rPr lang="en-GB" sz="4000" b="1" baseline="30000" dirty="0"/>
              <a:t> (</a:t>
            </a:r>
            <a:r>
              <a:rPr lang="en-GB" sz="4000" b="1" baseline="30000" dirty="0" err="1"/>
              <a:t>fakt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nelžu</a:t>
            </a:r>
            <a:r>
              <a:rPr lang="en-GB" sz="4000" b="1" baseline="30000" dirty="0"/>
              <a:t>), </a:t>
            </a:r>
            <a:r>
              <a:rPr lang="en-GB" sz="4000" b="1" baseline="30000" dirty="0" err="1"/>
              <a:t>kde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jen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těžko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bez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předchozího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kontextu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určíte</a:t>
            </a:r>
            <a:r>
              <a:rPr lang="en-GB" sz="4000" b="1" baseline="30000" dirty="0"/>
              <a:t>, o </a:t>
            </a:r>
            <a:r>
              <a:rPr lang="en-GB" sz="4000" b="1" baseline="30000" dirty="0" err="1"/>
              <a:t>kolik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kusů</a:t>
            </a:r>
            <a:r>
              <a:rPr lang="en-GB" sz="4000" b="1" baseline="30000" dirty="0"/>
              <a:t> se </a:t>
            </a:r>
            <a:r>
              <a:rPr lang="en-GB" sz="4000" b="1" baseline="30000" dirty="0" err="1"/>
              <a:t>jedná</a:t>
            </a:r>
            <a:r>
              <a:rPr lang="en-GB" sz="4000" b="1" baseline="30000" dirty="0"/>
              <a:t>. </a:t>
            </a:r>
            <a:r>
              <a:rPr lang="en-GB" sz="4000" b="1" baseline="30000" dirty="0" err="1"/>
              <a:t>Jako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příklad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počitatelých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podstatných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jmen</a:t>
            </a:r>
            <a:r>
              <a:rPr lang="en-GB" sz="4000" b="1" baseline="30000" dirty="0"/>
              <a:t>, </a:t>
            </a:r>
            <a:r>
              <a:rPr lang="en-GB" sz="4000" b="1" baseline="30000" dirty="0" err="1"/>
              <a:t>tedy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takových</a:t>
            </a:r>
            <a:r>
              <a:rPr lang="en-GB" sz="4000" b="1" baseline="30000" dirty="0"/>
              <a:t>, u </a:t>
            </a:r>
            <a:r>
              <a:rPr lang="en-GB" sz="4000" b="1" baseline="30000" dirty="0" err="1"/>
              <a:t>kterých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číslovkou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určíme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počet</a:t>
            </a:r>
            <a:r>
              <a:rPr lang="en-GB" sz="4000" b="1" baseline="30000" dirty="0"/>
              <a:t>, </a:t>
            </a:r>
            <a:r>
              <a:rPr lang="en-GB" sz="4000" b="1" baseline="30000" dirty="0" err="1"/>
              <a:t>uveďme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například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slovo</a:t>
            </a:r>
            <a:r>
              <a:rPr lang="en-GB" sz="4000" b="1" baseline="30000" dirty="0"/>
              <a:t> auto - </a:t>
            </a:r>
            <a:r>
              <a:rPr lang="en-GB" sz="4000" b="1" baseline="30000" dirty="0" err="1"/>
              <a:t>jedno</a:t>
            </a:r>
            <a:r>
              <a:rPr lang="en-GB" sz="4000" b="1" baseline="30000" dirty="0"/>
              <a:t> auto, </a:t>
            </a:r>
            <a:r>
              <a:rPr lang="en-GB" sz="4000" b="1" baseline="30000" dirty="0" err="1"/>
              <a:t>dvě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auta</a:t>
            </a:r>
            <a:r>
              <a:rPr lang="en-GB" sz="4000" b="1" baseline="30000" dirty="0"/>
              <a:t>, </a:t>
            </a:r>
            <a:r>
              <a:rPr lang="en-GB" sz="4000" b="1" baseline="30000" dirty="0" err="1"/>
              <a:t>tři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auta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atd</a:t>
            </a:r>
            <a:r>
              <a:rPr lang="en-GB" sz="4000" b="1" baseline="30000" dirty="0"/>
              <a:t>.. </a:t>
            </a:r>
            <a:endParaRPr lang="cs-CZ" sz="4000" b="1" dirty="0"/>
          </a:p>
        </p:txBody>
      </p:sp>
      <p:sp>
        <p:nvSpPr>
          <p:cNvPr id="5" name="Obdélník 4"/>
          <p:cNvSpPr/>
          <p:nvPr/>
        </p:nvSpPr>
        <p:spPr>
          <a:xfrm>
            <a:off x="2555776" y="3212976"/>
            <a:ext cx="560993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baseline="30000" dirty="0" smtClean="0"/>
              <a:t>Jenže třeba</a:t>
            </a:r>
            <a:r>
              <a:rPr lang="cs-CZ" sz="4000" b="1" dirty="0" smtClean="0"/>
              <a:t> </a:t>
            </a:r>
            <a:r>
              <a:rPr lang="en-GB" sz="4000" b="1" baseline="30000" dirty="0" err="1" smtClean="0"/>
              <a:t>slovo</a:t>
            </a:r>
            <a:r>
              <a:rPr lang="en-GB" sz="4000" b="1" baseline="30000" dirty="0" smtClean="0"/>
              <a:t> </a:t>
            </a:r>
            <a:r>
              <a:rPr lang="en-GB" sz="4800" b="1" u="sng" baseline="30000" dirty="0" err="1">
                <a:solidFill>
                  <a:srgbClr val="FF0000"/>
                </a:solidFill>
              </a:rPr>
              <a:t>sníh</a:t>
            </a:r>
            <a:r>
              <a:rPr lang="en-GB" sz="4000" b="1" baseline="30000" dirty="0">
                <a:solidFill>
                  <a:srgbClr val="FF0000"/>
                </a:solidFill>
              </a:rPr>
              <a:t> </a:t>
            </a:r>
            <a:r>
              <a:rPr lang="en-GB" sz="4000" b="1" baseline="30000" dirty="0" err="1"/>
              <a:t>už</a:t>
            </a:r>
            <a:r>
              <a:rPr lang="en-GB" sz="4000" b="1" baseline="30000" dirty="0"/>
              <a:t> je </a:t>
            </a:r>
            <a:r>
              <a:rPr lang="en-GB" sz="4000" b="1" baseline="30000" dirty="0" err="1"/>
              <a:t>problém</a:t>
            </a:r>
            <a:r>
              <a:rPr lang="en-GB" sz="4000" b="1" baseline="30000" dirty="0"/>
              <a:t>. 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467544" y="4293096"/>
            <a:ext cx="8136904" cy="15286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4000" b="1" baseline="30000" dirty="0" smtClean="0"/>
              <a:t>Těžko</a:t>
            </a:r>
            <a:r>
              <a:rPr lang="en-GB" sz="4000" b="1" baseline="30000" dirty="0" smtClean="0"/>
              <a:t> </a:t>
            </a:r>
            <a:r>
              <a:rPr lang="en-GB" sz="4000" b="1" baseline="30000" dirty="0" err="1" smtClean="0"/>
              <a:t>jste</a:t>
            </a:r>
            <a:r>
              <a:rPr lang="cs-CZ" sz="4000" b="1" baseline="30000" dirty="0" smtClean="0"/>
              <a:t> někde</a:t>
            </a:r>
            <a:r>
              <a:rPr lang="cs-CZ" sz="4000" b="1" dirty="0" smtClean="0"/>
              <a:t> </a:t>
            </a:r>
            <a:r>
              <a:rPr lang="en-GB" sz="4000" b="1" baseline="30000" dirty="0" err="1" smtClean="0"/>
              <a:t>slyšeli</a:t>
            </a:r>
            <a:r>
              <a:rPr lang="en-GB" sz="4000" b="1" baseline="30000" dirty="0" smtClean="0"/>
              <a:t> </a:t>
            </a:r>
            <a:r>
              <a:rPr lang="en-GB" sz="4000" b="1" baseline="30000" dirty="0" err="1"/>
              <a:t>termíny</a:t>
            </a:r>
            <a:r>
              <a:rPr lang="en-GB" sz="4000" b="1" baseline="30000" dirty="0"/>
              <a:t> </a:t>
            </a:r>
            <a:r>
              <a:rPr lang="en-GB" sz="4000" b="1" i="1" baseline="30000" dirty="0" err="1">
                <a:solidFill>
                  <a:srgbClr val="FF0000"/>
                </a:solidFill>
              </a:rPr>
              <a:t>jeden</a:t>
            </a:r>
            <a:r>
              <a:rPr lang="en-GB" sz="4000" b="1" i="1" baseline="30000" dirty="0">
                <a:solidFill>
                  <a:srgbClr val="FF0000"/>
                </a:solidFill>
              </a:rPr>
              <a:t> </a:t>
            </a:r>
            <a:r>
              <a:rPr lang="en-GB" sz="4000" b="1" i="1" baseline="30000" dirty="0" err="1">
                <a:solidFill>
                  <a:srgbClr val="FF0000"/>
                </a:solidFill>
              </a:rPr>
              <a:t>sníh</a:t>
            </a:r>
            <a:r>
              <a:rPr lang="en-GB" sz="4000" b="1" baseline="30000" dirty="0"/>
              <a:t>, </a:t>
            </a:r>
            <a:r>
              <a:rPr lang="en-GB" sz="4000" b="1" i="1" baseline="30000" dirty="0" err="1">
                <a:solidFill>
                  <a:srgbClr val="FF0000"/>
                </a:solidFill>
              </a:rPr>
              <a:t>dva</a:t>
            </a:r>
            <a:r>
              <a:rPr lang="en-GB" sz="4000" b="1" i="1" baseline="30000" dirty="0">
                <a:solidFill>
                  <a:srgbClr val="FF0000"/>
                </a:solidFill>
              </a:rPr>
              <a:t> </a:t>
            </a:r>
            <a:r>
              <a:rPr lang="en-GB" sz="4000" b="1" i="1" baseline="30000" dirty="0" err="1">
                <a:solidFill>
                  <a:srgbClr val="FF0000"/>
                </a:solidFill>
              </a:rPr>
              <a:t>sněhy</a:t>
            </a:r>
            <a:r>
              <a:rPr lang="en-GB" sz="4000" b="1" baseline="30000" dirty="0"/>
              <a:t>, </a:t>
            </a:r>
            <a:r>
              <a:rPr lang="en-GB" sz="4000" b="1" i="1" baseline="30000" dirty="0" err="1">
                <a:solidFill>
                  <a:srgbClr val="FF0000"/>
                </a:solidFill>
              </a:rPr>
              <a:t>tři</a:t>
            </a:r>
            <a:r>
              <a:rPr lang="en-GB" sz="4000" b="1" i="1" baseline="30000" dirty="0">
                <a:solidFill>
                  <a:srgbClr val="FF0000"/>
                </a:solidFill>
              </a:rPr>
              <a:t> </a:t>
            </a:r>
            <a:r>
              <a:rPr lang="en-GB" sz="4000" b="1" i="1" baseline="30000" dirty="0" err="1">
                <a:solidFill>
                  <a:srgbClr val="FF0000"/>
                </a:solidFill>
              </a:rPr>
              <a:t>sněhy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apod</a:t>
            </a:r>
            <a:r>
              <a:rPr lang="en-GB" sz="4000" b="1" baseline="30000" dirty="0"/>
              <a:t>. </a:t>
            </a:r>
            <a:r>
              <a:rPr lang="en-GB" sz="4000" b="1" baseline="30000" dirty="0" smtClean="0"/>
              <a:t>T</a:t>
            </a:r>
            <a:r>
              <a:rPr lang="cs-CZ" sz="4000" b="1" baseline="30000" dirty="0" err="1" smtClean="0"/>
              <a:t>ato</a:t>
            </a:r>
            <a:r>
              <a:rPr lang="en-GB" sz="4000" b="1" baseline="30000" dirty="0" smtClean="0"/>
              <a:t> </a:t>
            </a:r>
            <a:r>
              <a:rPr lang="en-GB" sz="4000" b="1" baseline="30000" dirty="0" err="1"/>
              <a:t>podstatná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jména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označujeme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jako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nepočitatelná</a:t>
            </a:r>
            <a:r>
              <a:rPr lang="en-GB" sz="4000" b="1" baseline="30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27986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19672" y="332656"/>
            <a:ext cx="673224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0" b="1" baseline="30000" dirty="0" err="1"/>
              <a:t>počitatelná</a:t>
            </a:r>
            <a:r>
              <a:rPr lang="en-GB" sz="6000" b="1" baseline="30000" dirty="0"/>
              <a:t> </a:t>
            </a:r>
            <a:r>
              <a:rPr lang="en-GB" sz="6000" b="1" baseline="30000" dirty="0" err="1" smtClean="0"/>
              <a:t>podstatná</a:t>
            </a:r>
            <a:r>
              <a:rPr lang="en-GB" sz="6000" b="1" baseline="30000" dirty="0" smtClean="0"/>
              <a:t> </a:t>
            </a:r>
            <a:r>
              <a:rPr lang="en-GB" sz="6000" b="1" baseline="30000" dirty="0" err="1"/>
              <a:t>jména</a:t>
            </a:r>
            <a:endParaRPr lang="cs-CZ" sz="6000" b="1" dirty="0"/>
          </a:p>
        </p:txBody>
      </p:sp>
      <p:sp>
        <p:nvSpPr>
          <p:cNvPr id="5" name="Obdélník 4"/>
          <p:cNvSpPr/>
          <p:nvPr/>
        </p:nvSpPr>
        <p:spPr>
          <a:xfrm>
            <a:off x="1691680" y="1173877"/>
            <a:ext cx="6120680" cy="8104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800" b="1" baseline="30000" dirty="0" err="1"/>
              <a:t>mohou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vytvářet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množné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číslo</a:t>
            </a:r>
            <a:endParaRPr lang="en-GB" sz="2800" b="1" baseline="30000" dirty="0"/>
          </a:p>
          <a:p>
            <a:pPr algn="just"/>
            <a:r>
              <a:rPr lang="en-US" sz="2800" b="1" i="1" baseline="30000" dirty="0"/>
              <a:t>cat, book, computer, car, </a:t>
            </a:r>
            <a:r>
              <a:rPr lang="en-US" sz="2800" b="1" i="1" baseline="30000" dirty="0" smtClean="0"/>
              <a:t>b</a:t>
            </a:r>
            <a:r>
              <a:rPr lang="cs-CZ" sz="2800" b="1" i="1" baseline="30000" dirty="0" smtClean="0"/>
              <a:t>i</a:t>
            </a:r>
            <a:r>
              <a:rPr lang="en-US" sz="2800" b="1" i="1" baseline="30000" dirty="0" smtClean="0"/>
              <a:t>c</a:t>
            </a:r>
            <a:r>
              <a:rPr lang="cs-CZ" sz="2800" b="1" i="1" baseline="30000" dirty="0" smtClean="0"/>
              <a:t>y</a:t>
            </a:r>
            <a:r>
              <a:rPr lang="en-US" sz="2800" b="1" i="1" baseline="30000" dirty="0" err="1" smtClean="0"/>
              <a:t>cle</a:t>
            </a:r>
            <a:r>
              <a:rPr lang="en-US" sz="2800" b="1" i="1" baseline="30000" dirty="0"/>
              <a:t>, teacher...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1327449" y="2852935"/>
            <a:ext cx="6219908" cy="50270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baseline="30000" dirty="0"/>
              <a:t>v </a:t>
            </a:r>
            <a:r>
              <a:rPr lang="en-GB" sz="4000" b="1" baseline="30000" dirty="0" err="1"/>
              <a:t>jednotném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čísle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mohou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mít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neurčitý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člen</a:t>
            </a:r>
            <a:endParaRPr lang="en-GB" sz="4000" b="1" baseline="30000" dirty="0"/>
          </a:p>
        </p:txBody>
      </p:sp>
      <p:sp>
        <p:nvSpPr>
          <p:cNvPr id="7" name="Obdélník 6"/>
          <p:cNvSpPr/>
          <p:nvPr/>
        </p:nvSpPr>
        <p:spPr>
          <a:xfrm>
            <a:off x="1352204" y="3355637"/>
            <a:ext cx="5426165" cy="3795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i="1" baseline="30000" dirty="0"/>
              <a:t>a cat, a book, a computer, a car, a </a:t>
            </a:r>
            <a:r>
              <a:rPr lang="en-US" sz="2800" b="1" i="1" baseline="30000" dirty="0" smtClean="0"/>
              <a:t>b</a:t>
            </a:r>
            <a:r>
              <a:rPr lang="cs-CZ" sz="2800" b="1" i="1" baseline="30000" dirty="0" smtClean="0"/>
              <a:t>i</a:t>
            </a:r>
            <a:r>
              <a:rPr lang="en-US" sz="2800" b="1" i="1" baseline="30000" dirty="0" smtClean="0"/>
              <a:t>c</a:t>
            </a:r>
            <a:r>
              <a:rPr lang="cs-CZ" sz="2800" b="1" i="1" baseline="30000" dirty="0" smtClean="0"/>
              <a:t>y</a:t>
            </a:r>
            <a:r>
              <a:rPr lang="en-US" sz="2800" b="1" i="1" baseline="30000" dirty="0" err="1" smtClean="0"/>
              <a:t>cle</a:t>
            </a:r>
            <a:r>
              <a:rPr lang="en-US" sz="2800" b="1" i="1" baseline="30000" dirty="0"/>
              <a:t>, a teacher...</a:t>
            </a:r>
          </a:p>
        </p:txBody>
      </p:sp>
    </p:spTree>
    <p:extLst>
      <p:ext uri="{BB962C8B-B14F-4D97-AF65-F5344CB8AC3E}">
        <p14:creationId xmlns:p14="http://schemas.microsoft.com/office/powerpoint/2010/main" val="34720398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63688" y="344850"/>
            <a:ext cx="60951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000" b="1" baseline="30000" dirty="0" err="1"/>
              <a:t>Jak</a:t>
            </a:r>
            <a:r>
              <a:rPr lang="en-GB" sz="6000" b="1" baseline="30000" dirty="0"/>
              <a:t> se </a:t>
            </a:r>
            <a:r>
              <a:rPr lang="en-GB" sz="6000" b="1" baseline="30000" dirty="0" err="1"/>
              <a:t>pozná</a:t>
            </a:r>
            <a:r>
              <a:rPr lang="en-GB" sz="6000" b="1" baseline="30000" dirty="0"/>
              <a:t> </a:t>
            </a:r>
            <a:r>
              <a:rPr lang="en-GB" sz="6000" b="1" baseline="30000" dirty="0" smtClean="0"/>
              <a:t>p</a:t>
            </a:r>
            <a:r>
              <a:rPr lang="cs-CZ" sz="6000" b="1" baseline="30000" dirty="0" smtClean="0"/>
              <a:t>oč</a:t>
            </a:r>
            <a:r>
              <a:rPr lang="en-GB" sz="6000" b="1" baseline="30000" dirty="0" err="1" smtClean="0"/>
              <a:t>itatelnost</a:t>
            </a:r>
            <a:r>
              <a:rPr lang="en-GB" sz="6000" b="1" baseline="30000" dirty="0" smtClean="0"/>
              <a:t> </a:t>
            </a:r>
            <a:r>
              <a:rPr lang="en-GB" sz="6000" b="1" baseline="30000" dirty="0"/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98054" y="1340768"/>
            <a:ext cx="7848872" cy="33752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aseline="30000" dirty="0"/>
              <a:t>	</a:t>
            </a:r>
            <a:r>
              <a:rPr lang="en-GB" sz="4000" b="1" baseline="30000" dirty="0" err="1"/>
              <a:t>Počitatelnost</a:t>
            </a:r>
            <a:r>
              <a:rPr lang="en-GB" sz="4000" b="1" baseline="30000" dirty="0"/>
              <a:t> se </a:t>
            </a:r>
            <a:r>
              <a:rPr lang="en-GB" sz="4000" b="1" baseline="30000" dirty="0" err="1"/>
              <a:t>ve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většině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případů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pozná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zcela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jednoduše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logickým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úsudkem</a:t>
            </a:r>
            <a:r>
              <a:rPr lang="en-GB" sz="4000" b="1" baseline="30000" dirty="0"/>
              <a:t>. U </a:t>
            </a:r>
            <a:r>
              <a:rPr lang="en-GB" sz="4000" b="1" baseline="30000" dirty="0" err="1"/>
              <a:t>těch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ostatních</a:t>
            </a:r>
            <a:r>
              <a:rPr lang="en-GB" sz="4000" b="1" baseline="30000" dirty="0"/>
              <a:t> se </a:t>
            </a:r>
            <a:r>
              <a:rPr lang="en-GB" sz="4000" b="1" baseline="30000" dirty="0" err="1"/>
              <a:t>bohužel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budeme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muset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obrátit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naše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paměťové</a:t>
            </a:r>
            <a:r>
              <a:rPr lang="en-GB" sz="4000" b="1" baseline="30000" dirty="0"/>
              <a:t> centrum, </a:t>
            </a:r>
            <a:r>
              <a:rPr lang="en-GB" sz="4000" b="1" baseline="30000" dirty="0" err="1"/>
              <a:t>tedy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naučit</a:t>
            </a:r>
            <a:r>
              <a:rPr lang="en-GB" sz="4000" b="1" baseline="30000" dirty="0"/>
              <a:t> se je </a:t>
            </a:r>
            <a:r>
              <a:rPr lang="en-GB" sz="4000" b="1" baseline="30000" dirty="0" err="1"/>
              <a:t>nazpaměť</a:t>
            </a:r>
            <a:r>
              <a:rPr lang="en-GB" sz="4000" b="1" baseline="30000" dirty="0"/>
              <a:t>. </a:t>
            </a:r>
            <a:r>
              <a:rPr lang="en-GB" sz="4000" b="1" baseline="30000" dirty="0" err="1"/>
              <a:t>Jako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pomůcka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slouží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označení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písmenky</a:t>
            </a:r>
            <a:r>
              <a:rPr lang="en-GB" sz="4000" b="1" baseline="30000" dirty="0"/>
              <a:t> </a:t>
            </a:r>
            <a:endParaRPr lang="cs-CZ" sz="4000" b="1" baseline="30000" dirty="0" smtClean="0"/>
          </a:p>
          <a:p>
            <a:pPr algn="just"/>
            <a:endParaRPr lang="cs-CZ" sz="4000" b="1" i="1" baseline="30000" dirty="0"/>
          </a:p>
          <a:p>
            <a:r>
              <a:rPr lang="en-GB" sz="4000" b="1" i="1" baseline="30000" dirty="0" smtClean="0"/>
              <a:t>U </a:t>
            </a:r>
            <a:r>
              <a:rPr lang="en-GB" sz="4000" b="1" i="1" baseline="30000" dirty="0"/>
              <a:t>- uncountable(</a:t>
            </a:r>
            <a:r>
              <a:rPr lang="en-GB" sz="4000" b="1" i="1" baseline="30000" dirty="0" err="1"/>
              <a:t>nepočitatelné</a:t>
            </a:r>
            <a:r>
              <a:rPr lang="en-GB" sz="4000" b="1" i="1" baseline="30000" dirty="0"/>
              <a:t>)</a:t>
            </a:r>
            <a:r>
              <a:rPr lang="en-GB" sz="4000" b="1" baseline="30000" dirty="0"/>
              <a:t> </a:t>
            </a:r>
            <a:br>
              <a:rPr lang="en-GB" sz="4000" b="1" baseline="30000" dirty="0"/>
            </a:br>
            <a:r>
              <a:rPr lang="en-GB" sz="4000" b="1" i="1" baseline="30000" dirty="0"/>
              <a:t>C - countable (</a:t>
            </a:r>
            <a:r>
              <a:rPr lang="en-GB" sz="4000" b="1" i="1" baseline="30000" dirty="0" err="1"/>
              <a:t>počitatelné</a:t>
            </a:r>
            <a:r>
              <a:rPr lang="en-GB" sz="4000" b="1" i="1" baseline="30000" dirty="0" smtClean="0"/>
              <a:t>)</a:t>
            </a:r>
            <a:endParaRPr lang="en-GB" sz="4000" b="1" baseline="30000" dirty="0"/>
          </a:p>
        </p:txBody>
      </p:sp>
      <p:sp>
        <p:nvSpPr>
          <p:cNvPr id="6" name="Obdélník 5"/>
          <p:cNvSpPr/>
          <p:nvPr/>
        </p:nvSpPr>
        <p:spPr>
          <a:xfrm>
            <a:off x="770062" y="5085184"/>
            <a:ext cx="777686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baseline="30000" dirty="0" smtClean="0"/>
              <a:t>Toto označení najdete </a:t>
            </a:r>
            <a:r>
              <a:rPr lang="en-GB" sz="4000" b="1" baseline="30000" dirty="0" smtClean="0"/>
              <a:t>v </a:t>
            </a:r>
            <a:r>
              <a:rPr lang="en-GB" sz="4000" b="1" baseline="30000" dirty="0" err="1"/>
              <a:t>každém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výkladovém</a:t>
            </a:r>
            <a:r>
              <a:rPr lang="en-GB" sz="4000" b="1" baseline="30000" dirty="0"/>
              <a:t> </a:t>
            </a:r>
            <a:r>
              <a:rPr lang="en-GB" sz="4000" b="1" baseline="30000" dirty="0" err="1"/>
              <a:t>slovníku</a:t>
            </a:r>
            <a:r>
              <a:rPr lang="en-GB" sz="4000" b="1" baseline="30000" dirty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53138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71600" y="332656"/>
            <a:ext cx="727280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6000" b="1" baseline="30000" dirty="0" err="1"/>
              <a:t>nepočitatelná</a:t>
            </a:r>
            <a:r>
              <a:rPr lang="en-GB" sz="6000" b="1" baseline="30000" dirty="0"/>
              <a:t> </a:t>
            </a:r>
            <a:r>
              <a:rPr lang="en-GB" sz="6000" b="1" baseline="30000" dirty="0" err="1" smtClean="0"/>
              <a:t>podstatná</a:t>
            </a:r>
            <a:r>
              <a:rPr lang="en-GB" sz="6000" b="1" baseline="30000" dirty="0" smtClean="0"/>
              <a:t> </a:t>
            </a:r>
            <a:r>
              <a:rPr lang="en-GB" sz="6000" b="1" baseline="30000" dirty="0" err="1"/>
              <a:t>jména</a:t>
            </a:r>
            <a:endParaRPr lang="cs-CZ" sz="6000" b="1" dirty="0"/>
          </a:p>
        </p:txBody>
      </p:sp>
      <p:sp>
        <p:nvSpPr>
          <p:cNvPr id="6" name="Obdélník 5"/>
          <p:cNvSpPr/>
          <p:nvPr/>
        </p:nvSpPr>
        <p:spPr>
          <a:xfrm>
            <a:off x="971600" y="1268760"/>
            <a:ext cx="4572000" cy="66684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baseline="30000" dirty="0" err="1"/>
              <a:t>nemohou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vytvářet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množné</a:t>
            </a:r>
            <a:r>
              <a:rPr lang="en-GB" sz="2800" b="1" baseline="30000" dirty="0"/>
              <a:t> </a:t>
            </a:r>
            <a:r>
              <a:rPr lang="en-GB" sz="2800" b="1" baseline="30000" dirty="0" err="1"/>
              <a:t>číslo</a:t>
            </a:r>
            <a:endParaRPr lang="en-GB" sz="2800" b="1" baseline="30000" dirty="0"/>
          </a:p>
          <a:p>
            <a:r>
              <a:rPr lang="en-US" sz="2800" b="1" i="1" baseline="30000" dirty="0"/>
              <a:t>money, snow, information, coffee, hair...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3429000"/>
            <a:ext cx="4680520" cy="3795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i="1" baseline="30000" dirty="0"/>
              <a:t>v </a:t>
            </a:r>
            <a:r>
              <a:rPr lang="en-GB" sz="2800" b="1" i="1" baseline="30000" dirty="0" err="1"/>
              <a:t>jednotném</a:t>
            </a:r>
            <a:r>
              <a:rPr lang="en-GB" sz="2800" b="1" i="1" baseline="30000" dirty="0"/>
              <a:t> </a:t>
            </a:r>
            <a:r>
              <a:rPr lang="en-GB" sz="2800" b="1" i="1" baseline="30000" dirty="0" err="1"/>
              <a:t>čísle</a:t>
            </a:r>
            <a:r>
              <a:rPr lang="en-GB" sz="2800" b="1" i="1" baseline="30000" dirty="0"/>
              <a:t> </a:t>
            </a:r>
            <a:r>
              <a:rPr lang="en-GB" sz="2800" b="1" i="1" baseline="30000" dirty="0" err="1"/>
              <a:t>nemohou</a:t>
            </a:r>
            <a:r>
              <a:rPr lang="en-GB" sz="2800" b="1" i="1" baseline="30000" dirty="0"/>
              <a:t> </a:t>
            </a:r>
            <a:r>
              <a:rPr lang="en-GB" sz="2800" b="1" i="1" baseline="30000" dirty="0" err="1"/>
              <a:t>mít</a:t>
            </a:r>
            <a:r>
              <a:rPr lang="en-GB" sz="2800" b="1" i="1" baseline="30000" dirty="0"/>
              <a:t> </a:t>
            </a:r>
            <a:r>
              <a:rPr lang="en-GB" sz="2800" b="1" i="1" baseline="30000" dirty="0" err="1"/>
              <a:t>neurčitý</a:t>
            </a:r>
            <a:r>
              <a:rPr lang="en-GB" sz="2800" b="1" i="1" baseline="30000" dirty="0"/>
              <a:t> </a:t>
            </a:r>
            <a:r>
              <a:rPr lang="en-GB" sz="2800" b="1" i="1" baseline="30000" dirty="0" err="1"/>
              <a:t>člen</a:t>
            </a:r>
            <a:endParaRPr lang="en-GB" sz="2800" b="1" i="1" baseline="30000" dirty="0"/>
          </a:p>
        </p:txBody>
      </p:sp>
    </p:spTree>
    <p:extLst>
      <p:ext uri="{BB962C8B-B14F-4D97-AF65-F5344CB8AC3E}">
        <p14:creationId xmlns:p14="http://schemas.microsoft.com/office/powerpoint/2010/main" val="3583109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764704"/>
            <a:ext cx="792088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baseline="30000" dirty="0" err="1"/>
              <a:t>Některá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podstatná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jména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tímto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jsou</a:t>
            </a:r>
            <a:r>
              <a:rPr lang="en-GB" sz="4000" baseline="30000" dirty="0"/>
              <a:t> v </a:t>
            </a:r>
            <a:r>
              <a:rPr lang="en-GB" sz="4000" baseline="30000" dirty="0" err="1"/>
              <a:t>angličtině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proslulé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zejména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nápoje</a:t>
            </a:r>
            <a:r>
              <a:rPr lang="en-GB" sz="4000" baseline="30000" dirty="0"/>
              <a:t>, se </a:t>
            </a:r>
            <a:r>
              <a:rPr lang="en-GB" sz="4000" baseline="30000" dirty="0" err="1"/>
              <a:t>však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mohou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používat</a:t>
            </a:r>
            <a:r>
              <a:rPr lang="en-GB" sz="4000" baseline="30000" dirty="0"/>
              <a:t> v </a:t>
            </a:r>
            <a:r>
              <a:rPr lang="en-GB" sz="4000" baseline="30000" dirty="0" err="1"/>
              <a:t>obou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kategoriích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záleží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na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kontextu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věty</a:t>
            </a:r>
            <a:r>
              <a:rPr lang="en-GB" sz="4000" baseline="30000" dirty="0"/>
              <a:t>. </a:t>
            </a:r>
            <a:r>
              <a:rPr lang="en-GB" sz="4000" baseline="30000" dirty="0" err="1"/>
              <a:t>Známý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alkoholický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nápoj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pivo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může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být</a:t>
            </a:r>
            <a:r>
              <a:rPr lang="en-GB" sz="4000" baseline="30000" dirty="0"/>
              <a:t> v </a:t>
            </a:r>
            <a:r>
              <a:rPr lang="en-GB" sz="4000" baseline="30000" dirty="0" err="1"/>
              <a:t>případě</a:t>
            </a:r>
            <a:r>
              <a:rPr lang="en-GB" sz="4000" baseline="30000" dirty="0"/>
              <a:t> “</a:t>
            </a:r>
            <a:r>
              <a:rPr lang="en-GB" sz="4000" baseline="30000" dirty="0" err="1"/>
              <a:t>Vypil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jsem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jedno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pivo</a:t>
            </a:r>
            <a:r>
              <a:rPr lang="en-GB" sz="4000" baseline="30000" dirty="0"/>
              <a:t> (</a:t>
            </a:r>
            <a:r>
              <a:rPr lang="en-GB" sz="4000" baseline="30000" dirty="0" err="1"/>
              <a:t>dvě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piva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tři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piva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alkoholik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třeba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i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patnáct</a:t>
            </a:r>
            <a:r>
              <a:rPr lang="en-GB" sz="4000" baseline="30000" dirty="0"/>
              <a:t>)” </a:t>
            </a:r>
            <a:r>
              <a:rPr lang="en-GB" sz="4000" baseline="30000" dirty="0" err="1"/>
              <a:t>použitý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jako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počitatelné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podstatné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jméno</a:t>
            </a:r>
            <a:r>
              <a:rPr lang="en-GB" sz="4000" baseline="30000" dirty="0"/>
              <a:t>, ale </a:t>
            </a:r>
            <a:r>
              <a:rPr lang="en-GB" sz="4000" baseline="30000" dirty="0" err="1"/>
              <a:t>ve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větě</a:t>
            </a:r>
            <a:r>
              <a:rPr lang="en-GB" sz="4000" baseline="30000" dirty="0"/>
              <a:t> “</a:t>
            </a:r>
            <a:r>
              <a:rPr lang="en-GB" sz="4000" baseline="30000" dirty="0" err="1"/>
              <a:t>Jdeme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na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pivo</a:t>
            </a:r>
            <a:r>
              <a:rPr lang="en-GB" sz="4000" baseline="30000" dirty="0"/>
              <a:t>”  </a:t>
            </a:r>
            <a:r>
              <a:rPr lang="en-GB" sz="4000" baseline="30000" dirty="0" err="1"/>
              <a:t>nebo</a:t>
            </a:r>
            <a:r>
              <a:rPr lang="en-GB" sz="4000" baseline="30000" dirty="0"/>
              <a:t>  “</a:t>
            </a:r>
            <a:r>
              <a:rPr lang="en-GB" sz="4000" baseline="30000" dirty="0" err="1"/>
              <a:t>Koupím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nějaké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pivo</a:t>
            </a:r>
            <a:r>
              <a:rPr lang="en-GB" sz="4000" baseline="30000" dirty="0"/>
              <a:t>” </a:t>
            </a:r>
            <a:r>
              <a:rPr lang="en-GB" sz="4000" baseline="30000" dirty="0" err="1"/>
              <a:t>ho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použijeme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jako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obecné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označení</a:t>
            </a:r>
            <a:r>
              <a:rPr lang="en-GB" sz="4000" baseline="30000" dirty="0"/>
              <a:t>, </a:t>
            </a:r>
            <a:r>
              <a:rPr lang="en-GB" sz="4000" baseline="30000" dirty="0" err="1"/>
              <a:t>tedy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jako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nepočitatelné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podstatné</a:t>
            </a:r>
            <a:r>
              <a:rPr lang="en-GB" sz="4000" baseline="30000" dirty="0"/>
              <a:t> </a:t>
            </a:r>
            <a:r>
              <a:rPr lang="en-GB" sz="4000" baseline="30000" dirty="0" err="1"/>
              <a:t>jméno</a:t>
            </a:r>
            <a:r>
              <a:rPr lang="en-GB" sz="4000" baseline="30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46456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229124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012027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5247" y="177281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Použitý obrazový materiál pochází z fotoarchivu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637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</TotalTime>
  <Words>465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Cerny</dc:creator>
  <cp:lastModifiedBy>Karel Filas, Ing.</cp:lastModifiedBy>
  <cp:revision>35</cp:revision>
  <dcterms:created xsi:type="dcterms:W3CDTF">2013-12-18T11:50:08Z</dcterms:created>
  <dcterms:modified xsi:type="dcterms:W3CDTF">2014-01-13T14:13:37Z</dcterms:modified>
</cp:coreProperties>
</file>