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56" r:id="rId2"/>
    <p:sldId id="257" r:id="rId3"/>
    <p:sldId id="264" r:id="rId4"/>
    <p:sldId id="265" r:id="rId5"/>
    <p:sldId id="266" r:id="rId6"/>
    <p:sldId id="267" r:id="rId7"/>
    <p:sldId id="268" r:id="rId8"/>
    <p:sldId id="269" r:id="rId9"/>
    <p:sldId id="260" r:id="rId10"/>
    <p:sldId id="261" r:id="rId11"/>
    <p:sldId id="263" r:id="rId12"/>
    <p:sldId id="262" r:id="rId13"/>
    <p:sldId id="270" r:id="rId14"/>
    <p:sldId id="25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72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wiki/Kategorie:Megalitick%C3%A9_stavb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 shrnutí pravěké evropské architektury, příklady v Evropě a u nás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Pravěk, megalitické stavby, menhir, dolmen,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kromlech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Pravěké megalitické stavby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VY_32_INOVACE_46_916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00808"/>
            <a:ext cx="75608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Společnost po přechodu mezi lovectvím a </a:t>
            </a:r>
            <a:r>
              <a:rPr lang="cs-CZ" sz="2400" dirty="0" err="1" smtClean="0"/>
              <a:t>sběračstvím</a:t>
            </a:r>
            <a:r>
              <a:rPr lang="cs-CZ" sz="2400" dirty="0" smtClean="0"/>
              <a:t> k usedlému zemědělství,</a:t>
            </a:r>
          </a:p>
          <a:p>
            <a:r>
              <a:rPr lang="cs-CZ" sz="2400" dirty="0" smtClean="0"/>
              <a:t>existence prvních společenských struktur, počátky vlastnictví,</a:t>
            </a:r>
          </a:p>
          <a:p>
            <a:r>
              <a:rPr lang="cs-CZ" sz="2400" dirty="0" smtClean="0"/>
              <a:t>schopnost organizace složitějších prací s potřebou souhry pracovního kolektivu a spolupráce a dopravy někdy i v širším území,</a:t>
            </a:r>
          </a:p>
          <a:p>
            <a:r>
              <a:rPr lang="cs-CZ" sz="2400" dirty="0" smtClean="0"/>
              <a:t>potřeba datovat a předvídat důležité časové úseky během roku,</a:t>
            </a:r>
          </a:p>
          <a:p>
            <a:r>
              <a:rPr lang="cs-CZ" sz="2400" dirty="0" smtClean="0"/>
              <a:t>provozování kultovních obřadů a patrně i jakýchsi lidových shromáždění za účelem řízení společenství a spolurozhodování,</a:t>
            </a:r>
          </a:p>
          <a:p>
            <a:endParaRPr lang="cs-CZ" sz="24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2043497" y="373886"/>
            <a:ext cx="4993931" cy="646331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Pravěké </a:t>
            </a:r>
            <a:r>
              <a:rPr lang="cs-CZ" sz="3600" b="1" dirty="0" smtClean="0"/>
              <a:t>megalitické</a:t>
            </a:r>
            <a:r>
              <a:rPr lang="cs-CZ" sz="3200" b="1" dirty="0" smtClean="0"/>
              <a:t> stavby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Časové zařazení: prehistorická doba – neolit a doba bronzová, 4. – 1. tis. př. n. l.</a:t>
            </a:r>
          </a:p>
          <a:p>
            <a:pPr>
              <a:buNone/>
            </a:pPr>
            <a:r>
              <a:rPr lang="cs-CZ" sz="2400" dirty="0" smtClean="0"/>
              <a:t>V Africe a Asii se stavěly i v historické době</a:t>
            </a:r>
          </a:p>
          <a:p>
            <a:pPr marL="0" indent="0">
              <a:buNone/>
            </a:pPr>
            <a:r>
              <a:rPr lang="cs-CZ" sz="2400" dirty="0" smtClean="0"/>
              <a:t>Zeměpisné rozšíření (zachovalé megality): od Japonska přes Rusko až do západní Evropy včetně České republiky, Indie.</a:t>
            </a:r>
          </a:p>
          <a:p>
            <a:pPr marL="0" indent="0">
              <a:buNone/>
            </a:pPr>
            <a:r>
              <a:rPr lang="cs-CZ" sz="2400" dirty="0" smtClean="0"/>
              <a:t>Použité materiály – neopracované nebo jen málo opracované velké kameny (monolity), z místních nebo někdy i stovky kilometrů vzdálených zdrojů</a:t>
            </a:r>
          </a:p>
          <a:p>
            <a:pPr>
              <a:buNone/>
            </a:pPr>
            <a:r>
              <a:rPr lang="cs-CZ" sz="2400" dirty="0" err="1" smtClean="0"/>
              <a:t>meghas</a:t>
            </a:r>
            <a:r>
              <a:rPr lang="cs-CZ" sz="2400" dirty="0" smtClean="0"/>
              <a:t> – řecky velký</a:t>
            </a:r>
          </a:p>
          <a:p>
            <a:pPr>
              <a:buNone/>
            </a:pPr>
            <a:r>
              <a:rPr lang="cs-CZ" sz="2400" dirty="0" err="1" smtClean="0"/>
              <a:t>lithos</a:t>
            </a:r>
            <a:r>
              <a:rPr lang="cs-CZ" sz="2400" dirty="0" smtClean="0"/>
              <a:t> – řecky kámen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7"/>
            <a:ext cx="8229600" cy="2592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menhir</a:t>
            </a:r>
            <a:r>
              <a:rPr lang="cs-CZ" sz="2400" dirty="0" smtClean="0"/>
              <a:t> – protáhlý kámen vztyčený do svislé polohy,</a:t>
            </a:r>
          </a:p>
          <a:p>
            <a:pPr marL="0" indent="0">
              <a:buNone/>
            </a:pPr>
            <a:r>
              <a:rPr lang="cs-CZ" sz="2400" dirty="0" smtClean="0"/>
              <a:t>výška většinou 2 – 5 m, největší nalezený již roztříštěný – 23 m,</a:t>
            </a:r>
          </a:p>
          <a:p>
            <a:pPr marL="0" indent="0">
              <a:buNone/>
            </a:pPr>
            <a:r>
              <a:rPr lang="cs-CZ" sz="2400" dirty="0" smtClean="0"/>
              <a:t>dnes nejvyšší stojící 12 m ve francouzské Bretani.</a:t>
            </a:r>
          </a:p>
          <a:p>
            <a:pPr marL="0" indent="0">
              <a:buNone/>
            </a:pPr>
            <a:r>
              <a:rPr lang="cs-CZ" sz="2400" dirty="0" smtClean="0"/>
              <a:t>samostatně stojící, někdy v řadách, v Bretani celá pole alejí,</a:t>
            </a:r>
          </a:p>
          <a:p>
            <a:pPr marL="0" indent="0">
              <a:buNone/>
            </a:pPr>
            <a:r>
              <a:rPr lang="cs-CZ" sz="2400" dirty="0" smtClean="0"/>
              <a:t>u nás např. </a:t>
            </a:r>
            <a:r>
              <a:rPr lang="cs-CZ" sz="2400" dirty="0" err="1" smtClean="0"/>
              <a:t>kounovské</a:t>
            </a:r>
            <a:r>
              <a:rPr lang="cs-CZ" sz="2400" dirty="0" smtClean="0"/>
              <a:t> řady, častější výskyt západně od Prahy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1210" y="3140968"/>
            <a:ext cx="3066694" cy="347558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4" name="Obrázek 3" descr="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4048" y="2996952"/>
            <a:ext cx="3801255" cy="3289548"/>
          </a:xfrm>
          <a:prstGeom prst="rect">
            <a:avLst/>
          </a:prstGeom>
        </p:spPr>
      </p:pic>
      <p:pic>
        <p:nvPicPr>
          <p:cNvPr id="3" name="Obrázek 2" descr="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260648"/>
            <a:ext cx="5504612" cy="3096344"/>
          </a:xfrm>
          <a:prstGeom prst="rect">
            <a:avLst/>
          </a:prstGeom>
        </p:spPr>
      </p:pic>
      <p:pic>
        <p:nvPicPr>
          <p:cNvPr id="5" name="Obrázek 4" descr="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259632" y="3501007"/>
            <a:ext cx="2448272" cy="3264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548680"/>
            <a:ext cx="70567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dolmen</a:t>
            </a:r>
            <a:r>
              <a:rPr lang="cs-CZ" sz="2400" dirty="0" smtClean="0"/>
              <a:t> – plochý kámen uložený na více kamenných podporách, nebo dva menhiry spojené překladem (trilit)</a:t>
            </a:r>
          </a:p>
          <a:p>
            <a:r>
              <a:rPr lang="cs-CZ" sz="2400" b="1" dirty="0" err="1" smtClean="0"/>
              <a:t>semi</a:t>
            </a:r>
            <a:r>
              <a:rPr lang="cs-CZ" sz="2400" b="1" dirty="0" smtClean="0"/>
              <a:t> dolmen </a:t>
            </a:r>
            <a:r>
              <a:rPr lang="cs-CZ" sz="2400" dirty="0" smtClean="0"/>
              <a:t>– kámen, na jedné straně na kamenné podpoře, na druhé straně přímo na zemi</a:t>
            </a:r>
            <a:endParaRPr lang="cs-CZ" sz="2400" dirty="0"/>
          </a:p>
        </p:txBody>
      </p:sp>
      <p:pic>
        <p:nvPicPr>
          <p:cNvPr id="7" name="Obrázek 6" descr="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2780928"/>
            <a:ext cx="6465367" cy="31683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4" name="Obrázek 3" descr="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908720"/>
            <a:ext cx="8028384" cy="45159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692696"/>
            <a:ext cx="77048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/>
              <a:t>taula</a:t>
            </a:r>
            <a:r>
              <a:rPr lang="cs-CZ" sz="2400" dirty="0" smtClean="0"/>
              <a:t> – jeden svislý kámen a na něm položený vodorovný (tvar písmene T (řecky tau)</a:t>
            </a:r>
          </a:p>
          <a:p>
            <a:r>
              <a:rPr lang="cs-CZ" sz="2400" dirty="0" smtClean="0"/>
              <a:t>výskyt pouze na </a:t>
            </a:r>
            <a:r>
              <a:rPr lang="cs-CZ" sz="2400" dirty="0" err="1" smtClean="0"/>
              <a:t>Baleárech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b="1" dirty="0" err="1" smtClean="0"/>
              <a:t>kromlech</a:t>
            </a:r>
            <a:r>
              <a:rPr lang="cs-CZ" sz="2400" dirty="0" smtClean="0"/>
              <a:t> – složitější kruhově uspořádaný útvar z menhirů a dolmenů, často v soustředných kruzích a pospojovaných řadách trilitů</a:t>
            </a:r>
          </a:p>
          <a:p>
            <a:r>
              <a:rPr lang="cs-CZ" sz="2400" dirty="0" smtClean="0"/>
              <a:t>nejčastější výskyt v jižní Anglii (</a:t>
            </a:r>
            <a:r>
              <a:rPr lang="cs-CZ" sz="2400" dirty="0" err="1" smtClean="0"/>
              <a:t>Salisbury</a:t>
            </a:r>
            <a:r>
              <a:rPr lang="cs-CZ" sz="2400" dirty="0" smtClean="0"/>
              <a:t>, </a:t>
            </a:r>
            <a:r>
              <a:rPr lang="cs-CZ" sz="2400" dirty="0" err="1" smtClean="0"/>
              <a:t>Stonehenge</a:t>
            </a:r>
            <a:r>
              <a:rPr lang="cs-CZ" sz="2400" dirty="0" smtClean="0"/>
              <a:t>)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6" name="Obrázek 5" descr="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95936" y="1863406"/>
            <a:ext cx="4680520" cy="4630193"/>
          </a:xfrm>
          <a:prstGeom prst="rect">
            <a:avLst/>
          </a:prstGeom>
        </p:spPr>
      </p:pic>
      <p:pic>
        <p:nvPicPr>
          <p:cNvPr id="5" name="Obrázek 4" descr="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620688"/>
            <a:ext cx="4234070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3" name="Obrázek 2" descr="1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2" y="172943"/>
            <a:ext cx="5184575" cy="6512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4" name="Obrázek 3" descr="1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2060848"/>
            <a:ext cx="7596336" cy="4272939"/>
          </a:xfrm>
          <a:prstGeom prst="rect">
            <a:avLst/>
          </a:prstGeom>
        </p:spPr>
      </p:pic>
      <p:pic>
        <p:nvPicPr>
          <p:cNvPr id="3" name="Obrázek 2" descr="1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548680"/>
            <a:ext cx="3009196" cy="2088232"/>
          </a:xfrm>
          <a:prstGeom prst="rect">
            <a:avLst/>
          </a:prstGeom>
        </p:spPr>
      </p:pic>
      <p:pic>
        <p:nvPicPr>
          <p:cNvPr id="5" name="Obrázek 4" descr="1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851920" y="404664"/>
            <a:ext cx="4962128" cy="2791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3" name="Obrázek 2" descr="1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548680"/>
            <a:ext cx="7740352" cy="5805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1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32718" y="309384"/>
            <a:ext cx="7755705" cy="5816779"/>
          </a:xfr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charakterizuj megalitické stavby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datuj megalitické stavby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lokalizuj megalitické stavby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čemu sloužily megalitické stavby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pravěké megalitické stavby u nás</a:t>
            </a:r>
          </a:p>
        </p:txBody>
      </p:sp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628800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smtClean="0"/>
              <a:t>HANUŠ, Karel a Marie BENEŠOVÁ. </a:t>
            </a:r>
            <a:r>
              <a:rPr lang="cs-CZ" sz="2000" i="1" dirty="0" smtClean="0"/>
              <a:t>Vývoj architektury a umění I</a:t>
            </a:r>
            <a:r>
              <a:rPr lang="cs-CZ" sz="2000" dirty="0" smtClean="0"/>
              <a:t>. Praha: Vydavatelství ČVUT, 1978. ISBN 000.</a:t>
            </a:r>
          </a:p>
          <a:p>
            <a:endParaRPr lang="cs-CZ" sz="2000" i="1" dirty="0" smtClean="0"/>
          </a:p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 </a:t>
            </a:r>
            <a:r>
              <a:rPr lang="cs-CZ" sz="2000" dirty="0" smtClean="0">
                <a:hlinkClick r:id="rId4"/>
              </a:rPr>
              <a:t>http://</a:t>
            </a:r>
            <a:r>
              <a:rPr lang="cs-CZ" sz="2000" smtClean="0">
                <a:hlinkClick r:id="rId4"/>
              </a:rPr>
              <a:t>cs.wikipedia.org/wiki/Kategorie:Megalitick%C3%A9_stavby</a:t>
            </a:r>
            <a:r>
              <a:rPr lang="cs-CZ" sz="2000" smtClean="0"/>
              <a:t>  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1386</TotalTime>
  <Words>504</Words>
  <Application>Microsoft Office PowerPoint</Application>
  <PresentationFormat>Předvádění na obrazovce (4:3)</PresentationFormat>
  <Paragraphs>90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85</cp:revision>
  <dcterms:created xsi:type="dcterms:W3CDTF">2010-11-01T23:40:31Z</dcterms:created>
  <dcterms:modified xsi:type="dcterms:W3CDTF">2014-01-12T08:11:07Z</dcterms:modified>
</cp:coreProperties>
</file>