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6" r:id="rId2"/>
    <p:sldId id="257" r:id="rId3"/>
    <p:sldId id="264" r:id="rId4"/>
    <p:sldId id="271" r:id="rId5"/>
    <p:sldId id="265" r:id="rId6"/>
    <p:sldId id="266" r:id="rId7"/>
    <p:sldId id="267" r:id="rId8"/>
    <p:sldId id="268" r:id="rId9"/>
    <p:sldId id="269" r:id="rId10"/>
    <p:sldId id="260" r:id="rId11"/>
    <p:sldId id="261" r:id="rId12"/>
    <p:sldId id="263" r:id="rId13"/>
    <p:sldId id="262" r:id="rId14"/>
    <p:sldId id="270" r:id="rId15"/>
    <p:sldId id="259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7" autoAdjust="0"/>
  </p:normalViewPr>
  <p:slideViewPr>
    <p:cSldViewPr>
      <p:cViewPr>
        <p:scale>
          <a:sx n="115" d="100"/>
          <a:sy n="115" d="100"/>
        </p:scale>
        <p:origin x="-1428" y="-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Kategorie:Megalitick%C3%A9_stavb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330544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starověké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mezopotámské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 egyptské architektury, příklady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Starověk, zikkurat, Sumer, Asýrie, Babylon,Egypt, pyramida, mastaba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pracovní listy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Mezopotámie a Egypt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VY_32_INOVACE_46_917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00809"/>
            <a:ext cx="72728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Společnost zemědělská a městská, rozvoj řemesel a obchodu, efektivní státní správa, intenzivní produktivní zemědělství zahradnického typu, lodní doprava</a:t>
            </a:r>
          </a:p>
          <a:p>
            <a:r>
              <a:rPr lang="cs-CZ" sz="2400" dirty="0" smtClean="0"/>
              <a:t>na svou dobu vyspělá matematika a astronomie</a:t>
            </a:r>
          </a:p>
          <a:p>
            <a:r>
              <a:rPr lang="cs-CZ" sz="2400" dirty="0" err="1" smtClean="0"/>
              <a:t>meziříčí</a:t>
            </a:r>
            <a:endParaRPr lang="cs-CZ" sz="2400" dirty="0" smtClean="0"/>
          </a:p>
          <a:p>
            <a:r>
              <a:rPr lang="cs-CZ" sz="2400" dirty="0" smtClean="0"/>
              <a:t>přenesená kultura</a:t>
            </a:r>
          </a:p>
          <a:p>
            <a:r>
              <a:rPr lang="cs-CZ" sz="2400" dirty="0" smtClean="0"/>
              <a:t>Časové zařazení: historická doba (starověk) – doba bronzová, 4. – 1. tis. př. n. l.</a:t>
            </a:r>
          </a:p>
          <a:p>
            <a:r>
              <a:rPr lang="cs-CZ" sz="2400" dirty="0" smtClean="0"/>
              <a:t>Zeměpisná poloha – mezi Eufratem a </a:t>
            </a:r>
            <a:r>
              <a:rPr lang="cs-CZ" sz="2400" dirty="0" err="1" smtClean="0"/>
              <a:t>Tygridem</a:t>
            </a:r>
            <a:r>
              <a:rPr lang="cs-CZ" sz="2400" dirty="0" smtClean="0"/>
              <a:t> (dnešní Irák)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3267038" y="404664"/>
            <a:ext cx="254685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Mezopotámie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Sumerové 3500 – 2350 př. n.l.</a:t>
            </a:r>
          </a:p>
          <a:p>
            <a:pPr marL="0" indent="0">
              <a:buNone/>
            </a:pPr>
            <a:r>
              <a:rPr lang="cs-CZ" sz="2400" dirty="0" err="1" smtClean="0"/>
              <a:t>Akkadové</a:t>
            </a:r>
            <a:r>
              <a:rPr lang="cs-CZ" sz="2400" dirty="0" smtClean="0"/>
              <a:t> 2350 – 2100 př. n.l.</a:t>
            </a:r>
          </a:p>
          <a:p>
            <a:pPr marL="0" indent="0">
              <a:buNone/>
            </a:pPr>
            <a:r>
              <a:rPr lang="cs-CZ" sz="2400" dirty="0" smtClean="0"/>
              <a:t>Babyloňané 1. </a:t>
            </a:r>
            <a:r>
              <a:rPr lang="cs-CZ" sz="2400" dirty="0" err="1" smtClean="0"/>
              <a:t>pol</a:t>
            </a:r>
            <a:r>
              <a:rPr lang="cs-CZ" sz="2400" dirty="0" smtClean="0"/>
              <a:t>. 2. tisíciletí př. n.l.</a:t>
            </a:r>
          </a:p>
          <a:p>
            <a:pPr marL="0" indent="0">
              <a:buNone/>
            </a:pPr>
            <a:r>
              <a:rPr lang="cs-CZ" sz="2400" dirty="0" smtClean="0"/>
              <a:t>Chetité a </a:t>
            </a:r>
            <a:r>
              <a:rPr lang="cs-CZ" sz="2400" dirty="0" err="1" smtClean="0"/>
              <a:t>Kassité</a:t>
            </a:r>
            <a:r>
              <a:rPr lang="cs-CZ" sz="2400" dirty="0" smtClean="0"/>
              <a:t> 2. </a:t>
            </a:r>
            <a:r>
              <a:rPr lang="cs-CZ" sz="2400" dirty="0" err="1" smtClean="0"/>
              <a:t>pol</a:t>
            </a:r>
            <a:r>
              <a:rPr lang="cs-CZ" sz="2400" dirty="0" smtClean="0"/>
              <a:t>. 2. tis. př. n.l.</a:t>
            </a:r>
          </a:p>
          <a:p>
            <a:pPr marL="0" indent="0">
              <a:buNone/>
            </a:pPr>
            <a:r>
              <a:rPr lang="cs-CZ" sz="2400" dirty="0" smtClean="0"/>
              <a:t>Asýrie 8. – 7. stol. př. n.l.</a:t>
            </a:r>
          </a:p>
          <a:p>
            <a:pPr marL="0" indent="0">
              <a:buNone/>
            </a:pPr>
            <a:r>
              <a:rPr lang="cs-CZ" sz="2400" dirty="0" smtClean="0"/>
              <a:t>Nový </a:t>
            </a:r>
            <a:r>
              <a:rPr lang="cs-CZ" sz="2400" dirty="0" err="1" smtClean="0"/>
              <a:t>Babylonie</a:t>
            </a:r>
            <a:r>
              <a:rPr lang="cs-CZ" sz="2400" dirty="0" smtClean="0"/>
              <a:t> 7. – 6. stol. př. n.l.</a:t>
            </a:r>
          </a:p>
          <a:p>
            <a:pPr marL="0" indent="0">
              <a:buNone/>
            </a:pPr>
            <a:r>
              <a:rPr lang="cs-CZ" sz="2400" dirty="0" smtClean="0"/>
              <a:t>Persie po roce 539 př. n.l.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Použité materiály – netrvanlivé materiály (hlína, rákos, sláma), cihly pálené i nepálené</a:t>
            </a:r>
          </a:p>
          <a:p>
            <a:pPr>
              <a:buNone/>
            </a:pPr>
            <a:r>
              <a:rPr lang="cs-CZ" sz="2400" dirty="0" smtClean="0"/>
              <a:t>uměle zakládaná města (šachovnicový půdorys), palácové čtvrti</a:t>
            </a:r>
          </a:p>
          <a:p>
            <a:pPr>
              <a:buNone/>
            </a:pPr>
            <a:r>
              <a:rPr lang="cs-CZ" sz="2400" dirty="0" smtClean="0"/>
              <a:t>zavodňovací systémy s kanály a retenčními nádržemi </a:t>
            </a:r>
          </a:p>
          <a:p>
            <a:pPr>
              <a:buNone/>
            </a:pPr>
            <a:r>
              <a:rPr lang="cs-CZ" sz="2400" dirty="0" smtClean="0"/>
              <a:t>(400 km „Kanál Králů“)</a:t>
            </a:r>
          </a:p>
          <a:p>
            <a:pPr>
              <a:buNone/>
            </a:pPr>
            <a:r>
              <a:rPr lang="cs-CZ" sz="2400" dirty="0" smtClean="0"/>
              <a:t>silnice a mosty</a:t>
            </a:r>
          </a:p>
          <a:p>
            <a:pPr>
              <a:buNone/>
            </a:pPr>
            <a:r>
              <a:rPr lang="cs-CZ" sz="2400" dirty="0" smtClean="0"/>
              <a:t>opevnění měst</a:t>
            </a:r>
          </a:p>
          <a:p>
            <a:pPr>
              <a:buNone/>
            </a:pPr>
            <a:r>
              <a:rPr lang="cs-CZ" sz="2400" dirty="0" smtClean="0"/>
              <a:t>zikkuraty</a:t>
            </a:r>
          </a:p>
          <a:p>
            <a:pPr>
              <a:buNone/>
            </a:pPr>
            <a:r>
              <a:rPr lang="cs-CZ" sz="2400" dirty="0" smtClean="0"/>
              <a:t>orientace na pozemský život, absence pohřebních staveb, ...</a:t>
            </a:r>
          </a:p>
          <a:p>
            <a:pPr marL="0" indent="0">
              <a:buNone/>
            </a:pPr>
            <a:r>
              <a:rPr lang="cs-CZ" sz="2400" dirty="0" smtClean="0"/>
              <a:t>klenba nepravá přečnělková i pravá (i s ukloněnými </a:t>
            </a:r>
            <a:r>
              <a:rPr lang="cs-CZ" sz="2400" dirty="0" err="1" smtClean="0"/>
              <a:t>klenebnými</a:t>
            </a:r>
            <a:r>
              <a:rPr lang="cs-CZ" sz="2400" dirty="0" smtClean="0"/>
              <a:t> oblouky bez potřeby bednění</a:t>
            </a:r>
          </a:p>
          <a:p>
            <a:pPr marL="0" indent="0">
              <a:buNone/>
            </a:pPr>
            <a:r>
              <a:rPr lang="cs-CZ" sz="2400" dirty="0" smtClean="0"/>
              <a:t>masivní výroba cihel, obrovské přesunuté hmoty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2592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Města:</a:t>
            </a:r>
          </a:p>
          <a:p>
            <a:pPr marL="0" indent="0">
              <a:buNone/>
            </a:pPr>
            <a:r>
              <a:rPr lang="cs-CZ" sz="2400" dirty="0" smtClean="0"/>
              <a:t>Ur, </a:t>
            </a:r>
            <a:r>
              <a:rPr lang="cs-CZ" sz="2400" dirty="0" err="1" smtClean="0"/>
              <a:t>Uruk</a:t>
            </a:r>
            <a:r>
              <a:rPr lang="cs-CZ" sz="2400" dirty="0" smtClean="0"/>
              <a:t>, Ninive, z pozdější doby Babylon, </a:t>
            </a:r>
            <a:r>
              <a:rPr lang="cs-CZ" sz="2400" dirty="0" err="1" smtClean="0"/>
              <a:t>Aššur</a:t>
            </a:r>
            <a:r>
              <a:rPr lang="cs-CZ" sz="2400" dirty="0" smtClean="0"/>
              <a:t>, </a:t>
            </a:r>
            <a:r>
              <a:rPr lang="cs-CZ" sz="2400" dirty="0" err="1" smtClean="0"/>
              <a:t>Ektabana</a:t>
            </a:r>
            <a:r>
              <a:rPr lang="cs-CZ" sz="2400" dirty="0" smtClean="0"/>
              <a:t>, </a:t>
            </a:r>
            <a:r>
              <a:rPr lang="cs-CZ" sz="2400" dirty="0" err="1" smtClean="0"/>
              <a:t>Súsy</a:t>
            </a:r>
            <a:r>
              <a:rPr lang="cs-CZ" sz="2400" dirty="0" smtClean="0"/>
              <a:t>, </a:t>
            </a:r>
            <a:r>
              <a:rPr lang="cs-CZ" sz="2400" dirty="0" err="1" smtClean="0"/>
              <a:t>Ktesifón</a:t>
            </a:r>
            <a:endParaRPr lang="cs-CZ" sz="24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10845" y="1556792"/>
            <a:ext cx="6949587" cy="51687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6459" y="908720"/>
            <a:ext cx="5391300" cy="4319779"/>
          </a:xfrm>
          <a:prstGeom prst="rect">
            <a:avLst/>
          </a:prstGeom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3" name="Obrázek 2" descr="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2258" y="764704"/>
            <a:ext cx="3738564" cy="51125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7" name="Obrázek 6" descr="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18213"/>
            <a:ext cx="4250516" cy="6615589"/>
          </a:xfrm>
          <a:prstGeom prst="rect">
            <a:avLst/>
          </a:prstGeom>
        </p:spPr>
      </p:pic>
      <p:pic>
        <p:nvPicPr>
          <p:cNvPr id="5" name="Obrázek 4" descr="8 - ASÝRI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80967" y="188640"/>
            <a:ext cx="4139505" cy="3202942"/>
          </a:xfrm>
          <a:prstGeom prst="rect">
            <a:avLst/>
          </a:prstGeom>
        </p:spPr>
      </p:pic>
      <p:pic>
        <p:nvPicPr>
          <p:cNvPr id="8" name="Obrázek 7" descr="10 - ASÝRI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8104" y="2539809"/>
            <a:ext cx="2664296" cy="41147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973642" y="404664"/>
            <a:ext cx="113364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Egypt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1124745"/>
            <a:ext cx="75608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Společnost podobná jako v Mezopotámii, silně ovlivněná náboženstvím a vírou v posmrtný život, výkonné zemědělství díky pravidelným záplavám Nilu, </a:t>
            </a:r>
          </a:p>
          <a:p>
            <a:r>
              <a:rPr lang="cs-CZ" sz="2400" dirty="0" smtClean="0"/>
              <a:t>autochtonní kultura</a:t>
            </a:r>
          </a:p>
          <a:p>
            <a:r>
              <a:rPr lang="cs-CZ" sz="2400" dirty="0" smtClean="0"/>
              <a:t>Časové zařazení: </a:t>
            </a:r>
          </a:p>
          <a:p>
            <a:r>
              <a:rPr lang="cs-CZ" sz="2400" dirty="0" err="1" smtClean="0"/>
              <a:t>předdynastické</a:t>
            </a:r>
            <a:r>
              <a:rPr lang="cs-CZ" sz="2400" dirty="0" smtClean="0"/>
              <a:t> období – počátky již v 5. tisíciletí př. n. l., především pak ve 4. tis. př. n. l.</a:t>
            </a:r>
          </a:p>
          <a:p>
            <a:r>
              <a:rPr lang="cs-CZ" sz="2400" dirty="0" smtClean="0"/>
              <a:t>archaická doba – cca 3150 – 2700 př. n. l.</a:t>
            </a:r>
          </a:p>
          <a:p>
            <a:r>
              <a:rPr lang="cs-CZ" sz="2400" dirty="0" smtClean="0"/>
              <a:t>Stará říše – cca 2700 – 2180 př. n. l.</a:t>
            </a:r>
          </a:p>
          <a:p>
            <a:r>
              <a:rPr lang="cs-CZ" sz="2400" dirty="0" smtClean="0"/>
              <a:t>Střední říše cca 2060 – 1786 př. n. l.</a:t>
            </a:r>
          </a:p>
          <a:p>
            <a:r>
              <a:rPr lang="cs-CZ" sz="2400" dirty="0" smtClean="0"/>
              <a:t>Nová říše – cca 1550 – 1060 př. n. l.</a:t>
            </a:r>
          </a:p>
          <a:p>
            <a:r>
              <a:rPr lang="cs-CZ" sz="2400" dirty="0" smtClean="0"/>
              <a:t>Pozdní doba – 713 – 322 př. n. l.</a:t>
            </a:r>
          </a:p>
          <a:p>
            <a:r>
              <a:rPr lang="cs-CZ" sz="2400" dirty="0" smtClean="0"/>
              <a:t>vláda </a:t>
            </a:r>
            <a:r>
              <a:rPr lang="cs-CZ" sz="2400" dirty="0" err="1" smtClean="0"/>
              <a:t>Ptolemaiovců</a:t>
            </a:r>
            <a:r>
              <a:rPr lang="cs-CZ" sz="2400" dirty="0" smtClean="0"/>
              <a:t> 323 – 31 př. n. l.</a:t>
            </a:r>
          </a:p>
          <a:p>
            <a:r>
              <a:rPr lang="cs-CZ" sz="2400" dirty="0" smtClean="0"/>
              <a:t>Římské období – 31 př. n. l. – 395 n. l.</a:t>
            </a:r>
          </a:p>
          <a:p>
            <a:r>
              <a:rPr lang="cs-CZ" sz="2400" dirty="0" smtClean="0"/>
              <a:t>Zeměpisná poloha – údolí Nilu až do Súdánu a jeho delta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780928"/>
            <a:ext cx="77048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mastaba</a:t>
            </a:r>
            <a:r>
              <a:rPr lang="cs-CZ" sz="2400" dirty="0" smtClean="0"/>
              <a:t> – lavicovitá nástavba nad podzemní hrobkou (hloubka až 30 m)</a:t>
            </a:r>
          </a:p>
          <a:p>
            <a:r>
              <a:rPr lang="cs-CZ" sz="2400" b="1" dirty="0" smtClean="0"/>
              <a:t>pyramida</a:t>
            </a:r>
            <a:r>
              <a:rPr lang="cs-CZ" sz="2400" dirty="0" smtClean="0"/>
              <a:t> – vyvinula se z mastab jejich navršením</a:t>
            </a:r>
          </a:p>
          <a:p>
            <a:r>
              <a:rPr lang="cs-CZ" sz="2400" dirty="0" smtClean="0"/>
              <a:t>Obelisk – sloup z monolitického kamene – zhmotnělý paprsek Slunce, výška běžně do 30 m i více</a:t>
            </a:r>
          </a:p>
          <a:p>
            <a:r>
              <a:rPr lang="cs-CZ" sz="2400" b="1" dirty="0" smtClean="0"/>
              <a:t>pylon</a:t>
            </a:r>
            <a:r>
              <a:rPr lang="cs-CZ" sz="2400" dirty="0" smtClean="0"/>
              <a:t> – obdoba vstupní brány se dvěma komolými strmými jehlany po stranách</a:t>
            </a:r>
          </a:p>
          <a:p>
            <a:r>
              <a:rPr lang="cs-CZ" sz="2400" dirty="0" smtClean="0"/>
              <a:t>Nejznámější pyramidy: </a:t>
            </a:r>
            <a:r>
              <a:rPr lang="cs-CZ" sz="2400" dirty="0" err="1" smtClean="0"/>
              <a:t>Džoserova</a:t>
            </a:r>
            <a:r>
              <a:rPr lang="cs-CZ" sz="2400" dirty="0" smtClean="0"/>
              <a:t> v </a:t>
            </a:r>
            <a:r>
              <a:rPr lang="cs-CZ" sz="2400" dirty="0" err="1" smtClean="0"/>
              <a:t>Sakkaře</a:t>
            </a:r>
            <a:r>
              <a:rPr lang="cs-CZ" sz="2400" dirty="0" smtClean="0"/>
              <a:t>, </a:t>
            </a:r>
            <a:r>
              <a:rPr lang="cs-CZ" sz="2400" dirty="0" err="1" smtClean="0"/>
              <a:t>Chufevova</a:t>
            </a:r>
            <a:r>
              <a:rPr lang="cs-CZ" sz="2400" dirty="0" smtClean="0"/>
              <a:t> (Cheopsova), </a:t>
            </a:r>
            <a:r>
              <a:rPr lang="cs-CZ" sz="2400" dirty="0" err="1" smtClean="0"/>
              <a:t>Menkaureova</a:t>
            </a:r>
            <a:r>
              <a:rPr lang="cs-CZ" sz="2400" dirty="0" smtClean="0"/>
              <a:t> a </a:t>
            </a:r>
            <a:r>
              <a:rPr lang="cs-CZ" sz="2400" dirty="0" err="1" smtClean="0"/>
              <a:t>Rachefova</a:t>
            </a:r>
            <a:r>
              <a:rPr lang="cs-CZ" sz="2400" dirty="0" smtClean="0"/>
              <a:t> (</a:t>
            </a:r>
            <a:r>
              <a:rPr lang="cs-CZ" sz="2400" dirty="0" err="1" smtClean="0"/>
              <a:t>Chafreova</a:t>
            </a:r>
            <a:r>
              <a:rPr lang="cs-CZ" sz="2400" dirty="0" smtClean="0"/>
              <a:t>) – všechny tři v Gíze u Káhiry (tzv. velké pyramidy), </a:t>
            </a:r>
            <a:r>
              <a:rPr lang="cs-CZ" sz="2400" dirty="0" err="1" smtClean="0"/>
              <a:t>pyramidy</a:t>
            </a:r>
            <a:r>
              <a:rPr lang="cs-CZ" sz="2400" dirty="0" smtClean="0"/>
              <a:t> v </a:t>
            </a:r>
            <a:r>
              <a:rPr lang="cs-CZ" sz="2400" dirty="0" err="1" smtClean="0"/>
              <a:t>Dahšúru</a:t>
            </a:r>
            <a:r>
              <a:rPr lang="cs-CZ" sz="2400" dirty="0" smtClean="0"/>
              <a:t> (lomená), v </a:t>
            </a:r>
            <a:r>
              <a:rPr lang="cs-CZ" sz="2400" dirty="0" err="1" smtClean="0"/>
              <a:t>Medúmu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Stavební materiály: </a:t>
            </a:r>
            <a:r>
              <a:rPr lang="cs-CZ" sz="2400" dirty="0" smtClean="0"/>
              <a:t>nepálené cihly, kámen (žula, porfyr, vápenec, pískovec), dřevo z libanonských cedrů, hlína, dřevěné kostry s rohožemi z papyru a rákosu</a:t>
            </a:r>
          </a:p>
          <a:p>
            <a:r>
              <a:rPr lang="cs-CZ" sz="2400" dirty="0" smtClean="0"/>
              <a:t>Stavební druhy: mastaby, pyramidy, paláce s obrannými věžemi, sloupové chrámy, skalní hrobky, zavlažovací systémy, obelisky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6" name="Obrázek 5" descr="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63480" y="620688"/>
            <a:ext cx="4680520" cy="5616624"/>
          </a:xfrm>
          <a:prstGeom prst="rect">
            <a:avLst/>
          </a:prstGeom>
        </p:spPr>
      </p:pic>
      <p:pic>
        <p:nvPicPr>
          <p:cNvPr id="5" name="Obrázek 4" descr="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4527" y="404664"/>
            <a:ext cx="4401489" cy="6124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3" name="Obrázek 2" descr="1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5116" y="692696"/>
            <a:ext cx="8574540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3" name="Obrázek 2" descr="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183497"/>
            <a:ext cx="5400600" cy="6557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2708920"/>
            <a:ext cx="5483235" cy="3646351"/>
          </a:xfrm>
          <a:prstGeom prst="rect">
            <a:avLst/>
          </a:prstGeom>
        </p:spPr>
      </p:pic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4" name="Obrázek 3" descr="1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4060" y="332656"/>
            <a:ext cx="4535650" cy="4023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1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32718" y="310838"/>
            <a:ext cx="7755705" cy="5813871"/>
          </a:xfr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datuj </a:t>
            </a:r>
            <a:r>
              <a:rPr lang="cs-CZ" sz="2000" dirty="0" err="1" smtClean="0"/>
              <a:t>mezopotámskou</a:t>
            </a:r>
            <a:r>
              <a:rPr lang="cs-CZ" sz="2000" dirty="0" smtClean="0"/>
              <a:t> a egyptskou architekturu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kde se nacházela </a:t>
            </a:r>
            <a:r>
              <a:rPr lang="cs-CZ" sz="2000" dirty="0" err="1" smtClean="0"/>
              <a:t>mezopotámie</a:t>
            </a:r>
            <a:r>
              <a:rPr lang="cs-CZ" sz="2000" dirty="0" smtClean="0"/>
              <a:t> a kde starověký Egypt?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jmenuj </a:t>
            </a:r>
            <a:r>
              <a:rPr lang="cs-CZ" sz="2000" dirty="0" err="1" smtClean="0"/>
              <a:t>mezopotámská</a:t>
            </a:r>
            <a:r>
              <a:rPr lang="cs-CZ" sz="2000" dirty="0" smtClean="0"/>
              <a:t> města a stavby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jmenuj egyptské typy staveb a popiš je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nejznámější egyptské pyramidy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jak ovlivnilo náboženství architekturu v Egyptě?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628800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smtClean="0"/>
              <a:t>HANUŠ, Karel a Marie BENEŠOVÁ. </a:t>
            </a:r>
            <a:r>
              <a:rPr lang="cs-CZ" sz="2000" i="1" dirty="0" smtClean="0"/>
              <a:t>Vývoj architektury a umění I</a:t>
            </a:r>
            <a:r>
              <a:rPr lang="cs-CZ" sz="2000" dirty="0" smtClean="0"/>
              <a:t>. Praha: Vydavatelství ČVUT, 1978. ISBN 000.</a:t>
            </a:r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 </a:t>
            </a:r>
            <a:r>
              <a:rPr lang="cs-CZ" sz="2000" dirty="0" smtClean="0">
                <a:hlinkClick r:id="rId4"/>
              </a:rPr>
              <a:t>http://</a:t>
            </a:r>
            <a:r>
              <a:rPr lang="cs-CZ" sz="2000" smtClean="0">
                <a:hlinkClick r:id="rId4"/>
              </a:rPr>
              <a:t>cs.wikipedia.org/wiki/Kategorie:Megalitick%C3%A9_stavby</a:t>
            </a:r>
            <a:r>
              <a:rPr lang="cs-CZ" sz="2000" smtClean="0"/>
              <a:t> 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1606</TotalTime>
  <Words>770</Words>
  <Application>Microsoft Office PowerPoint</Application>
  <PresentationFormat>Předvádění na obrazovce (4:3)</PresentationFormat>
  <Paragraphs>116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110</cp:revision>
  <dcterms:created xsi:type="dcterms:W3CDTF">2010-11-01T23:40:31Z</dcterms:created>
  <dcterms:modified xsi:type="dcterms:W3CDTF">2014-01-13T14:56:22Z</dcterms:modified>
</cp:coreProperties>
</file>