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57" r:id="rId3"/>
    <p:sldId id="264" r:id="rId4"/>
    <p:sldId id="265" r:id="rId5"/>
    <p:sldId id="271" r:id="rId6"/>
    <p:sldId id="270" r:id="rId7"/>
    <p:sldId id="272" r:id="rId8"/>
    <p:sldId id="266" r:id="rId9"/>
    <p:sldId id="267" r:id="rId10"/>
    <p:sldId id="273" r:id="rId11"/>
    <p:sldId id="274" r:id="rId12"/>
    <p:sldId id="268" r:id="rId13"/>
    <p:sldId id="269" r:id="rId14"/>
    <p:sldId id="260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Kategorie:Megalitick%C3%A9_stav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blízkovýchodní a perské starověké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Indie, Čína, Japonsko, Amerika, stúpa, pagoda, skalní chrám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Dálný východ a Amerika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VY_32_INOVACE_46_919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124744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Nejstarší vyspělá civilizace v údolí Indu – </a:t>
            </a:r>
            <a:r>
              <a:rPr lang="cs-CZ" sz="2400" dirty="0" err="1" smtClean="0"/>
              <a:t>Mohendžodar</a:t>
            </a:r>
            <a:r>
              <a:rPr lang="cs-CZ" sz="2400" dirty="0" smtClean="0"/>
              <a:t> a </a:t>
            </a:r>
            <a:r>
              <a:rPr lang="cs-CZ" sz="2400" dirty="0" err="1" smtClean="0"/>
              <a:t>Harrapa</a:t>
            </a:r>
            <a:r>
              <a:rPr lang="cs-CZ" sz="2400" dirty="0" smtClean="0"/>
              <a:t> – cca 2400 – 1800 př. n. l.,</a:t>
            </a:r>
          </a:p>
          <a:p>
            <a:r>
              <a:rPr lang="cs-CZ" sz="2400" dirty="0" smtClean="0"/>
              <a:t>šachovnicová města, dlážděné ulice, kanalizace, vodovod,</a:t>
            </a:r>
          </a:p>
          <a:p>
            <a:r>
              <a:rPr lang="cs-CZ" sz="2400" dirty="0" smtClean="0"/>
              <a:t>palácové čtvrti</a:t>
            </a:r>
          </a:p>
          <a:p>
            <a:r>
              <a:rPr lang="cs-CZ" sz="2400" dirty="0" smtClean="0"/>
              <a:t>cihly pálené i nepálené, kámen, dřevo, bambus</a:t>
            </a:r>
          </a:p>
          <a:p>
            <a:r>
              <a:rPr lang="cs-CZ" sz="2400" dirty="0" smtClean="0"/>
              <a:t>od 4. století př. n. l. </a:t>
            </a:r>
            <a:r>
              <a:rPr lang="cs-CZ" sz="2400" dirty="0" err="1" smtClean="0"/>
              <a:t>budhistická</a:t>
            </a:r>
            <a:r>
              <a:rPr lang="cs-CZ" sz="2400" dirty="0" smtClean="0"/>
              <a:t> architektura – stúpa = hrobka na uchovávání ostatků svatých (</a:t>
            </a:r>
            <a:r>
              <a:rPr lang="cs-CZ" sz="2400" dirty="0" err="1" smtClean="0"/>
              <a:t>Sánčí</a:t>
            </a:r>
            <a:r>
              <a:rPr lang="cs-CZ" sz="2400" dirty="0" smtClean="0"/>
              <a:t>, </a:t>
            </a:r>
            <a:r>
              <a:rPr lang="cs-CZ" sz="2400" dirty="0" err="1" smtClean="0"/>
              <a:t>Borobudur</a:t>
            </a:r>
            <a:r>
              <a:rPr lang="cs-CZ" sz="2400" dirty="0" smtClean="0"/>
              <a:t> na Jávě)</a:t>
            </a:r>
          </a:p>
          <a:p>
            <a:r>
              <a:rPr lang="cs-CZ" sz="2400" dirty="0" smtClean="0"/>
              <a:t>pagoda – chrámová stavba většinou věžovitá</a:t>
            </a:r>
          </a:p>
          <a:p>
            <a:r>
              <a:rPr lang="cs-CZ" sz="2400" dirty="0" smtClean="0"/>
              <a:t>skalní chrám v </a:t>
            </a:r>
            <a:r>
              <a:rPr lang="cs-CZ" sz="2400" dirty="0" err="1" smtClean="0"/>
              <a:t>Elloře</a:t>
            </a:r>
            <a:r>
              <a:rPr lang="cs-CZ" sz="2400" dirty="0" smtClean="0"/>
              <a:t> – vytesaný ze skály – dodnes největší monolit v architektuře na světě</a:t>
            </a:r>
          </a:p>
          <a:p>
            <a:r>
              <a:rPr lang="cs-CZ" sz="2400" dirty="0" smtClean="0"/>
              <a:t>ze začátku 17. století n. l. </a:t>
            </a:r>
            <a:r>
              <a:rPr lang="cs-CZ" sz="2400" dirty="0" err="1" smtClean="0"/>
              <a:t>Tádž</a:t>
            </a:r>
            <a:r>
              <a:rPr lang="cs-CZ" sz="2400" dirty="0" smtClean="0"/>
              <a:t> </a:t>
            </a:r>
            <a:r>
              <a:rPr lang="cs-CZ" sz="2400" dirty="0" err="1" smtClean="0"/>
              <a:t>Mahál</a:t>
            </a:r>
            <a:r>
              <a:rPr lang="cs-CZ" sz="2400" dirty="0" smtClean="0"/>
              <a:t> v </a:t>
            </a:r>
            <a:r>
              <a:rPr lang="cs-CZ" sz="2400" dirty="0" err="1" smtClean="0"/>
              <a:t>Ágře</a:t>
            </a:r>
            <a:r>
              <a:rPr lang="cs-CZ" sz="2400" dirty="0" smtClean="0"/>
              <a:t> (mauzoleum) – údajně nejdokonalejší architektonická kompozice stavby na světě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20131" y="404664"/>
            <a:ext cx="1040670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Indie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31121" y="260648"/>
            <a:ext cx="3993725" cy="605355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44288" y="0"/>
            <a:ext cx="4259536" cy="6381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44288" y="137233"/>
            <a:ext cx="4387952" cy="6290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919" y="476672"/>
            <a:ext cx="8101536" cy="540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919" y="640179"/>
            <a:ext cx="8101536" cy="50735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700808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Počátky vyspělé společnosti od 2. tisíciletí př. n. l.,</a:t>
            </a:r>
          </a:p>
          <a:p>
            <a:r>
              <a:rPr lang="cs-CZ" sz="2400" dirty="0" smtClean="0"/>
              <a:t>dřevo, pálené a nepálené cihly, emailované dřevo a polychromované dřevo, v Japonsku i papír, glazované pálené střešní tašky,</a:t>
            </a:r>
          </a:p>
          <a:p>
            <a:r>
              <a:rPr lang="cs-CZ" sz="2400" dirty="0" smtClean="0"/>
              <a:t>významná zahradní a krajinná architektura, filosofie </a:t>
            </a:r>
            <a:r>
              <a:rPr lang="cs-CZ" sz="2400" dirty="0" err="1" smtClean="0"/>
              <a:t>feng</a:t>
            </a:r>
            <a:r>
              <a:rPr lang="cs-CZ" sz="2400" dirty="0" smtClean="0"/>
              <a:t>-</a:t>
            </a:r>
            <a:r>
              <a:rPr lang="cs-CZ" sz="2400" dirty="0" err="1" smtClean="0"/>
              <a:t>šuej</a:t>
            </a:r>
            <a:r>
              <a:rPr lang="cs-CZ" sz="2400" dirty="0" smtClean="0"/>
              <a:t> – podřízení architektonické tvorby přírodním silám,</a:t>
            </a:r>
          </a:p>
          <a:p>
            <a:r>
              <a:rPr lang="cs-CZ" sz="2400" dirty="0" smtClean="0"/>
              <a:t>zvláštní střechy se zvednutými okraji (vyvinulo se z prohnutí bambusových krokví),</a:t>
            </a:r>
          </a:p>
          <a:p>
            <a:r>
              <a:rPr lang="cs-CZ" sz="2400" dirty="0" smtClean="0"/>
              <a:t>města s paláci a obytnými domy, chrámy a kláštery dřevěné, kamenné i skalní, pagody, velká čínská zeď budovaná již během 1. tis. př. n. l., sjednocená koncem 3. století př. n. l. a budovaná cca do 12. století n. l.,</a:t>
            </a:r>
          </a:p>
          <a:p>
            <a:r>
              <a:rPr lang="cs-CZ" sz="2400" dirty="0" smtClean="0"/>
              <a:t>významné silnice, vodní kanály a nádrže, ...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99402" y="404664"/>
            <a:ext cx="288213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Čína a Japonsko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" name="Obrázek 6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17396"/>
            <a:ext cx="4392488" cy="60795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Obrázek 6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3999" y="217396"/>
            <a:ext cx="3071866" cy="60795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7" name="Obrázek 6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08" y="229362"/>
            <a:ext cx="8274748" cy="57199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124744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Civilizační počátky již ve 3. tisíciletí př. n. l., </a:t>
            </a:r>
            <a:r>
              <a:rPr lang="cs-CZ" sz="2400" dirty="0" err="1" smtClean="0"/>
              <a:t>nejvýznamější</a:t>
            </a:r>
            <a:r>
              <a:rPr lang="cs-CZ" sz="2400" dirty="0" smtClean="0"/>
              <a:t> civilizace po přelomu letopočtu až do příchodu Evropanů na začátku 16. století n. l.,</a:t>
            </a:r>
          </a:p>
          <a:p>
            <a:r>
              <a:rPr lang="cs-CZ" sz="2400" dirty="0" err="1" smtClean="0"/>
              <a:t>Olmékové</a:t>
            </a:r>
            <a:r>
              <a:rPr lang="cs-CZ" sz="2400" dirty="0" smtClean="0"/>
              <a:t>, </a:t>
            </a:r>
            <a:r>
              <a:rPr lang="cs-CZ" sz="2400" dirty="0" err="1" smtClean="0"/>
              <a:t>Toltékové</a:t>
            </a:r>
            <a:r>
              <a:rPr lang="cs-CZ" sz="2400" dirty="0" smtClean="0"/>
              <a:t>, </a:t>
            </a:r>
            <a:r>
              <a:rPr lang="cs-CZ" sz="2400" dirty="0" err="1" smtClean="0"/>
              <a:t>Zapotékové</a:t>
            </a:r>
            <a:r>
              <a:rPr lang="cs-CZ" sz="2400" dirty="0" smtClean="0"/>
              <a:t>, </a:t>
            </a:r>
            <a:r>
              <a:rPr lang="cs-CZ" sz="2400" dirty="0" err="1" smtClean="0"/>
              <a:t>Mixtékové</a:t>
            </a:r>
            <a:r>
              <a:rPr lang="cs-CZ" sz="2400" dirty="0" smtClean="0"/>
              <a:t>, </a:t>
            </a:r>
            <a:r>
              <a:rPr lang="cs-CZ" sz="2400" dirty="0" err="1" smtClean="0"/>
              <a:t>Mayové</a:t>
            </a:r>
            <a:r>
              <a:rPr lang="cs-CZ" sz="2400" dirty="0" smtClean="0"/>
              <a:t> a Aztékové – Dnešní Mexiko, </a:t>
            </a:r>
            <a:r>
              <a:rPr lang="cs-CZ" sz="2400" dirty="0" err="1" smtClean="0"/>
              <a:t>Quatemala</a:t>
            </a:r>
            <a:r>
              <a:rPr lang="cs-CZ" sz="2400" dirty="0" smtClean="0"/>
              <a:t>, </a:t>
            </a:r>
            <a:r>
              <a:rPr lang="cs-CZ" sz="2400" dirty="0" err="1" smtClean="0"/>
              <a:t>Yucatán</a:t>
            </a:r>
            <a:r>
              <a:rPr lang="cs-CZ" sz="2400" dirty="0" smtClean="0"/>
              <a:t>, Kostarika, Belize,</a:t>
            </a:r>
          </a:p>
          <a:p>
            <a:r>
              <a:rPr lang="cs-CZ" sz="2400" dirty="0" smtClean="0"/>
              <a:t>v jižní Americe především Inkové v dnešním Peru, Chile, </a:t>
            </a:r>
            <a:r>
              <a:rPr lang="cs-CZ" sz="2400" dirty="0" err="1" smtClean="0"/>
              <a:t>Equadoru</a:t>
            </a:r>
            <a:r>
              <a:rPr lang="cs-CZ" sz="2400" dirty="0" smtClean="0"/>
              <a:t> a Bolívii</a:t>
            </a:r>
          </a:p>
          <a:p>
            <a:r>
              <a:rPr lang="cs-CZ" sz="2400" dirty="0" smtClean="0"/>
              <a:t>kámen, dřevo, přečnělková klenba</a:t>
            </a:r>
          </a:p>
          <a:p>
            <a:r>
              <a:rPr lang="cs-CZ" sz="2400" dirty="0" smtClean="0"/>
              <a:t>neznalost technických kovů a technického užití kola,</a:t>
            </a:r>
          </a:p>
          <a:p>
            <a:r>
              <a:rPr lang="cs-CZ" sz="2400" dirty="0" smtClean="0"/>
              <a:t>plánovitá výstavba často terasovitých měst s palácovými čtvrtěmi, pyramidy často stupňovité, silnice, zavlažovací nádrže a kanály, vodovody</a:t>
            </a:r>
          </a:p>
          <a:p>
            <a:r>
              <a:rPr lang="cs-CZ" sz="2400" dirty="0" err="1" smtClean="0"/>
              <a:t>Teotihuacán</a:t>
            </a:r>
            <a:r>
              <a:rPr lang="cs-CZ" sz="2400" dirty="0" smtClean="0"/>
              <a:t>, </a:t>
            </a:r>
            <a:r>
              <a:rPr lang="cs-CZ" sz="2400" dirty="0" err="1" smtClean="0"/>
              <a:t>Tenochtitlán</a:t>
            </a:r>
            <a:r>
              <a:rPr lang="cs-CZ" sz="2400" dirty="0" smtClean="0"/>
              <a:t>, </a:t>
            </a:r>
            <a:r>
              <a:rPr lang="cs-CZ" sz="2400" dirty="0" err="1" smtClean="0"/>
              <a:t>Copán</a:t>
            </a:r>
            <a:r>
              <a:rPr lang="cs-CZ" sz="2400" dirty="0" smtClean="0"/>
              <a:t>, </a:t>
            </a:r>
            <a:r>
              <a:rPr lang="cs-CZ" sz="2400" dirty="0" err="1" smtClean="0"/>
              <a:t>Palenque</a:t>
            </a:r>
            <a:r>
              <a:rPr lang="cs-CZ" sz="2400" dirty="0" smtClean="0"/>
              <a:t>, Tikal, </a:t>
            </a:r>
            <a:r>
              <a:rPr lang="cs-CZ" sz="2400" dirty="0" err="1" smtClean="0"/>
              <a:t>Chichen</a:t>
            </a:r>
            <a:r>
              <a:rPr lang="cs-CZ" sz="2400" dirty="0" smtClean="0"/>
              <a:t> </a:t>
            </a:r>
            <a:r>
              <a:rPr lang="cs-CZ" sz="2400" dirty="0" err="1" smtClean="0"/>
              <a:t>Itzá</a:t>
            </a:r>
            <a:r>
              <a:rPr lang="cs-CZ" sz="2400" dirty="0" smtClean="0"/>
              <a:t>, Cuzco, </a:t>
            </a:r>
            <a:r>
              <a:rPr lang="cs-CZ" sz="2400" dirty="0" err="1" smtClean="0"/>
              <a:t>Macu</a:t>
            </a:r>
            <a:r>
              <a:rPr lang="cs-CZ" sz="2400" dirty="0" smtClean="0"/>
              <a:t> </a:t>
            </a:r>
            <a:r>
              <a:rPr lang="cs-CZ" sz="2400" dirty="0" err="1" smtClean="0"/>
              <a:t>Picchu</a:t>
            </a:r>
            <a:r>
              <a:rPr lang="cs-CZ" sz="2400" dirty="0" smtClean="0"/>
              <a:t>, planina </a:t>
            </a:r>
            <a:r>
              <a:rPr lang="cs-CZ" sz="2400" dirty="0" err="1" smtClean="0"/>
              <a:t>Nazca</a:t>
            </a: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35755" y="404664"/>
            <a:ext cx="400943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Střední a Jižní Amerika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4" name="Obrázek 3" descr="25 - PERS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05" y="247200"/>
            <a:ext cx="8252446" cy="5630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5" name="Obrázek 4" descr="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8254" y="131845"/>
            <a:ext cx="3403356" cy="6259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charakterizuj architekturu Střední a jižní Ameriky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některé americké kultury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porovnej egyptské pyramidy, americké a zikkuraty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628800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</a:t>
            </a:r>
            <a:r>
              <a:rPr lang="cs-CZ" sz="2000" dirty="0" smtClean="0"/>
              <a:t>. Praha: Vydavatelství ČVUT, 1978.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smtClean="0">
                <a:hlinkClick r:id="rId4"/>
              </a:rPr>
              <a:t>cs.wikipedia.org/wiki/Kategorie:Megalitick%C3%A9_stavby</a:t>
            </a:r>
            <a:r>
              <a:rPr lang="cs-CZ" sz="2000" smtClean="0"/>
              <a:t> 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1485</TotalTime>
  <Words>585</Words>
  <Application>Microsoft Office PowerPoint</Application>
  <PresentationFormat>Předvádění na obrazovce (4:3)</PresentationFormat>
  <Paragraphs>89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102</cp:revision>
  <dcterms:created xsi:type="dcterms:W3CDTF">2010-11-01T23:40:31Z</dcterms:created>
  <dcterms:modified xsi:type="dcterms:W3CDTF">2014-01-13T14:58:27Z</dcterms:modified>
</cp:coreProperties>
</file>