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6"/>
  </p:notesMasterIdLst>
  <p:sldIdLst>
    <p:sldId id="256" r:id="rId2"/>
    <p:sldId id="257" r:id="rId3"/>
    <p:sldId id="275" r:id="rId4"/>
    <p:sldId id="264" r:id="rId5"/>
    <p:sldId id="265" r:id="rId6"/>
    <p:sldId id="271" r:id="rId7"/>
    <p:sldId id="270" r:id="rId8"/>
    <p:sldId id="272" r:id="rId9"/>
    <p:sldId id="273" r:id="rId10"/>
    <p:sldId id="274" r:id="rId11"/>
    <p:sldId id="276" r:id="rId12"/>
    <p:sldId id="277" r:id="rId13"/>
    <p:sldId id="259" r:id="rId14"/>
    <p:sldId id="25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5" d="100"/>
          <a:sy n="115" d="100"/>
        </p:scale>
        <p:origin x="-5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12.1.2014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cs.wikipedia.org/wiki/Etruskov%C3%A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75020203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46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Stručné </a:t>
                      </a:r>
                      <a:r>
                        <a:rPr lang="cs-CZ" sz="120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shrnutí etruské architektury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Etruskové, Etrurie, toskánský řád, tumulus, kamenořez,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Veje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Architektura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arch. Ota Zápotocký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následná diskuze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3. ročník, žáci 16 – 18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Etrurie</a:t>
            </a:r>
            <a:endParaRPr lang="cs-CZ" sz="2400" b="1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VY_32_INOVACE_46_922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27584" y="1052736"/>
            <a:ext cx="75608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střední a severní část Apeninského poloostrova (Itálie – Toskánsko)</a:t>
            </a:r>
          </a:p>
          <a:p>
            <a:r>
              <a:rPr lang="cs-CZ" sz="2400" dirty="0" smtClean="0"/>
              <a:t>archaické období – 8. – 5. století př. n. l.</a:t>
            </a:r>
          </a:p>
          <a:p>
            <a:r>
              <a:rPr lang="cs-CZ" sz="2400" dirty="0" smtClean="0"/>
              <a:t>vrcholné období – 4. století př. n. l.</a:t>
            </a:r>
          </a:p>
          <a:p>
            <a:r>
              <a:rPr lang="cs-CZ" sz="2400" dirty="0" smtClean="0"/>
              <a:t>pozdní období – 4. – 1. století př. n. l.</a:t>
            </a:r>
          </a:p>
          <a:p>
            <a:r>
              <a:rPr lang="cs-CZ" sz="2400" dirty="0" smtClean="0"/>
              <a:t>zpočátku hlavně dřevo, cihly nepálené i pálené, kámen, terakota, klenbu dovedli k technické i estetické dokonalosti (dokonalý kamenořez), vyspělé inženýrské stavitelství,</a:t>
            </a:r>
          </a:p>
          <a:p>
            <a:r>
              <a:rPr lang="cs-CZ" sz="2400" dirty="0" smtClean="0"/>
              <a:t>dřevo, kámen, pálené i nepálené cihly, kyklopské zdivo z několik metrů velkých kamenů,</a:t>
            </a:r>
          </a:p>
          <a:p>
            <a:r>
              <a:rPr lang="cs-CZ" sz="2400" dirty="0" smtClean="0"/>
              <a:t>chrám původně převzali od Řeků, vytvořili vlastní (později) toskánský řád, podobný dórskému s hladkými dříky sloupů,</a:t>
            </a:r>
          </a:p>
          <a:p>
            <a:r>
              <a:rPr lang="cs-CZ" sz="2400" dirty="0" smtClean="0"/>
              <a:t>tumulus – kruhová hrobka s několika kobkami po obvodu a kuželovou střechou,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3823575" y="404664"/>
            <a:ext cx="1433790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Etrurie </a:t>
            </a:r>
            <a:endParaRPr lang="cs-CZ" sz="3200" b="1" dirty="0"/>
          </a:p>
        </p:txBody>
      </p:sp>
    </p:spTree>
    <p:extLst>
      <p:ext uri="{BB962C8B-B14F-4D97-AF65-F5344CB8AC3E}">
        <p14:creationId xmlns=""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27584" y="1052736"/>
            <a:ext cx="75608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založili Řím,</a:t>
            </a:r>
          </a:p>
          <a:p>
            <a:r>
              <a:rPr lang="cs-CZ" sz="2400" dirty="0" smtClean="0"/>
              <a:t>v Římě postavili např. stoku </a:t>
            </a:r>
            <a:r>
              <a:rPr lang="cs-CZ" sz="2400" dirty="0" err="1" smtClean="0"/>
              <a:t>Cloacu</a:t>
            </a:r>
            <a:r>
              <a:rPr lang="cs-CZ" sz="2400" dirty="0" smtClean="0"/>
              <a:t> Maximu</a:t>
            </a:r>
            <a:endParaRPr lang="cs-CZ" sz="2400" dirty="0" smtClean="0"/>
          </a:p>
          <a:p>
            <a:r>
              <a:rPr lang="cs-CZ" sz="2400" dirty="0" smtClean="0"/>
              <a:t>hlavním městem byly </a:t>
            </a:r>
            <a:r>
              <a:rPr lang="cs-CZ" sz="2400" dirty="0" err="1" smtClean="0"/>
              <a:t>Veje</a:t>
            </a:r>
            <a:r>
              <a:rPr lang="cs-CZ" sz="2400" dirty="0" smtClean="0"/>
              <a:t>, </a:t>
            </a:r>
          </a:p>
          <a:p>
            <a:r>
              <a:rPr lang="cs-CZ" sz="2400" dirty="0" smtClean="0"/>
              <a:t>města zakládali na vyspělém urbanistickém konceptu s hlavními ulicemi od severu k jihu </a:t>
            </a:r>
            <a:r>
              <a:rPr lang="cs-CZ" sz="2400" dirty="0" err="1" smtClean="0"/>
              <a:t>Cardó</a:t>
            </a:r>
            <a:r>
              <a:rPr lang="cs-CZ" sz="2400" dirty="0" smtClean="0"/>
              <a:t> a od západu na východ </a:t>
            </a:r>
            <a:r>
              <a:rPr lang="cs-CZ" sz="2400" dirty="0" err="1" smtClean="0"/>
              <a:t>Decumanus</a:t>
            </a:r>
            <a:r>
              <a:rPr lang="cs-CZ" sz="2400" dirty="0" smtClean="0"/>
              <a:t>,</a:t>
            </a:r>
          </a:p>
          <a:p>
            <a:r>
              <a:rPr lang="cs-CZ" sz="2400" dirty="0" smtClean="0"/>
              <a:t>zavedli obdélný dům s vnitřním atriem,</a:t>
            </a:r>
          </a:p>
          <a:p>
            <a:r>
              <a:rPr lang="cs-CZ" sz="2400" dirty="0" smtClean="0"/>
              <a:t>tumulus v </a:t>
            </a:r>
            <a:r>
              <a:rPr lang="cs-CZ" sz="2400" dirty="0" err="1" smtClean="0"/>
              <a:t>Tarquinii</a:t>
            </a:r>
            <a:endParaRPr lang="cs-CZ" sz="2400" dirty="0" smtClean="0"/>
          </a:p>
        </p:txBody>
      </p:sp>
    </p:spTree>
    <p:extLst>
      <p:ext uri="{BB962C8B-B14F-4D97-AF65-F5344CB8AC3E}">
        <p14:creationId xmlns=""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/>
          </a:p>
        </p:txBody>
      </p:sp>
      <p:pic>
        <p:nvPicPr>
          <p:cNvPr id="6" name="Zástupný symbol pro obsah 5" descr="27 - CHETITSKÁ ŘÍŠ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07734" y="476672"/>
            <a:ext cx="4017318" cy="590782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36570" y="260648"/>
            <a:ext cx="4370506" cy="60912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5341" y="251864"/>
            <a:ext cx="6108101" cy="61004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77135"/>
            <a:ext cx="4027549" cy="62321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9" y="57131"/>
            <a:ext cx="4720402" cy="62521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81074"/>
            <a:ext cx="5112568" cy="62118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0477" y="332656"/>
            <a:ext cx="7776863" cy="58326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322896"/>
            <a:ext cx="7789876" cy="58424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12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4571" y="332656"/>
            <a:ext cx="7680853" cy="57606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99592" y="1124744"/>
            <a:ext cx="763284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Otázky pro opakování a k zamyšlení:</a:t>
            </a:r>
          </a:p>
          <a:p>
            <a:pPr marL="108000" indent="-252000">
              <a:buFont typeface="Arial" pitchFamily="34" charset="0"/>
              <a:buChar char="•"/>
            </a:pPr>
            <a:r>
              <a:rPr lang="cs-CZ" sz="2000" dirty="0" smtClean="0"/>
              <a:t>popiš historii etruské říše</a:t>
            </a:r>
          </a:p>
          <a:p>
            <a:pPr marL="108000" indent="-252000">
              <a:buFont typeface="Arial" pitchFamily="34" charset="0"/>
              <a:buChar char="•"/>
            </a:pPr>
            <a:r>
              <a:rPr lang="cs-CZ" sz="2000" dirty="0" smtClean="0"/>
              <a:t>charakterizuj architekturu Etrurie</a:t>
            </a:r>
          </a:p>
          <a:p>
            <a:pPr marL="108000" indent="-252000">
              <a:buFont typeface="Arial" pitchFamily="34" charset="0"/>
              <a:buChar char="•"/>
            </a:pPr>
            <a:r>
              <a:rPr lang="cs-CZ" sz="2000" dirty="0" smtClean="0"/>
              <a:t>popiš toskánský sloh</a:t>
            </a:r>
          </a:p>
          <a:p>
            <a:pPr marL="108000" indent="-252000">
              <a:buFont typeface="Arial" pitchFamily="34" charset="0"/>
              <a:buChar char="•"/>
            </a:pPr>
            <a:r>
              <a:rPr lang="cs-CZ" sz="2000" dirty="0" smtClean="0"/>
              <a:t>uveď některé památky</a:t>
            </a:r>
          </a:p>
        </p:txBody>
      </p:sp>
    </p:spTree>
    <p:extLst>
      <p:ext uri="{BB962C8B-B14F-4D97-AF65-F5344CB8AC3E}">
        <p14:creationId xmlns="" xmlns:p14="http://schemas.microsoft.com/office/powerpoint/2010/main" val="361618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14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3568" y="1772816"/>
            <a:ext cx="763284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pérové kresby:</a:t>
            </a:r>
          </a:p>
          <a:p>
            <a:r>
              <a:rPr lang="cs-CZ" sz="2000" dirty="0" smtClean="0"/>
              <a:t>HANUŠ, Karel a Marie BENEŠOVÁ. </a:t>
            </a:r>
            <a:r>
              <a:rPr lang="cs-CZ" sz="2000" i="1" dirty="0" smtClean="0"/>
              <a:t>Vývoj architektury a umění I</a:t>
            </a:r>
            <a:r>
              <a:rPr lang="cs-CZ" sz="2000" dirty="0" smtClean="0"/>
              <a:t>. Praha: Vydavatelství ČVUT, 1978. ISBN 000.</a:t>
            </a:r>
          </a:p>
          <a:p>
            <a:endParaRPr lang="cs-CZ" sz="2000" i="1" dirty="0" smtClean="0"/>
          </a:p>
          <a:p>
            <a:r>
              <a:rPr lang="cs-CZ" sz="2000" dirty="0" smtClean="0"/>
              <a:t>fotografie: </a:t>
            </a:r>
            <a:r>
              <a:rPr lang="cs-CZ" sz="2000" i="1" dirty="0" err="1" smtClean="0"/>
              <a:t>Wikipedia.org</a:t>
            </a:r>
            <a:r>
              <a:rPr lang="cs-CZ" sz="2000" dirty="0" smtClean="0"/>
              <a:t> [online]. [cit. 2014-01-12]. Dostupné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z: </a:t>
            </a:r>
            <a:r>
              <a:rPr lang="cs-CZ" sz="2000" dirty="0" smtClean="0">
                <a:hlinkClick r:id="rId4"/>
              </a:rPr>
              <a:t>http://cs.wikipedia.org/wiki/Etruskov%C3%A9</a:t>
            </a:r>
            <a:endParaRPr lang="cs-CZ" sz="2000" dirty="0" smtClean="0"/>
          </a:p>
        </p:txBody>
      </p:sp>
    </p:spTree>
    <p:extLst>
      <p:ext uri="{BB962C8B-B14F-4D97-AF65-F5344CB8AC3E}">
        <p14:creationId xmlns=""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1769</TotalTime>
  <Words>372</Words>
  <Application>Microsoft Office PowerPoint</Application>
  <PresentationFormat>Předvádění na obrazovce (4:3)</PresentationFormat>
  <Paragraphs>77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STŘEDNÍ ŠKOLA STAVEBNÍ A TECHNICKÁ Ústí nad Labem, Čelakovského 5, příspěvková organizace Páteřní škola Ústeckého kraje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Ota</cp:lastModifiedBy>
  <cp:revision>123</cp:revision>
  <dcterms:created xsi:type="dcterms:W3CDTF">2010-11-01T23:40:31Z</dcterms:created>
  <dcterms:modified xsi:type="dcterms:W3CDTF">2014-01-12T17:18:11Z</dcterms:modified>
</cp:coreProperties>
</file>