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9"/>
  </p:notesMasterIdLst>
  <p:sldIdLst>
    <p:sldId id="256" r:id="rId2"/>
    <p:sldId id="257" r:id="rId3"/>
    <p:sldId id="275" r:id="rId4"/>
    <p:sldId id="264" r:id="rId5"/>
    <p:sldId id="265" r:id="rId6"/>
    <p:sldId id="271" r:id="rId7"/>
    <p:sldId id="270" r:id="rId8"/>
    <p:sldId id="272" r:id="rId9"/>
    <p:sldId id="273" r:id="rId10"/>
    <p:sldId id="274" r:id="rId11"/>
    <p:sldId id="276" r:id="rId12"/>
    <p:sldId id="277" r:id="rId13"/>
    <p:sldId id="278" r:id="rId14"/>
    <p:sldId id="279" r:id="rId15"/>
    <p:sldId id="280" r:id="rId16"/>
    <p:sldId id="259" r:id="rId17"/>
    <p:sldId id="25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13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12.1.2014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12.1.2014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75020203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46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Stručné shrnutí římské architektury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Řím,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emplekton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Pantheon, bazilika,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thermy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koloseum, </a:t>
                      </a:r>
                      <a:r>
                        <a:rPr lang="cs-CZ" sz="1200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circus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Architektura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arch. Ota Zápotocký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následná diskuze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16 – 18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Starověký Řím</a:t>
            </a:r>
            <a:endParaRPr lang="cs-CZ" sz="2400" b="1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VY_32_INOVACE_46_923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052736"/>
            <a:ext cx="756084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střední část Apeninského poloostrova (Itálie), postupně na přelomu letopočtu jedna z největších starověkých říší</a:t>
            </a:r>
          </a:p>
          <a:p>
            <a:r>
              <a:rPr lang="cs-CZ" sz="2400" dirty="0" smtClean="0"/>
              <a:t>královské období – 753 př. n. l. (založení Říma) – 509 př. n. l.</a:t>
            </a:r>
          </a:p>
          <a:p>
            <a:r>
              <a:rPr lang="cs-CZ" sz="2400" dirty="0" smtClean="0"/>
              <a:t>republika – 509 – 31 př. n. l.</a:t>
            </a:r>
          </a:p>
          <a:p>
            <a:r>
              <a:rPr lang="cs-CZ" sz="2400" dirty="0" smtClean="0"/>
              <a:t>císařství – do roku 476 n. l.</a:t>
            </a:r>
          </a:p>
          <a:p>
            <a:r>
              <a:rPr lang="cs-CZ" sz="2400" dirty="0" smtClean="0"/>
              <a:t>dřevo na stropy a krovy, cihly nepálené i pálené, kámen, smíšené zdivo, terakota, </a:t>
            </a:r>
            <a:r>
              <a:rPr lang="cs-CZ" sz="2400" dirty="0" err="1" smtClean="0"/>
              <a:t>emplekton</a:t>
            </a:r>
            <a:r>
              <a:rPr lang="cs-CZ" sz="2400" dirty="0" smtClean="0"/>
              <a:t> – litý materiál se štěrkem prokládaný kameny (obdoba betonu), dokonale zvládli klenbu (i z </a:t>
            </a:r>
            <a:r>
              <a:rPr lang="cs-CZ" sz="2400" dirty="0" err="1" smtClean="0"/>
              <a:t>emplektonu</a:t>
            </a:r>
            <a:r>
              <a:rPr lang="cs-CZ" sz="2400" dirty="0" smtClean="0"/>
              <a:t>), vyspělé inženýrské stavitelství,</a:t>
            </a:r>
          </a:p>
          <a:p>
            <a:r>
              <a:rPr lang="cs-CZ" sz="2400" dirty="0" smtClean="0"/>
              <a:t>kombinací architrávového a </a:t>
            </a:r>
            <a:r>
              <a:rPr lang="cs-CZ" sz="2400" dirty="0" err="1" smtClean="0"/>
              <a:t>klenebného</a:t>
            </a:r>
            <a:r>
              <a:rPr lang="cs-CZ" sz="2400" dirty="0" smtClean="0"/>
              <a:t> systému vytvořili svébytnou římskou architekturu, častý tzv. římský způsob výstavby – dodatečné povrchové úpravy hrubé stavby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4115514" y="404664"/>
            <a:ext cx="849913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Řím</a:t>
            </a:r>
            <a:endParaRPr lang="cs-CZ" sz="3200" b="1" dirty="0"/>
          </a:p>
        </p:txBody>
      </p:sp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052736"/>
            <a:ext cx="756084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městské šlechtické domy s atriem, činžovní obytné domy až o 5-6 podlažích, podélné i kruhové chrámy, divadla, curie (radnice), </a:t>
            </a:r>
            <a:r>
              <a:rPr lang="cs-CZ" sz="2400" dirty="0" err="1" smtClean="0"/>
              <a:t>thermy</a:t>
            </a:r>
            <a:r>
              <a:rPr lang="cs-CZ" sz="2400" dirty="0" smtClean="0"/>
              <a:t> (lázně), baziliky (tržní a soudní budovy), cirky (obdoba řeckých </a:t>
            </a:r>
            <a:r>
              <a:rPr lang="cs-CZ" sz="2400" dirty="0" err="1" smtClean="0"/>
              <a:t>hippodromů</a:t>
            </a:r>
            <a:r>
              <a:rPr lang="cs-CZ" sz="2400" dirty="0" smtClean="0"/>
              <a:t>), cirky (stadiony), kolosea (kruhové nebo elipsovité arény), vítězné oblouky, katakomby,</a:t>
            </a:r>
          </a:p>
          <a:p>
            <a:r>
              <a:rPr lang="cs-CZ" sz="2400" dirty="0" smtClean="0"/>
              <a:t>visuté akvadukty (vodovody), viadukty (mosty), průplav mezi Rudým mořem a ramenem nilské delty (Středomořím), obranné valy a vojenské stanice, ...</a:t>
            </a:r>
          </a:p>
          <a:p>
            <a:r>
              <a:rPr lang="cs-CZ" sz="2400" dirty="0" smtClean="0"/>
              <a:t>silnice Via Apia, akvadukt v </a:t>
            </a:r>
            <a:r>
              <a:rPr lang="cs-CZ" sz="2400" dirty="0" err="1" smtClean="0"/>
              <a:t>Nimmes</a:t>
            </a:r>
            <a:r>
              <a:rPr lang="cs-CZ" sz="2400" dirty="0" smtClean="0"/>
              <a:t>, </a:t>
            </a:r>
            <a:r>
              <a:rPr lang="cs-CZ" sz="2400" dirty="0" err="1" smtClean="0"/>
              <a:t>Forum</a:t>
            </a:r>
            <a:r>
              <a:rPr lang="cs-CZ" sz="2400" dirty="0" smtClean="0"/>
              <a:t> </a:t>
            </a:r>
            <a:r>
              <a:rPr lang="cs-CZ" sz="2400" dirty="0" err="1" smtClean="0"/>
              <a:t>Romanum</a:t>
            </a:r>
            <a:r>
              <a:rPr lang="cs-CZ" sz="2400" dirty="0" smtClean="0"/>
              <a:t>, Bazilika </a:t>
            </a:r>
            <a:r>
              <a:rPr lang="cs-CZ" sz="2400" dirty="0" err="1" smtClean="0"/>
              <a:t>Maxentiova</a:t>
            </a:r>
            <a:r>
              <a:rPr lang="cs-CZ" sz="2400" dirty="0" smtClean="0"/>
              <a:t>, </a:t>
            </a:r>
            <a:r>
              <a:rPr lang="cs-CZ" sz="2400" dirty="0" err="1" smtClean="0"/>
              <a:t>Trajánův</a:t>
            </a:r>
            <a:r>
              <a:rPr lang="cs-CZ" sz="2400" dirty="0" smtClean="0"/>
              <a:t> triumfální oblouk, Koloseum a Pantheon  v Římě (dodnes největší monolitická klenba na světě nad kruhem o průměru 43,5 m),</a:t>
            </a:r>
            <a:r>
              <a:rPr lang="cs-CZ" sz="2400" dirty="0" err="1" smtClean="0"/>
              <a:t>Caracallovy</a:t>
            </a:r>
            <a:r>
              <a:rPr lang="cs-CZ" sz="2400" dirty="0" smtClean="0"/>
              <a:t> lázně,</a:t>
            </a:r>
          </a:p>
          <a:p>
            <a:r>
              <a:rPr lang="cs-CZ" sz="2400" dirty="0" smtClean="0"/>
              <a:t>Pompeje a </a:t>
            </a:r>
            <a:r>
              <a:rPr lang="cs-CZ" sz="2400" dirty="0" err="1" smtClean="0"/>
              <a:t>Herkulaneum</a:t>
            </a:r>
            <a:r>
              <a:rPr lang="cs-CZ" sz="2400" smtClean="0"/>
              <a:t>, </a:t>
            </a:r>
            <a:r>
              <a:rPr lang="cs-CZ" sz="2400" dirty="0" smtClean="0"/>
              <a:t>...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6" name="Zástupný symbol pro obsah 5" descr="27 - CHETITSKÁ ŘÍŠ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23728" y="136864"/>
            <a:ext cx="4608512" cy="636754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130474"/>
            <a:ext cx="4539332" cy="61238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132063"/>
            <a:ext cx="4229781" cy="62202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00955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9256" y="188640"/>
            <a:ext cx="4368635" cy="61206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276191"/>
            <a:ext cx="4464495" cy="60948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9586" y="248018"/>
            <a:ext cx="7282813" cy="59172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112910"/>
            <a:ext cx="3631436" cy="60523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55637"/>
            <a:ext cx="4032447" cy="64262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375" y="167899"/>
            <a:ext cx="3848785" cy="63485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14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8409" y="401788"/>
            <a:ext cx="8252682" cy="52594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15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8409" y="401788"/>
            <a:ext cx="8252682" cy="48994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1124744"/>
            <a:ext cx="76328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Otázky pro opakování a k zamyšlení: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popiš historii Říma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charakterizuj architekturu Říma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popiš římskou architekturu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uveď některé památky</a:t>
            </a:r>
          </a:p>
        </p:txBody>
      </p:sp>
    </p:spTree>
    <p:extLst>
      <p:ext uri="{BB962C8B-B14F-4D97-AF65-F5344CB8AC3E}">
        <p14:creationId xmlns=""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17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772816"/>
            <a:ext cx="76328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pérové kresby:</a:t>
            </a:r>
          </a:p>
          <a:p>
            <a:r>
              <a:rPr lang="cs-CZ" sz="2000" dirty="0" smtClean="0"/>
              <a:t>HANUŠ, Karel a Marie BENEŠOVÁ. </a:t>
            </a:r>
            <a:r>
              <a:rPr lang="cs-CZ" sz="2000" i="1" dirty="0" smtClean="0"/>
              <a:t>Vývoj architektury a umění I</a:t>
            </a:r>
            <a:r>
              <a:rPr lang="cs-CZ" sz="2000" dirty="0" smtClean="0"/>
              <a:t>. Praha: Vydavatelství ČVUT, 1978. ISBN 000.</a:t>
            </a:r>
          </a:p>
        </p:txBody>
      </p:sp>
    </p:spTree>
    <p:extLst>
      <p:ext uri="{BB962C8B-B14F-4D97-AF65-F5344CB8AC3E}">
        <p14:creationId xmlns=""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1802</TotalTime>
  <Words>427</Words>
  <Application>Microsoft Office PowerPoint</Application>
  <PresentationFormat>Předvádění na obrazovce (4:3)</PresentationFormat>
  <Paragraphs>74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STŘEDNÍ ŠKOLA STAVEBNÍ A TECHNICKÁ Ústí nad Labem, Čelakovského 5, příspěvková organizace Páteřní škola Ústeckého kraje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Ota</cp:lastModifiedBy>
  <cp:revision>127</cp:revision>
  <dcterms:created xsi:type="dcterms:W3CDTF">2010-11-01T23:40:31Z</dcterms:created>
  <dcterms:modified xsi:type="dcterms:W3CDTF">2014-01-12T17:18:07Z</dcterms:modified>
</cp:coreProperties>
</file>