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5" r:id="rId3"/>
    <p:sldId id="273" r:id="rId4"/>
    <p:sldId id="277" r:id="rId5"/>
    <p:sldId id="278" r:id="rId6"/>
    <p:sldId id="279" r:id="rId7"/>
    <p:sldId id="280" r:id="rId8"/>
    <p:sldId id="281" r:id="rId9"/>
    <p:sldId id="282" r:id="rId10"/>
    <p:sldId id="269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1B9"/>
    <a:srgbClr val="FFFAF0"/>
    <a:srgbClr val="FFFAF5"/>
    <a:srgbClr val="FFF5EB"/>
    <a:srgbClr val="FFEBCD"/>
    <a:srgbClr val="FFFFCC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458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13. 1. 2014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13. 1. 2014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13. 1. 2014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hyperlink" Target="http://www.youtube.com/watch?v=mxj6h5JyfXs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audio" Target="../media/audio1.wav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11" Type="http://schemas.openxmlformats.org/officeDocument/2006/relationships/audio" Target="../media/audio1.wav"/><Relationship Id="rId5" Type="http://schemas.openxmlformats.org/officeDocument/2006/relationships/image" Target="../media/image9.emf"/><Relationship Id="rId10" Type="http://schemas.openxmlformats.org/officeDocument/2006/relationships/image" Target="../media/image14.emf"/><Relationship Id="rId4" Type="http://schemas.openxmlformats.org/officeDocument/2006/relationships/image" Target="../media/image8.emf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Relationship Id="rId9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oupak.cz/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www.i-kantor.eu/cze/ucebnice/informatika.php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xtrahardware.cnews.cz/lide/jan-bocek" TargetMode="External"/><Relationship Id="rId11" Type="http://schemas.openxmlformats.org/officeDocument/2006/relationships/hyperlink" Target="http://office.microsoft.com/cs-cz/images/MC900442026.aspx" TargetMode="External"/><Relationship Id="rId5" Type="http://schemas.openxmlformats.org/officeDocument/2006/relationships/hyperlink" Target="http://cs.wikipedia.org/" TargetMode="External"/><Relationship Id="rId10" Type="http://schemas.openxmlformats.org/officeDocument/2006/relationships/image" Target="../media/image25.gif"/><Relationship Id="rId4" Type="http://schemas.openxmlformats.org/officeDocument/2006/relationships/image" Target="../media/image2.jpg"/><Relationship Id="rId9" Type="http://schemas.openxmlformats.org/officeDocument/2006/relationships/hyperlink" Target="http://mp3s.nadruhou.net/crazy-frog/we-are-the-champions-56719/" TargetMode="External"/><Relationship Id="rId1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32871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33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Historie vývoje elektronických výpočetních systémů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na konci 21. století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Informatika,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generace počítačů,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vývoj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počítačů, kalkulátory, počítací stroje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Informační a komunikační technologie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Jiří Soukup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dataprojektor, interaktivní tabule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PC učebna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distanční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autoevaluační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škola, učiliště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obor E,  žáci se speciálními vzdělávacími potřebami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zdroje a seznam - 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Historie ICT – generace počítačů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VY_32_INOVACE_33_663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Generace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Diskuze naznačeného vývoje </a:t>
            </a:r>
            <a:r>
              <a:rPr lang="cs-CZ" sz="2000" dirty="0">
                <a:solidFill>
                  <a:srgbClr val="00B050"/>
                </a:solidFill>
              </a:rPr>
              <a:t>ICT </a:t>
            </a:r>
            <a:r>
              <a:rPr lang="cs-CZ" sz="2000" dirty="0" smtClean="0">
                <a:solidFill>
                  <a:srgbClr val="00B050"/>
                </a:solidFill>
              </a:rPr>
              <a:t>pro různé způsoby použití,</a:t>
            </a:r>
            <a:endParaRPr lang="cs-CZ" sz="2000" dirty="0">
              <a:solidFill>
                <a:srgbClr val="00B050"/>
              </a:solidFill>
            </a:endParaRPr>
          </a:p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s cílem mobilizace a konfrontace názorů na současný i budoucí trend.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31520" y="1124743"/>
            <a:ext cx="8928992" cy="485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dirty="0" smtClean="0"/>
              <a:t>Elektronizace počítačových systému zvítězila.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2060"/>
                </a:solidFill>
              </a:rPr>
              <a:t>Který směr však bude mít nejširší možnosti vývoje a použití?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2060"/>
                </a:solidFill>
              </a:rPr>
              <a:t>Počítače analogové nebo číslicové (digitální)?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2060"/>
                </a:solidFill>
              </a:rPr>
              <a:t>Řízení stroje v soustavě desítkové, dvojkové či jiné?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002060"/>
                </a:solidFill>
              </a:rPr>
              <a:t>Stroje specializované či univerzální? 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Všechny směry byly vytvářeny, používány, modernizovány a pochopitelně vznikalo plno tzv. „slepých cest“ v oblastech: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i="1" dirty="0" smtClean="0">
                <a:solidFill>
                  <a:srgbClr val="7030A0"/>
                </a:solidFill>
              </a:rPr>
              <a:t>Vědecké, firemní, domácí, jednoúčelové počítače;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i="1" dirty="0" smtClean="0">
                <a:solidFill>
                  <a:srgbClr val="7030A0"/>
                </a:solidFill>
              </a:rPr>
              <a:t>Programová využitelnost (vývoj jazyků, způsoby učení, …);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i="1" dirty="0" smtClean="0">
                <a:solidFill>
                  <a:srgbClr val="7030A0"/>
                </a:solidFill>
              </a:rPr>
              <a:t>Ovládání specialisty, odborníky,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800" i="1" dirty="0">
                <a:solidFill>
                  <a:srgbClr val="7030A0"/>
                </a:solidFill>
              </a:rPr>
              <a:t> </a:t>
            </a:r>
            <a:r>
              <a:rPr lang="cs-CZ" sz="2800" i="1" dirty="0" smtClean="0">
                <a:solidFill>
                  <a:srgbClr val="7030A0"/>
                </a:solidFill>
              </a:rPr>
              <a:t>    odbornou a laickou veřejností;</a:t>
            </a:r>
            <a:endParaRPr lang="cs-CZ" sz="2800" i="1" dirty="0">
              <a:solidFill>
                <a:srgbClr val="7030A0"/>
              </a:solidFill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Cesty elektronizace: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53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Diskuze vývoje ve vztahu fyzikální a kódované práce přístrojů.</a:t>
            </a:r>
          </a:p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Rozhovorem objasnění odborných pojmů.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20. století + elektrický proud </a:t>
            </a:r>
            <a:r>
              <a:rPr lang="cs-CZ" sz="2800" b="1" dirty="0" smtClean="0">
                <a:solidFill>
                  <a:srgbClr val="002060"/>
                </a:solidFill>
                <a:sym typeface="Symbol"/>
              </a:rPr>
              <a:t> revoluce v elektronice</a:t>
            </a:r>
            <a:endParaRPr lang="cs-CZ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527536"/>
              </p:ext>
            </p:extLst>
          </p:nvPr>
        </p:nvGraphicFramePr>
        <p:xfrm>
          <a:off x="98640" y="1124744"/>
          <a:ext cx="8937856" cy="512064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872960"/>
                <a:gridCol w="841240"/>
                <a:gridCol w="1776513"/>
                <a:gridCol w="1563331"/>
                <a:gridCol w="3883812"/>
              </a:tblGrid>
              <a:tr h="3083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Gene-</a:t>
                      </a:r>
                      <a:r>
                        <a:rPr lang="cs-CZ" sz="2400" dirty="0" err="1" smtClean="0">
                          <a:effectLst/>
                        </a:rPr>
                        <a:t>race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Rok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Konfigurace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Rychlost (operací/s</a:t>
                      </a:r>
                      <a:r>
                        <a:rPr lang="cs-CZ" sz="2400" dirty="0" smtClean="0">
                          <a:effectLst/>
                        </a:rPr>
                        <a:t>)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Součástky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</a:tr>
              <a:tr h="3083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0</a:t>
                      </a:r>
                      <a:r>
                        <a:rPr lang="cs-CZ" sz="2400" dirty="0" smtClean="0">
                          <a:effectLst/>
                        </a:rPr>
                        <a:t>.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1940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místnosti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jednotky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relé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</a:tr>
              <a:tr h="3083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1</a:t>
                      </a:r>
                      <a:r>
                        <a:rPr lang="cs-CZ" sz="2400" dirty="0" smtClean="0">
                          <a:effectLst/>
                        </a:rPr>
                        <a:t>.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1950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desítky </a:t>
                      </a:r>
                      <a:r>
                        <a:rPr lang="cs-CZ" sz="2400" dirty="0" smtClean="0">
                          <a:effectLst/>
                        </a:rPr>
                        <a:t>skříní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100-1000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elektronky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</a:tr>
              <a:tr h="3083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2</a:t>
                      </a:r>
                      <a:r>
                        <a:rPr lang="cs-CZ" sz="2400" dirty="0" smtClean="0">
                          <a:effectLst/>
                        </a:rPr>
                        <a:t>.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1958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do 10 </a:t>
                      </a:r>
                      <a:r>
                        <a:rPr lang="cs-CZ" sz="2400" dirty="0" smtClean="0">
                          <a:effectLst/>
                        </a:rPr>
                        <a:t>skříní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tisíce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tranzistory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</a:tr>
              <a:tr h="3083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3</a:t>
                      </a:r>
                      <a:r>
                        <a:rPr lang="cs-CZ" sz="2400" dirty="0" smtClean="0">
                          <a:effectLst/>
                        </a:rPr>
                        <a:t>.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1964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do 5 </a:t>
                      </a:r>
                      <a:r>
                        <a:rPr lang="cs-CZ" sz="2400" dirty="0" smtClean="0">
                          <a:effectLst/>
                        </a:rPr>
                        <a:t>skříní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desetitisíce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integrované </a:t>
                      </a:r>
                      <a:r>
                        <a:rPr lang="cs-CZ" sz="2400" dirty="0" smtClean="0">
                          <a:effectLst/>
                        </a:rPr>
                        <a:t>obvody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</a:tr>
              <a:tr h="3083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spc="-5" dirty="0" smtClean="0">
                          <a:effectLst/>
                        </a:rPr>
                        <a:t>3,5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1971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1 </a:t>
                      </a:r>
                      <a:r>
                        <a:rPr lang="cs-CZ" sz="2400" dirty="0" smtClean="0">
                          <a:effectLst/>
                        </a:rPr>
                        <a:t>skříň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statisíce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integrované obvody (LSI</a:t>
                      </a:r>
                      <a:r>
                        <a:rPr lang="cs-CZ" sz="2400" dirty="0" smtClean="0">
                          <a:effectLst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1. mikroprocesor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</a:tr>
              <a:tr h="3083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4</a:t>
                      </a:r>
                      <a:r>
                        <a:rPr lang="cs-CZ" sz="2400" dirty="0" smtClean="0">
                          <a:effectLst/>
                        </a:rPr>
                        <a:t>.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1981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1 </a:t>
                      </a:r>
                      <a:r>
                        <a:rPr lang="cs-CZ" sz="2400" dirty="0" smtClean="0">
                          <a:effectLst/>
                        </a:rPr>
                        <a:t>skříň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desítky </a:t>
                      </a:r>
                      <a:r>
                        <a:rPr lang="cs-CZ" sz="2400" dirty="0" smtClean="0">
                          <a:effectLst/>
                        </a:rPr>
                        <a:t>mil.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integrované obvody (</a:t>
                      </a:r>
                      <a:r>
                        <a:rPr lang="cs-CZ" sz="2400" dirty="0" smtClean="0">
                          <a:effectLst/>
                        </a:rPr>
                        <a:t>VLSI) a mikroprocesory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</a:tr>
              <a:tr h="3083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5.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trvá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1 objekt s umělou inteligencí, 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miliardy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Mikroprocesory (VLSI)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 = neuronové</a:t>
                      </a:r>
                      <a:r>
                        <a:rPr lang="cs-CZ" sz="2400" baseline="0" dirty="0" smtClean="0">
                          <a:effectLst/>
                        </a:rPr>
                        <a:t> sítě, učící se, adaptační a komunikačně spolupracující objekty</a:t>
                      </a:r>
                      <a:endParaRPr lang="cs-CZ" sz="2400" dirty="0">
                        <a:effectLst/>
                      </a:endParaRPr>
                    </a:p>
                  </a:txBody>
                  <a:tcPr marL="25400" marR="25400" marT="0" marB="0"/>
                </a:tc>
              </a:tr>
            </a:tbl>
          </a:graphicData>
        </a:graphic>
      </p:graphicFrame>
      <p:sp>
        <p:nvSpPr>
          <p:cNvPr id="19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smtClean="0">
                <a:solidFill>
                  <a:schemeClr val="tx2"/>
                </a:solidFill>
              </a:rPr>
              <a:t>Generace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915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0. generace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smtClean="0">
                <a:solidFill>
                  <a:schemeClr val="tx2"/>
                </a:solidFill>
              </a:rPr>
              <a:t>Generace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52794" y="1196752"/>
            <a:ext cx="888370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 smtClean="0">
                <a:solidFill>
                  <a:srgbClr val="002060"/>
                </a:solidFill>
              </a:rPr>
              <a:t>Základním </a:t>
            </a:r>
            <a:r>
              <a:rPr lang="cs-CZ" sz="2200" dirty="0">
                <a:solidFill>
                  <a:srgbClr val="002060"/>
                </a:solidFill>
              </a:rPr>
              <a:t>konstrukčním prvkem počítačů této generace bylo </a:t>
            </a:r>
            <a:r>
              <a:rPr lang="cs-CZ" sz="2200" b="1" dirty="0">
                <a:solidFill>
                  <a:srgbClr val="002060"/>
                </a:solidFill>
              </a:rPr>
              <a:t>relé </a:t>
            </a:r>
            <a:r>
              <a:rPr lang="cs-CZ" sz="2200" dirty="0" smtClean="0">
                <a:solidFill>
                  <a:srgbClr val="002060"/>
                </a:solidFill>
              </a:rPr>
              <a:t>- elektromechanická </a:t>
            </a:r>
            <a:r>
              <a:rPr lang="cs-CZ" sz="2200" dirty="0">
                <a:solidFill>
                  <a:srgbClr val="002060"/>
                </a:solidFill>
              </a:rPr>
              <a:t>součástka </a:t>
            </a:r>
            <a:r>
              <a:rPr lang="cs-CZ" sz="2200" dirty="0" smtClean="0">
                <a:solidFill>
                  <a:srgbClr val="002060"/>
                </a:solidFill>
              </a:rPr>
              <a:t>(viz obr), umožňující </a:t>
            </a:r>
            <a:r>
              <a:rPr lang="cs-CZ" sz="2200" dirty="0">
                <a:solidFill>
                  <a:srgbClr val="002060"/>
                </a:solidFill>
              </a:rPr>
              <a:t>přepínat </a:t>
            </a:r>
            <a:r>
              <a:rPr lang="cs-CZ" sz="2200" dirty="0" smtClean="0">
                <a:solidFill>
                  <a:srgbClr val="002060"/>
                </a:solidFill>
              </a:rPr>
              <a:t>dvě polohy (zapnuto</a:t>
            </a:r>
            <a:r>
              <a:rPr lang="cs-CZ" sz="2200" dirty="0">
                <a:solidFill>
                  <a:srgbClr val="002060"/>
                </a:solidFill>
              </a:rPr>
              <a:t>, vypnuto). Hlavní nevýhodou relátek byla značná poruchovost, pomalá rychlost spínaní, obrovská spotřeba energie a velké rozměry. Tyto tzv. </a:t>
            </a:r>
            <a:r>
              <a:rPr lang="cs-CZ" sz="2200" b="1" dirty="0">
                <a:solidFill>
                  <a:srgbClr val="002060"/>
                </a:solidFill>
              </a:rPr>
              <a:t>sálové</a:t>
            </a:r>
            <a:r>
              <a:rPr lang="cs-CZ" sz="2200" dirty="0">
                <a:solidFill>
                  <a:srgbClr val="002060"/>
                </a:solidFill>
              </a:rPr>
              <a:t> </a:t>
            </a:r>
            <a:r>
              <a:rPr lang="cs-CZ" sz="2200" b="1" dirty="0">
                <a:solidFill>
                  <a:srgbClr val="002060"/>
                </a:solidFill>
              </a:rPr>
              <a:t>počítače </a:t>
            </a:r>
            <a:r>
              <a:rPr lang="cs-CZ" sz="2200" dirty="0">
                <a:solidFill>
                  <a:srgbClr val="002060"/>
                </a:solidFill>
              </a:rPr>
              <a:t>využívaly </a:t>
            </a:r>
            <a:r>
              <a:rPr lang="cs-CZ" sz="2200" dirty="0" smtClean="0">
                <a:solidFill>
                  <a:srgbClr val="002060"/>
                </a:solidFill>
              </a:rPr>
              <a:t>jako paměť děrných </a:t>
            </a:r>
            <a:r>
              <a:rPr lang="cs-CZ" sz="2200" dirty="0">
                <a:solidFill>
                  <a:srgbClr val="002060"/>
                </a:solidFill>
              </a:rPr>
              <a:t>štítků.</a:t>
            </a:r>
          </a:p>
          <a:p>
            <a:r>
              <a:rPr lang="cs-CZ" sz="2200" dirty="0">
                <a:solidFill>
                  <a:srgbClr val="002060"/>
                </a:solidFill>
              </a:rPr>
              <a:t>Příkladem počítače této generace byl MARK l </a:t>
            </a:r>
            <a:r>
              <a:rPr lang="cs-CZ" sz="2200" dirty="0" smtClean="0">
                <a:solidFill>
                  <a:srgbClr val="002060"/>
                </a:solidFill>
              </a:rPr>
              <a:t>(viz obr.), který </a:t>
            </a:r>
            <a:r>
              <a:rPr lang="cs-CZ" sz="2200" dirty="0">
                <a:solidFill>
                  <a:srgbClr val="002060"/>
                </a:solidFill>
              </a:rPr>
              <a:t>se používal k sestrojení atomové </a:t>
            </a:r>
            <a:r>
              <a:rPr lang="cs-CZ" sz="2200" dirty="0" smtClean="0">
                <a:solidFill>
                  <a:srgbClr val="002060"/>
                </a:solidFill>
              </a:rPr>
              <a:t>bomby</a:t>
            </a:r>
            <a:r>
              <a:rPr lang="cs-CZ" sz="2200" dirty="0">
                <a:solidFill>
                  <a:srgbClr val="002060"/>
                </a:solidFill>
              </a:rPr>
              <a:t>. Jeho rozměry byly </a:t>
            </a:r>
            <a:r>
              <a:rPr lang="cs-CZ" sz="2200" dirty="0" smtClean="0">
                <a:solidFill>
                  <a:srgbClr val="002060"/>
                </a:solidFill>
              </a:rPr>
              <a:t>obrovské - </a:t>
            </a:r>
            <a:r>
              <a:rPr lang="cs-CZ" sz="2200" dirty="0">
                <a:solidFill>
                  <a:srgbClr val="002060"/>
                </a:solidFill>
              </a:rPr>
              <a:t>zabíral asi 320 m</a:t>
            </a:r>
            <a:r>
              <a:rPr lang="cs-CZ" sz="2200" baseline="30000" dirty="0">
                <a:solidFill>
                  <a:srgbClr val="002060"/>
                </a:solidFill>
              </a:rPr>
              <a:t>2</a:t>
            </a:r>
            <a:r>
              <a:rPr lang="cs-CZ" sz="2200" dirty="0">
                <a:solidFill>
                  <a:srgbClr val="002060"/>
                </a:solidFill>
              </a:rPr>
              <a:t> (plocha basketbalové hřiště).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996" y="3787582"/>
            <a:ext cx="3699089" cy="2449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94" y="4061986"/>
            <a:ext cx="2314227" cy="1758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021" y="4061986"/>
            <a:ext cx="2902924" cy="219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Rozhovorem na téma objasnění odborných pojmů.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303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1. generace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smtClean="0">
                <a:solidFill>
                  <a:schemeClr val="tx2"/>
                </a:solidFill>
              </a:rPr>
              <a:t>Generace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52794" y="1124744"/>
            <a:ext cx="899120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>
                <a:solidFill>
                  <a:srgbClr val="002060"/>
                </a:solidFill>
              </a:rPr>
              <a:t>Velmi důležitým objevem, který posunul </a:t>
            </a:r>
            <a:r>
              <a:rPr lang="cs-CZ" sz="2200" dirty="0" smtClean="0">
                <a:solidFill>
                  <a:srgbClr val="002060"/>
                </a:solidFill>
              </a:rPr>
              <a:t>vývoj notně dopředu,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byl </a:t>
            </a:r>
            <a:r>
              <a:rPr lang="cs-CZ" sz="2200" dirty="0">
                <a:solidFill>
                  <a:srgbClr val="002060"/>
                </a:solidFill>
              </a:rPr>
              <a:t>vynález </a:t>
            </a:r>
            <a:r>
              <a:rPr lang="cs-CZ" sz="2200" b="1" dirty="0" smtClean="0">
                <a:solidFill>
                  <a:srgbClr val="002060"/>
                </a:solidFill>
              </a:rPr>
              <a:t>elektronky</a:t>
            </a:r>
            <a:r>
              <a:rPr lang="cs-CZ" sz="2200" dirty="0" smtClean="0">
                <a:solidFill>
                  <a:srgbClr val="002060"/>
                </a:solidFill>
              </a:rPr>
              <a:t> (viz obr.). Každá </a:t>
            </a:r>
            <a:r>
              <a:rPr lang="cs-CZ" sz="2200" dirty="0">
                <a:solidFill>
                  <a:srgbClr val="002060"/>
                </a:solidFill>
              </a:rPr>
              <a:t>elektronka obsahovala </a:t>
            </a:r>
            <a:endParaRPr lang="cs-CZ" sz="2200" dirty="0" smtClean="0">
              <a:solidFill>
                <a:srgbClr val="002060"/>
              </a:solidFill>
            </a:endParaRPr>
          </a:p>
          <a:p>
            <a:r>
              <a:rPr lang="cs-CZ" sz="2200" dirty="0" smtClean="0">
                <a:solidFill>
                  <a:srgbClr val="002060"/>
                </a:solidFill>
              </a:rPr>
              <a:t>několik elektrod</a:t>
            </a:r>
            <a:r>
              <a:rPr lang="cs-CZ" sz="2200" dirty="0">
                <a:solidFill>
                  <a:srgbClr val="002060"/>
                </a:solidFill>
              </a:rPr>
              <a:t>, které byly umístěny </a:t>
            </a:r>
            <a:r>
              <a:rPr lang="cs-CZ" sz="2200" dirty="0" smtClean="0">
                <a:solidFill>
                  <a:srgbClr val="002060"/>
                </a:solidFill>
              </a:rPr>
              <a:t>v </a:t>
            </a:r>
            <a:r>
              <a:rPr lang="cs-CZ" sz="2200" dirty="0">
                <a:solidFill>
                  <a:srgbClr val="002060"/>
                </a:solidFill>
              </a:rPr>
              <a:t>uzavřené </a:t>
            </a:r>
            <a:r>
              <a:rPr lang="cs-CZ" sz="2200" dirty="0" smtClean="0">
                <a:solidFill>
                  <a:srgbClr val="002060"/>
                </a:solidFill>
              </a:rPr>
              <a:t>vakuové baňce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a ty usměrňovaly a zesilovaly </a:t>
            </a:r>
            <a:r>
              <a:rPr lang="cs-CZ" sz="2200" dirty="0">
                <a:solidFill>
                  <a:srgbClr val="002060"/>
                </a:solidFill>
              </a:rPr>
              <a:t>elektrické </a:t>
            </a:r>
            <a:r>
              <a:rPr lang="cs-CZ" sz="2200" dirty="0" smtClean="0">
                <a:solidFill>
                  <a:srgbClr val="002060"/>
                </a:solidFill>
              </a:rPr>
              <a:t>signály. Elektronky </a:t>
            </a:r>
            <a:r>
              <a:rPr lang="cs-CZ" sz="2200" dirty="0">
                <a:solidFill>
                  <a:srgbClr val="002060"/>
                </a:solidFill>
              </a:rPr>
              <a:t>byly </a:t>
            </a:r>
            <a:endParaRPr lang="cs-CZ" sz="2200" dirty="0" smtClean="0">
              <a:solidFill>
                <a:srgbClr val="002060"/>
              </a:solidFill>
            </a:endParaRPr>
          </a:p>
          <a:p>
            <a:r>
              <a:rPr lang="cs-CZ" sz="2200" dirty="0" smtClean="0">
                <a:solidFill>
                  <a:srgbClr val="002060"/>
                </a:solidFill>
              </a:rPr>
              <a:t>spolehlivější </a:t>
            </a:r>
            <a:r>
              <a:rPr lang="cs-CZ" sz="2200" dirty="0">
                <a:solidFill>
                  <a:srgbClr val="002060"/>
                </a:solidFill>
              </a:rPr>
              <a:t>než dříve používaná relé</a:t>
            </a:r>
            <a:r>
              <a:rPr lang="cs-CZ" sz="2200" dirty="0" smtClean="0">
                <a:solidFill>
                  <a:srgbClr val="002060"/>
                </a:solidFill>
              </a:rPr>
              <a:t>, také byly energeticky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úspornější a </a:t>
            </a:r>
            <a:r>
              <a:rPr lang="cs-CZ" sz="2200" dirty="0">
                <a:solidFill>
                  <a:srgbClr val="002060"/>
                </a:solidFill>
              </a:rPr>
              <a:t>byly </a:t>
            </a:r>
            <a:r>
              <a:rPr lang="cs-CZ" sz="2200" dirty="0" smtClean="0">
                <a:solidFill>
                  <a:srgbClr val="002060"/>
                </a:solidFill>
              </a:rPr>
              <a:t>o poznání menší. Ale i </a:t>
            </a:r>
            <a:r>
              <a:rPr lang="cs-CZ" sz="2200" dirty="0">
                <a:solidFill>
                  <a:srgbClr val="002060"/>
                </a:solidFill>
              </a:rPr>
              <a:t>přes všechny tyto </a:t>
            </a:r>
            <a:r>
              <a:rPr lang="cs-CZ" sz="2200" dirty="0" smtClean="0">
                <a:solidFill>
                  <a:srgbClr val="002060"/>
                </a:solidFill>
              </a:rPr>
              <a:t>výhody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se počítače </a:t>
            </a:r>
            <a:r>
              <a:rPr lang="cs-CZ" sz="2200" dirty="0">
                <a:solidFill>
                  <a:srgbClr val="002060"/>
                </a:solidFill>
              </a:rPr>
              <a:t>musely </a:t>
            </a:r>
            <a:r>
              <a:rPr lang="cs-CZ" sz="2200" dirty="0" smtClean="0">
                <a:solidFill>
                  <a:srgbClr val="002060"/>
                </a:solidFill>
              </a:rPr>
              <a:t>po určitém </a:t>
            </a:r>
            <a:r>
              <a:rPr lang="cs-CZ" sz="2200" dirty="0">
                <a:solidFill>
                  <a:srgbClr val="002060"/>
                </a:solidFill>
              </a:rPr>
              <a:t>čase </a:t>
            </a:r>
            <a:endParaRPr lang="cs-CZ" sz="2200" dirty="0" smtClean="0">
              <a:solidFill>
                <a:srgbClr val="002060"/>
              </a:solidFill>
            </a:endParaRPr>
          </a:p>
          <a:p>
            <a:r>
              <a:rPr lang="cs-CZ" sz="2200" dirty="0" smtClean="0">
                <a:solidFill>
                  <a:srgbClr val="002060"/>
                </a:solidFill>
              </a:rPr>
              <a:t>odstavovat</a:t>
            </a:r>
            <a:r>
              <a:rPr lang="cs-CZ" sz="2200" dirty="0">
                <a:solidFill>
                  <a:srgbClr val="002060"/>
                </a:solidFill>
              </a:rPr>
              <a:t>, poněvadž technici museli </a:t>
            </a:r>
            <a:endParaRPr lang="cs-CZ" sz="2200" dirty="0" smtClean="0">
              <a:solidFill>
                <a:srgbClr val="002060"/>
              </a:solidFill>
            </a:endParaRPr>
          </a:p>
          <a:p>
            <a:r>
              <a:rPr lang="cs-CZ" sz="2200" dirty="0" smtClean="0">
                <a:solidFill>
                  <a:srgbClr val="002060"/>
                </a:solidFill>
              </a:rPr>
              <a:t>provádět údržbu, (</a:t>
            </a:r>
            <a:r>
              <a:rPr lang="cs-CZ" sz="2200" dirty="0">
                <a:solidFill>
                  <a:srgbClr val="002060"/>
                </a:solidFill>
              </a:rPr>
              <a:t>výměna elektronek</a:t>
            </a:r>
            <a:r>
              <a:rPr lang="cs-CZ" sz="2200" dirty="0" smtClean="0">
                <a:solidFill>
                  <a:srgbClr val="002060"/>
                </a:solidFill>
              </a:rPr>
              <a:t>,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seřizování</a:t>
            </a:r>
            <a:r>
              <a:rPr lang="cs-CZ" sz="2200" dirty="0">
                <a:solidFill>
                  <a:srgbClr val="002060"/>
                </a:solidFill>
              </a:rPr>
              <a:t>), </a:t>
            </a:r>
            <a:r>
              <a:rPr lang="cs-CZ" sz="2200" dirty="0" smtClean="0">
                <a:solidFill>
                  <a:srgbClr val="002060"/>
                </a:solidFill>
              </a:rPr>
              <a:t>která </a:t>
            </a:r>
            <a:r>
              <a:rPr lang="cs-CZ" sz="2200" dirty="0">
                <a:solidFill>
                  <a:srgbClr val="002060"/>
                </a:solidFill>
              </a:rPr>
              <a:t>nebyla možná </a:t>
            </a:r>
            <a:r>
              <a:rPr lang="cs-CZ" sz="2200" dirty="0" smtClean="0">
                <a:solidFill>
                  <a:srgbClr val="002060"/>
                </a:solidFill>
              </a:rPr>
              <a:t>za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provozu počítače.</a:t>
            </a:r>
          </a:p>
          <a:p>
            <a:r>
              <a:rPr lang="cs-CZ" sz="2000" i="1" dirty="0" smtClean="0">
                <a:solidFill>
                  <a:srgbClr val="0070C0"/>
                </a:solidFill>
              </a:rPr>
              <a:t>Všechny </a:t>
            </a:r>
            <a:r>
              <a:rPr lang="cs-CZ" sz="2000" i="1" dirty="0">
                <a:solidFill>
                  <a:srgbClr val="0070C0"/>
                </a:solidFill>
              </a:rPr>
              <a:t>počítače této generace </a:t>
            </a:r>
            <a:endParaRPr lang="cs-CZ" sz="2000" i="1" dirty="0" smtClean="0">
              <a:solidFill>
                <a:srgbClr val="0070C0"/>
              </a:solidFill>
            </a:endParaRPr>
          </a:p>
          <a:p>
            <a:r>
              <a:rPr lang="cs-CZ" sz="2000" i="1" dirty="0" smtClean="0">
                <a:solidFill>
                  <a:srgbClr val="0070C0"/>
                </a:solidFill>
              </a:rPr>
              <a:t>vycházely </a:t>
            </a:r>
            <a:r>
              <a:rPr lang="cs-CZ" sz="2000" i="1" dirty="0">
                <a:solidFill>
                  <a:srgbClr val="0070C0"/>
                </a:solidFill>
              </a:rPr>
              <a:t>z </a:t>
            </a:r>
            <a:r>
              <a:rPr lang="cs-CZ" sz="2000" i="1" dirty="0" smtClean="0">
                <a:solidFill>
                  <a:srgbClr val="0070C0"/>
                </a:solidFill>
              </a:rPr>
              <a:t>Von Neumannovy </a:t>
            </a:r>
            <a:r>
              <a:rPr lang="cs-CZ" sz="2000" i="1" dirty="0">
                <a:solidFill>
                  <a:srgbClr val="0070C0"/>
                </a:solidFill>
              </a:rPr>
              <a:t>koncepce</a:t>
            </a:r>
            <a:r>
              <a:rPr lang="cs-CZ" sz="2000" i="1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sz="2200" dirty="0" smtClean="0">
                <a:solidFill>
                  <a:srgbClr val="002060"/>
                </a:solidFill>
                <a:hlinkClick r:id="rId4"/>
              </a:rPr>
              <a:t>(ENIAC – </a:t>
            </a:r>
            <a:r>
              <a:rPr lang="cs-CZ" sz="1600" dirty="0" smtClean="0">
                <a:solidFill>
                  <a:srgbClr val="002060"/>
                </a:solidFill>
                <a:hlinkClick r:id="rId4"/>
              </a:rPr>
              <a:t>kliknutím se spustí web</a:t>
            </a:r>
            <a:r>
              <a:rPr lang="cs-CZ" sz="2200" dirty="0" smtClean="0">
                <a:solidFill>
                  <a:srgbClr val="002060"/>
                </a:solidFill>
                <a:hlinkClick r:id="rId4"/>
              </a:rPr>
              <a:t>)</a:t>
            </a:r>
            <a:r>
              <a:rPr lang="cs-CZ" sz="2200" dirty="0" smtClean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0" r="164" b="8879"/>
          <a:stretch/>
        </p:blipFill>
        <p:spPr bwMode="auto">
          <a:xfrm>
            <a:off x="4655571" y="3177153"/>
            <a:ext cx="4488429" cy="3061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Rozbor vývoje ve vztahu fyzikální a kódované práce přístrojů.</a:t>
            </a:r>
          </a:p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Rozhovorem objasnění odborných pojmů.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3" t="967" r="8048"/>
          <a:stretch/>
        </p:blipFill>
        <p:spPr bwMode="auto">
          <a:xfrm>
            <a:off x="7739892" y="715328"/>
            <a:ext cx="1224596" cy="2438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403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68227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2. generace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smtClean="0">
                <a:solidFill>
                  <a:schemeClr val="tx2"/>
                </a:solidFill>
              </a:rPr>
              <a:t>Generace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52794" y="1124744"/>
            <a:ext cx="899120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 smtClean="0">
                <a:solidFill>
                  <a:srgbClr val="002060"/>
                </a:solidFill>
              </a:rPr>
              <a:t>Polovina minulého století je ve </a:t>
            </a:r>
            <a:r>
              <a:rPr lang="cs-CZ" sz="2200" dirty="0">
                <a:solidFill>
                  <a:srgbClr val="002060"/>
                </a:solidFill>
              </a:rPr>
              <a:t>znamení </a:t>
            </a:r>
            <a:r>
              <a:rPr lang="cs-CZ" sz="2200" b="1" dirty="0">
                <a:solidFill>
                  <a:srgbClr val="002060"/>
                </a:solidFill>
              </a:rPr>
              <a:t>tranzistoru</a:t>
            </a:r>
            <a:r>
              <a:rPr lang="cs-CZ" sz="2200" dirty="0">
                <a:solidFill>
                  <a:srgbClr val="002060"/>
                </a:solidFill>
              </a:rPr>
              <a:t>. </a:t>
            </a:r>
            <a:r>
              <a:rPr lang="cs-CZ" sz="2200" dirty="0" smtClean="0">
                <a:solidFill>
                  <a:srgbClr val="002060"/>
                </a:solidFill>
              </a:rPr>
              <a:t>Tranzistorové přístroje se </a:t>
            </a:r>
            <a:r>
              <a:rPr lang="cs-CZ" sz="2200" dirty="0">
                <a:solidFill>
                  <a:srgbClr val="002060"/>
                </a:solidFill>
              </a:rPr>
              <a:t>dostávají </a:t>
            </a:r>
            <a:r>
              <a:rPr lang="cs-CZ" sz="2200" dirty="0" smtClean="0">
                <a:solidFill>
                  <a:srgbClr val="002060"/>
                </a:solidFill>
              </a:rPr>
              <a:t>z univerzit </a:t>
            </a:r>
            <a:r>
              <a:rPr lang="cs-CZ" sz="2200" dirty="0">
                <a:solidFill>
                  <a:srgbClr val="002060"/>
                </a:solidFill>
              </a:rPr>
              <a:t>a armádních laboratoří mezi </a:t>
            </a:r>
            <a:r>
              <a:rPr lang="cs-CZ" sz="2200" dirty="0" smtClean="0">
                <a:solidFill>
                  <a:srgbClr val="002060"/>
                </a:solidFill>
              </a:rPr>
              <a:t>obyčejné lidi.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Éru </a:t>
            </a:r>
            <a:r>
              <a:rPr lang="cs-CZ" sz="2200" dirty="0">
                <a:solidFill>
                  <a:srgbClr val="002060"/>
                </a:solidFill>
              </a:rPr>
              <a:t>čistě profesionálních </a:t>
            </a:r>
            <a:r>
              <a:rPr lang="cs-CZ" sz="2200" dirty="0" smtClean="0">
                <a:solidFill>
                  <a:srgbClr val="002060"/>
                </a:solidFill>
              </a:rPr>
              <a:t>přístrojů </a:t>
            </a:r>
            <a:r>
              <a:rPr lang="cs-CZ" sz="2200" dirty="0">
                <a:solidFill>
                  <a:srgbClr val="002060"/>
                </a:solidFill>
              </a:rPr>
              <a:t>definitivně uzavřel vznik první hry i úspěch domácích </a:t>
            </a:r>
            <a:r>
              <a:rPr lang="cs-CZ" sz="2200" dirty="0" smtClean="0">
                <a:solidFill>
                  <a:srgbClr val="002060"/>
                </a:solidFill>
              </a:rPr>
              <a:t>minipočítačů. Hudební </a:t>
            </a:r>
            <a:r>
              <a:rPr lang="cs-CZ" sz="2200" dirty="0">
                <a:solidFill>
                  <a:srgbClr val="002060"/>
                </a:solidFill>
              </a:rPr>
              <a:t>revoluci spustilo tranzistorové </a:t>
            </a:r>
            <a:r>
              <a:rPr lang="cs-CZ" sz="2200" dirty="0" smtClean="0">
                <a:solidFill>
                  <a:srgbClr val="002060"/>
                </a:solidFill>
              </a:rPr>
              <a:t>rádio, počítačová </a:t>
            </a:r>
            <a:r>
              <a:rPr lang="cs-CZ" sz="2200" dirty="0">
                <a:solidFill>
                  <a:srgbClr val="002060"/>
                </a:solidFill>
              </a:rPr>
              <a:t>revoluce odstartovala vzápětí.</a:t>
            </a:r>
          </a:p>
          <a:p>
            <a:r>
              <a:rPr lang="cs-CZ" sz="2000" dirty="0">
                <a:solidFill>
                  <a:srgbClr val="0070C0"/>
                </a:solidFill>
              </a:rPr>
              <a:t>První tranzistorový počítač </a:t>
            </a:r>
            <a:r>
              <a:rPr lang="cs-CZ" sz="2000" dirty="0" smtClean="0">
                <a:solidFill>
                  <a:srgbClr val="0070C0"/>
                </a:solidFill>
              </a:rPr>
              <a:t>byl </a:t>
            </a:r>
            <a:r>
              <a:rPr lang="cs-CZ" sz="2000" dirty="0">
                <a:solidFill>
                  <a:srgbClr val="0070C0"/>
                </a:solidFill>
              </a:rPr>
              <a:t>postaven v listopadu 1953, </a:t>
            </a:r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plně </a:t>
            </a:r>
            <a:r>
              <a:rPr lang="cs-CZ" sz="2000" dirty="0">
                <a:solidFill>
                  <a:srgbClr val="0070C0"/>
                </a:solidFill>
              </a:rPr>
              <a:t>funkční stroj pak v dubnu 1955. </a:t>
            </a:r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Vrchol tranzistorových </a:t>
            </a:r>
            <a:r>
              <a:rPr lang="cs-CZ" sz="2000" dirty="0">
                <a:solidFill>
                  <a:srgbClr val="0070C0"/>
                </a:solidFill>
              </a:rPr>
              <a:t>počítačů představuje </a:t>
            </a:r>
            <a:endParaRPr lang="cs-CZ" sz="2000" dirty="0" smtClean="0">
              <a:solidFill>
                <a:srgbClr val="0070C0"/>
              </a:solidFill>
            </a:endParaRPr>
          </a:p>
          <a:p>
            <a:r>
              <a:rPr lang="cs-CZ" sz="2000" dirty="0" smtClean="0">
                <a:solidFill>
                  <a:srgbClr val="0070C0"/>
                </a:solidFill>
              </a:rPr>
              <a:t>první </a:t>
            </a:r>
            <a:r>
              <a:rPr lang="cs-CZ" sz="2000" dirty="0">
                <a:solidFill>
                  <a:srgbClr val="0070C0"/>
                </a:solidFill>
              </a:rPr>
              <a:t>domácí </a:t>
            </a:r>
            <a:r>
              <a:rPr lang="cs-CZ" sz="2000" dirty="0" smtClean="0">
                <a:solidFill>
                  <a:srgbClr val="0070C0"/>
                </a:solidFill>
              </a:rPr>
              <a:t>minipočítač </a:t>
            </a:r>
            <a:r>
              <a:rPr lang="cs-CZ" sz="2000" dirty="0">
                <a:solidFill>
                  <a:srgbClr val="0070C0"/>
                </a:solidFill>
              </a:rPr>
              <a:t>PDP-8 z roku </a:t>
            </a:r>
            <a:r>
              <a:rPr lang="cs-CZ" sz="2000" dirty="0" smtClean="0">
                <a:solidFill>
                  <a:srgbClr val="0070C0"/>
                </a:solidFill>
              </a:rPr>
              <a:t>1965. </a:t>
            </a:r>
          </a:p>
          <a:p>
            <a:pPr marL="2598738"/>
            <a:r>
              <a:rPr lang="cs-CZ" sz="2000" dirty="0" smtClean="0">
                <a:solidFill>
                  <a:srgbClr val="0070C0"/>
                </a:solidFill>
              </a:rPr>
              <a:t>Éra tzv. minipočítačů</a:t>
            </a:r>
          </a:p>
          <a:p>
            <a:endParaRPr lang="cs-CZ" sz="2000" i="1" dirty="0">
              <a:solidFill>
                <a:srgbClr val="0070C0"/>
              </a:solidFill>
            </a:endParaRPr>
          </a:p>
          <a:p>
            <a:endParaRPr lang="cs-CZ" sz="2000" i="1" dirty="0">
              <a:solidFill>
                <a:srgbClr val="0070C0"/>
              </a:solidFill>
            </a:endParaRPr>
          </a:p>
          <a:p>
            <a:endParaRPr lang="cs-CZ" sz="2400" i="1" dirty="0" smtClean="0">
              <a:solidFill>
                <a:srgbClr val="0070C0"/>
              </a:solidFill>
            </a:endParaRPr>
          </a:p>
          <a:p>
            <a:endParaRPr lang="cs-CZ" sz="2400" i="1" dirty="0" smtClean="0">
              <a:solidFill>
                <a:srgbClr val="0070C0"/>
              </a:solidFill>
            </a:endParaRPr>
          </a:p>
          <a:p>
            <a:r>
              <a:rPr lang="cs-CZ" i="1" dirty="0" smtClean="0">
                <a:solidFill>
                  <a:srgbClr val="0070C0"/>
                </a:solidFill>
              </a:rPr>
              <a:t>V </a:t>
            </a:r>
            <a:r>
              <a:rPr lang="cs-CZ" i="1" dirty="0">
                <a:solidFill>
                  <a:srgbClr val="0070C0"/>
                </a:solidFill>
              </a:rPr>
              <a:t>tomto roce se zároveň </a:t>
            </a:r>
            <a:r>
              <a:rPr lang="cs-CZ" i="1" dirty="0" smtClean="0">
                <a:solidFill>
                  <a:srgbClr val="0070C0"/>
                </a:solidFill>
              </a:rPr>
              <a:t>začaly </a:t>
            </a:r>
            <a:r>
              <a:rPr lang="cs-CZ" i="1" dirty="0">
                <a:solidFill>
                  <a:srgbClr val="0070C0"/>
                </a:solidFill>
              </a:rPr>
              <a:t>objevovat stroje, </a:t>
            </a:r>
            <a:endParaRPr lang="cs-CZ" i="1" dirty="0" smtClean="0">
              <a:solidFill>
                <a:srgbClr val="0070C0"/>
              </a:solidFill>
            </a:endParaRPr>
          </a:p>
          <a:p>
            <a:r>
              <a:rPr lang="cs-CZ" i="1" dirty="0" smtClean="0">
                <a:solidFill>
                  <a:srgbClr val="0070C0"/>
                </a:solidFill>
              </a:rPr>
              <a:t>postavené </a:t>
            </a:r>
            <a:r>
              <a:rPr lang="cs-CZ" i="1" dirty="0">
                <a:solidFill>
                  <a:srgbClr val="0070C0"/>
                </a:solidFill>
              </a:rPr>
              <a:t>na dalším </a:t>
            </a:r>
            <a:r>
              <a:rPr lang="cs-CZ" i="1" dirty="0" smtClean="0">
                <a:solidFill>
                  <a:srgbClr val="0070C0"/>
                </a:solidFill>
              </a:rPr>
              <a:t>důležitém </a:t>
            </a:r>
            <a:r>
              <a:rPr lang="cs-CZ" i="1" dirty="0">
                <a:solidFill>
                  <a:srgbClr val="0070C0"/>
                </a:solidFill>
              </a:rPr>
              <a:t>vynálezu </a:t>
            </a:r>
            <a:r>
              <a:rPr lang="cs-CZ" i="1" dirty="0" smtClean="0">
                <a:solidFill>
                  <a:srgbClr val="0070C0"/>
                </a:solidFill>
              </a:rPr>
              <a:t>- mikročipu </a:t>
            </a:r>
            <a:r>
              <a:rPr lang="cs-CZ" i="1" dirty="0">
                <a:solidFill>
                  <a:srgbClr val="0070C0"/>
                </a:solidFill>
              </a:rPr>
              <a:t>- </a:t>
            </a:r>
            <a:r>
              <a:rPr lang="cs-CZ" i="1" dirty="0" smtClean="0">
                <a:solidFill>
                  <a:srgbClr val="0070C0"/>
                </a:solidFill>
              </a:rPr>
              <a:t>který tranzistory zcela nahradil.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Rozhovorem objasnění odborných pojmů.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014" y="3212976"/>
            <a:ext cx="1714524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432" y="2348880"/>
            <a:ext cx="422275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4"/>
            <a:ext cx="760413" cy="74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564904"/>
            <a:ext cx="255587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564904"/>
            <a:ext cx="217487" cy="862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3" t="-1" r="2815" b="19435"/>
          <a:stretch/>
        </p:blipFill>
        <p:spPr bwMode="auto">
          <a:xfrm>
            <a:off x="251520" y="4149080"/>
            <a:ext cx="2376264" cy="1528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84984"/>
            <a:ext cx="2376264" cy="2819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96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11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. generace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smtClean="0">
                <a:solidFill>
                  <a:schemeClr val="tx2"/>
                </a:solidFill>
              </a:rPr>
              <a:t>Generace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240" y="2420888"/>
            <a:ext cx="3033852" cy="3216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00B050"/>
                </a:solidFill>
              </a:rPr>
              <a:t>Tranzistorová druhá generace dostala počítače do firemního sektoru. </a:t>
            </a:r>
            <a:endParaRPr lang="cs-CZ" sz="2000" dirty="0" smtClean="0">
              <a:solidFill>
                <a:srgbClr val="00B050"/>
              </a:solidFill>
            </a:endParaRPr>
          </a:p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Třetí </a:t>
            </a:r>
            <a:r>
              <a:rPr lang="cs-CZ" sz="2000" dirty="0">
                <a:solidFill>
                  <a:srgbClr val="00B050"/>
                </a:solidFill>
              </a:rPr>
              <a:t>generace, postavená na integrovaném obvodu, šla </a:t>
            </a:r>
            <a:r>
              <a:rPr lang="cs-CZ" sz="2000" dirty="0" smtClean="0">
                <a:solidFill>
                  <a:srgbClr val="00B050"/>
                </a:solidFill>
              </a:rPr>
              <a:t>až mezi </a:t>
            </a:r>
            <a:r>
              <a:rPr lang="cs-CZ" sz="2000" dirty="0">
                <a:solidFill>
                  <a:srgbClr val="00B050"/>
                </a:solidFill>
              </a:rPr>
              <a:t>lidi. </a:t>
            </a:r>
          </a:p>
        </p:txBody>
      </p:sp>
      <p:sp>
        <p:nvSpPr>
          <p:cNvPr id="2" name="Obdélník 1"/>
          <p:cNvSpPr/>
          <p:nvPr/>
        </p:nvSpPr>
        <p:spPr>
          <a:xfrm>
            <a:off x="152794" y="1124744"/>
            <a:ext cx="899120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 smtClean="0">
                <a:solidFill>
                  <a:srgbClr val="002060"/>
                </a:solidFill>
              </a:rPr>
              <a:t>Díky </a:t>
            </a:r>
            <a:r>
              <a:rPr lang="cs-CZ" sz="2200" b="1" dirty="0" smtClean="0">
                <a:solidFill>
                  <a:srgbClr val="002060"/>
                </a:solidFill>
              </a:rPr>
              <a:t>mikročipům</a:t>
            </a:r>
            <a:r>
              <a:rPr lang="cs-CZ" sz="2200" dirty="0" smtClean="0">
                <a:solidFill>
                  <a:srgbClr val="002060"/>
                </a:solidFill>
              </a:rPr>
              <a:t> (</a:t>
            </a:r>
            <a:r>
              <a:rPr lang="cs-CZ" sz="2200" i="1" dirty="0" smtClean="0">
                <a:solidFill>
                  <a:srgbClr val="002060"/>
                </a:solidFill>
              </a:rPr>
              <a:t>integrované obvody až mikroprocesory</a:t>
            </a:r>
            <a:r>
              <a:rPr lang="cs-CZ" sz="2200" dirty="0" smtClean="0">
                <a:solidFill>
                  <a:srgbClr val="002060"/>
                </a:solidFill>
              </a:rPr>
              <a:t>)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vznikl kolem počítačů zcela nový průmysl. Kromě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matematiků</a:t>
            </a:r>
            <a:r>
              <a:rPr lang="cs-CZ" sz="2200" dirty="0">
                <a:solidFill>
                  <a:srgbClr val="002060"/>
                </a:solidFill>
              </a:rPr>
              <a:t>, inženýrů a armádních laboratoří se </a:t>
            </a:r>
            <a:r>
              <a:rPr lang="cs-CZ" sz="2200" dirty="0" smtClean="0">
                <a:solidFill>
                  <a:srgbClr val="002060"/>
                </a:solidFill>
              </a:rPr>
              <a:t>o </a:t>
            </a:r>
            <a:r>
              <a:rPr lang="cs-CZ" sz="2200" dirty="0">
                <a:solidFill>
                  <a:srgbClr val="002060"/>
                </a:solidFill>
              </a:rPr>
              <a:t>ně </a:t>
            </a:r>
            <a:endParaRPr lang="cs-CZ" sz="2200" dirty="0" smtClean="0">
              <a:solidFill>
                <a:srgbClr val="002060"/>
              </a:solidFill>
            </a:endParaRPr>
          </a:p>
          <a:p>
            <a:r>
              <a:rPr lang="cs-CZ" sz="2200" dirty="0" smtClean="0">
                <a:solidFill>
                  <a:srgbClr val="002060"/>
                </a:solidFill>
              </a:rPr>
              <a:t>začala </a:t>
            </a:r>
            <a:r>
              <a:rPr lang="cs-CZ" sz="2200" dirty="0">
                <a:solidFill>
                  <a:srgbClr val="002060"/>
                </a:solidFill>
              </a:rPr>
              <a:t>zajímat veřejnost. </a:t>
            </a:r>
            <a:r>
              <a:rPr lang="cs-CZ" sz="2200" dirty="0" smtClean="0">
                <a:solidFill>
                  <a:srgbClr val="002060"/>
                </a:solidFill>
              </a:rPr>
              <a:t>Začaly </a:t>
            </a:r>
            <a:r>
              <a:rPr lang="cs-CZ" sz="2200" dirty="0">
                <a:solidFill>
                  <a:srgbClr val="002060"/>
                </a:solidFill>
              </a:rPr>
              <a:t>se rozvíjet </a:t>
            </a:r>
            <a:r>
              <a:rPr lang="cs-CZ" sz="2200" dirty="0" smtClean="0">
                <a:solidFill>
                  <a:srgbClr val="002060"/>
                </a:solidFill>
              </a:rPr>
              <a:t>programovací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jazyky </a:t>
            </a:r>
            <a:r>
              <a:rPr lang="cs-CZ" sz="2200" dirty="0">
                <a:solidFill>
                  <a:srgbClr val="002060"/>
                </a:solidFill>
              </a:rPr>
              <a:t>a výpočetní algoritmy. Objevily se </a:t>
            </a:r>
            <a:r>
              <a:rPr lang="cs-CZ" sz="2200" dirty="0" smtClean="0">
                <a:solidFill>
                  <a:srgbClr val="002060"/>
                </a:solidFill>
              </a:rPr>
              <a:t>domácí </a:t>
            </a:r>
            <a:r>
              <a:rPr lang="cs-CZ" sz="2200" dirty="0">
                <a:solidFill>
                  <a:srgbClr val="002060"/>
                </a:solidFill>
              </a:rPr>
              <a:t>počítače, </a:t>
            </a:r>
            <a:endParaRPr lang="cs-CZ" sz="2200" dirty="0" smtClean="0">
              <a:solidFill>
                <a:srgbClr val="002060"/>
              </a:solidFill>
            </a:endParaRPr>
          </a:p>
          <a:p>
            <a:r>
              <a:rPr lang="cs-CZ" sz="2200" dirty="0" smtClean="0">
                <a:solidFill>
                  <a:srgbClr val="002060"/>
                </a:solidFill>
              </a:rPr>
              <a:t>první </a:t>
            </a:r>
            <a:r>
              <a:rPr lang="cs-CZ" sz="2200" dirty="0">
                <a:solidFill>
                  <a:srgbClr val="002060"/>
                </a:solidFill>
              </a:rPr>
              <a:t>hra, vznikla tabulka standardních </a:t>
            </a:r>
            <a:r>
              <a:rPr lang="cs-CZ" sz="2200" dirty="0" smtClean="0">
                <a:solidFill>
                  <a:srgbClr val="002060"/>
                </a:solidFill>
              </a:rPr>
              <a:t>znaků </a:t>
            </a:r>
            <a:r>
              <a:rPr lang="cs-CZ" sz="2200" dirty="0">
                <a:solidFill>
                  <a:srgbClr val="002060"/>
                </a:solidFill>
              </a:rPr>
              <a:t>ASCII</a:t>
            </a:r>
            <a:r>
              <a:rPr lang="cs-CZ" sz="2200" dirty="0" smtClean="0">
                <a:solidFill>
                  <a:srgbClr val="002060"/>
                </a:solidFill>
              </a:rPr>
              <a:t>.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Smysl </a:t>
            </a:r>
            <a:r>
              <a:rPr lang="cs-CZ" sz="2200" dirty="0">
                <a:solidFill>
                  <a:srgbClr val="002060"/>
                </a:solidFill>
              </a:rPr>
              <a:t>získaly pojmy jako umělá inteligence </a:t>
            </a:r>
            <a:r>
              <a:rPr lang="cs-CZ" sz="2200" dirty="0" smtClean="0">
                <a:solidFill>
                  <a:srgbClr val="002060"/>
                </a:solidFill>
              </a:rPr>
              <a:t>a </a:t>
            </a:r>
            <a:r>
              <a:rPr lang="cs-CZ" sz="2200" dirty="0">
                <a:solidFill>
                  <a:srgbClr val="002060"/>
                </a:solidFill>
              </a:rPr>
              <a:t>kybernetika, </a:t>
            </a:r>
            <a:endParaRPr lang="cs-CZ" sz="2200" dirty="0" smtClean="0">
              <a:solidFill>
                <a:srgbClr val="002060"/>
              </a:solidFill>
            </a:endParaRPr>
          </a:p>
          <a:p>
            <a:r>
              <a:rPr lang="cs-CZ" sz="2200" dirty="0" smtClean="0">
                <a:solidFill>
                  <a:srgbClr val="002060"/>
                </a:solidFill>
              </a:rPr>
              <a:t>počítačová </a:t>
            </a:r>
            <a:r>
              <a:rPr lang="cs-CZ" sz="2200" dirty="0">
                <a:solidFill>
                  <a:srgbClr val="002060"/>
                </a:solidFill>
              </a:rPr>
              <a:t>síť, operační systém, </a:t>
            </a:r>
            <a:r>
              <a:rPr lang="cs-CZ" sz="2200" dirty="0" smtClean="0">
                <a:solidFill>
                  <a:srgbClr val="002060"/>
                </a:solidFill>
              </a:rPr>
              <a:t>kompatibilita </a:t>
            </a:r>
            <a:r>
              <a:rPr lang="cs-CZ" sz="2200" dirty="0">
                <a:solidFill>
                  <a:srgbClr val="002060"/>
                </a:solidFill>
              </a:rPr>
              <a:t>a klávesnice</a:t>
            </a:r>
            <a:r>
              <a:rPr lang="cs-CZ" sz="2200" dirty="0" smtClean="0">
                <a:solidFill>
                  <a:srgbClr val="002060"/>
                </a:solidFill>
              </a:rPr>
              <a:t>.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Vše </a:t>
            </a:r>
            <a:r>
              <a:rPr lang="cs-CZ" sz="2200" dirty="0">
                <a:solidFill>
                  <a:srgbClr val="002060"/>
                </a:solidFill>
              </a:rPr>
              <a:t>samozřejmě doprovázel </a:t>
            </a:r>
            <a:r>
              <a:rPr lang="cs-CZ" sz="2200" dirty="0" smtClean="0">
                <a:solidFill>
                  <a:srgbClr val="002060"/>
                </a:solidFill>
              </a:rPr>
              <a:t>masívní marketing, a to trvá stále.</a:t>
            </a:r>
          </a:p>
          <a:p>
            <a:endParaRPr lang="cs-CZ" sz="2200" dirty="0" smtClean="0">
              <a:solidFill>
                <a:srgbClr val="002060"/>
              </a:solidFill>
            </a:endParaRPr>
          </a:p>
          <a:p>
            <a:endParaRPr lang="cs-CZ" sz="2200" dirty="0">
              <a:solidFill>
                <a:srgbClr val="002060"/>
              </a:solidFill>
            </a:endParaRPr>
          </a:p>
          <a:p>
            <a:endParaRPr lang="cs-CZ" sz="2200" dirty="0" smtClean="0">
              <a:solidFill>
                <a:srgbClr val="002060"/>
              </a:solidFill>
            </a:endParaRPr>
          </a:p>
          <a:p>
            <a:r>
              <a:rPr lang="cs-CZ" sz="2200" dirty="0" smtClean="0">
                <a:solidFill>
                  <a:srgbClr val="002060"/>
                </a:solidFill>
              </a:rPr>
              <a:t> </a:t>
            </a:r>
            <a:endParaRPr lang="cs-CZ" sz="2200" dirty="0">
              <a:solidFill>
                <a:srgbClr val="002060"/>
              </a:solidFill>
            </a:endParaRPr>
          </a:p>
          <a:p>
            <a:r>
              <a:rPr lang="cs-CZ" sz="2000" i="1" dirty="0" smtClean="0">
                <a:solidFill>
                  <a:srgbClr val="0070C0"/>
                </a:solidFill>
              </a:rPr>
              <a:t>Souběžně se vyvíjelo i programové vybavení pro ovládání počítače a jeho činnost.</a:t>
            </a:r>
          </a:p>
          <a:p>
            <a:r>
              <a:rPr lang="cs-CZ" i="1" dirty="0" smtClean="0">
                <a:solidFill>
                  <a:srgbClr val="0070C0"/>
                </a:solidFill>
              </a:rPr>
              <a:t>(Na jazyk ADA tak navázal Fortran, </a:t>
            </a:r>
            <a:r>
              <a:rPr lang="cs-CZ" i="1" dirty="0" err="1" smtClean="0">
                <a:solidFill>
                  <a:srgbClr val="0070C0"/>
                </a:solidFill>
              </a:rPr>
              <a:t>Lisp</a:t>
            </a:r>
            <a:r>
              <a:rPr lang="cs-CZ" i="1" dirty="0" smtClean="0">
                <a:solidFill>
                  <a:srgbClr val="0070C0"/>
                </a:solidFill>
              </a:rPr>
              <a:t>, </a:t>
            </a:r>
            <a:r>
              <a:rPr lang="cs-CZ" i="1" dirty="0" err="1" smtClean="0">
                <a:solidFill>
                  <a:srgbClr val="0070C0"/>
                </a:solidFill>
              </a:rPr>
              <a:t>Algol</a:t>
            </a:r>
            <a:r>
              <a:rPr lang="cs-CZ" i="1" dirty="0" smtClean="0">
                <a:solidFill>
                  <a:srgbClr val="0070C0"/>
                </a:solidFill>
              </a:rPr>
              <a:t>, Cobol, Pascal a pro nadšené laiky Basic</a:t>
            </a:r>
            <a:r>
              <a:rPr lang="cs-CZ" sz="2000" i="1" dirty="0" smtClean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077072"/>
            <a:ext cx="2088232" cy="159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21088"/>
            <a:ext cx="1368152" cy="1278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60" y="4149081"/>
            <a:ext cx="2099476" cy="144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692695"/>
            <a:ext cx="2267744" cy="1704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020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4. generace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smtClean="0">
                <a:solidFill>
                  <a:schemeClr val="tx2"/>
                </a:solidFill>
              </a:rPr>
              <a:t>Generace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00B050"/>
                </a:solidFill>
              </a:rPr>
              <a:t>Tranzistorová druhá generace dostala počítače do firemního sektoru. </a:t>
            </a:r>
            <a:endParaRPr lang="cs-CZ" sz="2000" dirty="0" smtClean="0">
              <a:solidFill>
                <a:srgbClr val="00B050"/>
              </a:solidFill>
            </a:endParaRPr>
          </a:p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Třetí </a:t>
            </a:r>
            <a:r>
              <a:rPr lang="cs-CZ" sz="2000" dirty="0">
                <a:solidFill>
                  <a:srgbClr val="00B050"/>
                </a:solidFill>
              </a:rPr>
              <a:t>generace, postavená na integrovaném obvodu, šla </a:t>
            </a:r>
            <a:r>
              <a:rPr lang="cs-CZ" sz="2000" dirty="0" smtClean="0">
                <a:solidFill>
                  <a:srgbClr val="00B050"/>
                </a:solidFill>
              </a:rPr>
              <a:t>až mezi </a:t>
            </a:r>
            <a:r>
              <a:rPr lang="cs-CZ" sz="2000" dirty="0">
                <a:solidFill>
                  <a:srgbClr val="00B050"/>
                </a:solidFill>
              </a:rPr>
              <a:t>lidi. </a:t>
            </a:r>
          </a:p>
        </p:txBody>
      </p:sp>
      <p:sp>
        <p:nvSpPr>
          <p:cNvPr id="2" name="Obdélník 1"/>
          <p:cNvSpPr/>
          <p:nvPr/>
        </p:nvSpPr>
        <p:spPr>
          <a:xfrm>
            <a:off x="152794" y="1124744"/>
            <a:ext cx="899120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 smtClean="0">
                <a:solidFill>
                  <a:srgbClr val="002060"/>
                </a:solidFill>
              </a:rPr>
              <a:t>Narůstá stupeň integrace a z obvodů se stávají </a:t>
            </a:r>
            <a:r>
              <a:rPr lang="cs-CZ" sz="2200" b="1" dirty="0" smtClean="0">
                <a:solidFill>
                  <a:srgbClr val="002060"/>
                </a:solidFill>
              </a:rPr>
              <a:t>mikroprocesory</a:t>
            </a:r>
            <a:r>
              <a:rPr lang="cs-CZ" sz="2200" dirty="0" smtClean="0">
                <a:solidFill>
                  <a:srgbClr val="002060"/>
                </a:solidFill>
              </a:rPr>
              <a:t>.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Nový mikroprocesor měl </a:t>
            </a:r>
            <a:r>
              <a:rPr lang="cs-CZ" sz="2200" dirty="0">
                <a:solidFill>
                  <a:srgbClr val="002060"/>
                </a:solidFill>
              </a:rPr>
              <a:t>oproti svým předchůdcům </a:t>
            </a:r>
            <a:r>
              <a:rPr lang="cs-CZ" sz="2200" dirty="0" smtClean="0">
                <a:solidFill>
                  <a:srgbClr val="002060"/>
                </a:solidFill>
              </a:rPr>
              <a:t>obrovskou </a:t>
            </a:r>
            <a:r>
              <a:rPr lang="cs-CZ" sz="2200" dirty="0">
                <a:solidFill>
                  <a:srgbClr val="002060"/>
                </a:solidFill>
              </a:rPr>
              <a:t>výhodu: </a:t>
            </a:r>
            <a:r>
              <a:rPr lang="cs-CZ" sz="2200" b="1" i="1" dirty="0">
                <a:solidFill>
                  <a:srgbClr val="002060"/>
                </a:solidFill>
              </a:rPr>
              <a:t>programovatelnost</a:t>
            </a:r>
            <a:r>
              <a:rPr lang="cs-CZ" sz="2200" dirty="0">
                <a:solidFill>
                  <a:srgbClr val="002060"/>
                </a:solidFill>
              </a:rPr>
              <a:t>. </a:t>
            </a:r>
            <a:r>
              <a:rPr lang="cs-CZ" sz="2200" dirty="0" smtClean="0">
                <a:solidFill>
                  <a:srgbClr val="002060"/>
                </a:solidFill>
              </a:rPr>
              <a:t>(</a:t>
            </a:r>
            <a:r>
              <a:rPr lang="cs-CZ" sz="2200" i="1" dirty="0" smtClean="0">
                <a:solidFill>
                  <a:srgbClr val="002060"/>
                </a:solidFill>
              </a:rPr>
              <a:t>předchozí musely </a:t>
            </a:r>
            <a:r>
              <a:rPr lang="cs-CZ" sz="2200" i="1" dirty="0">
                <a:solidFill>
                  <a:srgbClr val="002060"/>
                </a:solidFill>
              </a:rPr>
              <a:t>být už ve výrobě </a:t>
            </a:r>
            <a:endParaRPr lang="cs-CZ" sz="2200" i="1" dirty="0" smtClean="0">
              <a:solidFill>
                <a:srgbClr val="002060"/>
              </a:solidFill>
            </a:endParaRPr>
          </a:p>
          <a:p>
            <a:r>
              <a:rPr lang="cs-CZ" sz="2200" i="1" dirty="0" smtClean="0">
                <a:solidFill>
                  <a:srgbClr val="002060"/>
                </a:solidFill>
              </a:rPr>
              <a:t>jednoznačně připraveni </a:t>
            </a:r>
            <a:r>
              <a:rPr lang="cs-CZ" sz="2200" i="1" dirty="0">
                <a:solidFill>
                  <a:srgbClr val="002060"/>
                </a:solidFill>
              </a:rPr>
              <a:t>pro další </a:t>
            </a:r>
            <a:r>
              <a:rPr lang="cs-CZ" sz="2200" i="1" dirty="0" smtClean="0">
                <a:solidFill>
                  <a:srgbClr val="002060"/>
                </a:solidFill>
              </a:rPr>
              <a:t>účel</a:t>
            </a:r>
            <a:r>
              <a:rPr lang="cs-CZ" sz="2200" dirty="0" smtClean="0">
                <a:solidFill>
                  <a:srgbClr val="002060"/>
                </a:solidFill>
              </a:rPr>
              <a:t>). </a:t>
            </a:r>
          </a:p>
          <a:p>
            <a:r>
              <a:rPr lang="cs-CZ" sz="2200" dirty="0" smtClean="0">
                <a:solidFill>
                  <a:srgbClr val="0070C0"/>
                </a:solidFill>
              </a:rPr>
              <a:t>Díky </a:t>
            </a:r>
            <a:r>
              <a:rPr lang="cs-CZ" sz="2200" dirty="0">
                <a:solidFill>
                  <a:srgbClr val="0070C0"/>
                </a:solidFill>
              </a:rPr>
              <a:t>tomu se </a:t>
            </a:r>
            <a:r>
              <a:rPr lang="cs-CZ" sz="2200" dirty="0" smtClean="0">
                <a:solidFill>
                  <a:srgbClr val="0070C0"/>
                </a:solidFill>
              </a:rPr>
              <a:t>začala </a:t>
            </a:r>
            <a:r>
              <a:rPr lang="cs-CZ" sz="2200" dirty="0">
                <a:solidFill>
                  <a:srgbClr val="0070C0"/>
                </a:solidFill>
              </a:rPr>
              <a:t>elektronika šířit </a:t>
            </a:r>
            <a:r>
              <a:rPr lang="cs-CZ" sz="2200" dirty="0" smtClean="0">
                <a:solidFill>
                  <a:srgbClr val="0070C0"/>
                </a:solidFill>
              </a:rPr>
              <a:t>do </a:t>
            </a:r>
            <a:r>
              <a:rPr lang="cs-CZ" sz="2200" dirty="0">
                <a:solidFill>
                  <a:srgbClr val="0070C0"/>
                </a:solidFill>
              </a:rPr>
              <a:t>dříve mechanických </a:t>
            </a:r>
            <a:r>
              <a:rPr lang="cs-CZ" sz="2200" dirty="0" smtClean="0">
                <a:solidFill>
                  <a:srgbClr val="0070C0"/>
                </a:solidFill>
              </a:rPr>
              <a:t>oblastí</a:t>
            </a:r>
            <a:r>
              <a:rPr lang="cs-CZ" sz="2200" dirty="0">
                <a:solidFill>
                  <a:srgbClr val="0070C0"/>
                </a:solidFill>
              </a:rPr>
              <a:t>; </a:t>
            </a:r>
            <a:endParaRPr lang="cs-CZ" sz="2200" dirty="0" smtClean="0">
              <a:solidFill>
                <a:srgbClr val="0070C0"/>
              </a:solidFill>
            </a:endParaRPr>
          </a:p>
          <a:p>
            <a:r>
              <a:rPr lang="cs-CZ" sz="2200" dirty="0" smtClean="0">
                <a:solidFill>
                  <a:srgbClr val="0070C0"/>
                </a:solidFill>
              </a:rPr>
              <a:t>mikroprocesor </a:t>
            </a:r>
            <a:r>
              <a:rPr lang="cs-CZ" sz="2200" dirty="0">
                <a:solidFill>
                  <a:srgbClr val="0070C0"/>
                </a:solidFill>
              </a:rPr>
              <a:t>našel uplatnění </a:t>
            </a:r>
            <a:r>
              <a:rPr lang="cs-CZ" sz="2200" dirty="0" smtClean="0">
                <a:solidFill>
                  <a:srgbClr val="0070C0"/>
                </a:solidFill>
              </a:rPr>
              <a:t>v </a:t>
            </a:r>
            <a:r>
              <a:rPr lang="cs-CZ" sz="2200" dirty="0">
                <a:solidFill>
                  <a:srgbClr val="0070C0"/>
                </a:solidFill>
              </a:rPr>
              <a:t>řídících jednotkách </a:t>
            </a:r>
            <a:r>
              <a:rPr lang="cs-CZ" sz="2200" dirty="0" smtClean="0">
                <a:solidFill>
                  <a:srgbClr val="0070C0"/>
                </a:solidFill>
              </a:rPr>
              <a:t>automobilů, </a:t>
            </a:r>
          </a:p>
          <a:p>
            <a:r>
              <a:rPr lang="cs-CZ" sz="2200" dirty="0" smtClean="0">
                <a:solidFill>
                  <a:srgbClr val="0070C0"/>
                </a:solidFill>
              </a:rPr>
              <a:t>v televizích, pračkách a dalších „běžných“ přístrojů. 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Současně se </a:t>
            </a:r>
            <a:r>
              <a:rPr lang="cs-CZ" sz="2200" dirty="0">
                <a:solidFill>
                  <a:srgbClr val="002060"/>
                </a:solidFill>
              </a:rPr>
              <a:t>digitální technologie </a:t>
            </a:r>
            <a:r>
              <a:rPr lang="cs-CZ" sz="2200" dirty="0" smtClean="0">
                <a:solidFill>
                  <a:srgbClr val="002060"/>
                </a:solidFill>
              </a:rPr>
              <a:t>přenesla i </a:t>
            </a:r>
            <a:r>
              <a:rPr lang="cs-CZ" sz="2200" dirty="0">
                <a:solidFill>
                  <a:srgbClr val="002060"/>
                </a:solidFill>
              </a:rPr>
              <a:t>na mobilní </a:t>
            </a:r>
            <a:r>
              <a:rPr lang="cs-CZ" sz="2200" dirty="0" smtClean="0">
                <a:solidFill>
                  <a:srgbClr val="002060"/>
                </a:solidFill>
              </a:rPr>
              <a:t>techniku. </a:t>
            </a:r>
          </a:p>
          <a:p>
            <a:r>
              <a:rPr lang="cs-CZ" sz="2200" i="1" dirty="0" smtClean="0">
                <a:solidFill>
                  <a:srgbClr val="002060"/>
                </a:solidFill>
              </a:rPr>
              <a:t>Většinu </a:t>
            </a:r>
            <a:r>
              <a:rPr lang="cs-CZ" sz="2200" i="1" dirty="0">
                <a:solidFill>
                  <a:srgbClr val="002060"/>
                </a:solidFill>
              </a:rPr>
              <a:t>výroby integrovaných obvodů v letech </a:t>
            </a:r>
            <a:r>
              <a:rPr lang="cs-CZ" sz="2200" i="1" dirty="0" smtClean="0">
                <a:solidFill>
                  <a:srgbClr val="002060"/>
                </a:solidFill>
              </a:rPr>
              <a:t>1962-67 dotovaly</a:t>
            </a:r>
          </a:p>
          <a:p>
            <a:r>
              <a:rPr lang="cs-CZ" sz="2200" i="1" dirty="0" smtClean="0">
                <a:solidFill>
                  <a:srgbClr val="002060"/>
                </a:solidFill>
              </a:rPr>
              <a:t>zakázky </a:t>
            </a:r>
            <a:r>
              <a:rPr lang="cs-CZ" sz="2200" i="1" dirty="0">
                <a:solidFill>
                  <a:srgbClr val="002060"/>
                </a:solidFill>
              </a:rPr>
              <a:t>pro navigaci balistických </a:t>
            </a:r>
            <a:r>
              <a:rPr lang="cs-CZ" sz="2200" i="1" dirty="0" smtClean="0">
                <a:solidFill>
                  <a:srgbClr val="002060"/>
                </a:solidFill>
              </a:rPr>
              <a:t>raket</a:t>
            </a:r>
            <a:r>
              <a:rPr lang="cs-CZ" sz="2200" dirty="0" smtClean="0">
                <a:solidFill>
                  <a:srgbClr val="002060"/>
                </a:solidFill>
              </a:rPr>
              <a:t>. </a:t>
            </a:r>
          </a:p>
          <a:p>
            <a:r>
              <a:rPr lang="cs-CZ" sz="2200" dirty="0" smtClean="0">
                <a:solidFill>
                  <a:srgbClr val="0070C0"/>
                </a:solidFill>
              </a:rPr>
              <a:t>Od devadesátých </a:t>
            </a:r>
            <a:r>
              <a:rPr lang="cs-CZ" sz="2200" dirty="0">
                <a:solidFill>
                  <a:srgbClr val="0070C0"/>
                </a:solidFill>
              </a:rPr>
              <a:t>let historie toho </a:t>
            </a:r>
            <a:r>
              <a:rPr lang="cs-CZ" sz="2200" dirty="0" smtClean="0">
                <a:solidFill>
                  <a:srgbClr val="0070C0"/>
                </a:solidFill>
              </a:rPr>
              <a:t>podstatného</a:t>
            </a:r>
            <a:r>
              <a:rPr lang="cs-CZ" sz="2200" dirty="0">
                <a:solidFill>
                  <a:srgbClr val="0070C0"/>
                </a:solidFill>
              </a:rPr>
              <a:t> </a:t>
            </a:r>
            <a:r>
              <a:rPr lang="cs-CZ" sz="2200" dirty="0" smtClean="0">
                <a:solidFill>
                  <a:srgbClr val="0070C0"/>
                </a:solidFill>
              </a:rPr>
              <a:t>z hardwaru </a:t>
            </a:r>
          </a:p>
          <a:p>
            <a:r>
              <a:rPr lang="cs-CZ" sz="2200" dirty="0" smtClean="0">
                <a:solidFill>
                  <a:srgbClr val="0070C0"/>
                </a:solidFill>
              </a:rPr>
              <a:t>v </a:t>
            </a:r>
            <a:r>
              <a:rPr lang="cs-CZ" sz="2200" dirty="0">
                <a:solidFill>
                  <a:srgbClr val="0070C0"/>
                </a:solidFill>
              </a:rPr>
              <a:t>podstatě končí. Dál </a:t>
            </a:r>
            <a:r>
              <a:rPr lang="cs-CZ" sz="2200" dirty="0" smtClean="0">
                <a:solidFill>
                  <a:srgbClr val="0070C0"/>
                </a:solidFill>
              </a:rPr>
              <a:t>se jedná spíše o inovace </a:t>
            </a:r>
            <a:r>
              <a:rPr lang="cs-CZ" sz="2200" dirty="0">
                <a:solidFill>
                  <a:srgbClr val="0070C0"/>
                </a:solidFill>
              </a:rPr>
              <a:t>jedné </a:t>
            </a:r>
            <a:r>
              <a:rPr lang="cs-CZ" sz="2200" dirty="0" smtClean="0">
                <a:solidFill>
                  <a:srgbClr val="0070C0"/>
                </a:solidFill>
              </a:rPr>
              <a:t>architektury.</a:t>
            </a:r>
          </a:p>
          <a:p>
            <a:r>
              <a:rPr lang="cs-CZ" sz="2200" i="1" dirty="0" smtClean="0">
                <a:solidFill>
                  <a:srgbClr val="0070C0"/>
                </a:solidFill>
              </a:rPr>
              <a:t>Vůdčí roli </a:t>
            </a:r>
            <a:r>
              <a:rPr lang="cs-CZ" sz="2200" i="1" dirty="0">
                <a:solidFill>
                  <a:srgbClr val="0070C0"/>
                </a:solidFill>
              </a:rPr>
              <a:t>v počítačovém světě </a:t>
            </a:r>
            <a:r>
              <a:rPr lang="cs-CZ" sz="2200" i="1" dirty="0" smtClean="0">
                <a:solidFill>
                  <a:srgbClr val="0070C0"/>
                </a:solidFill>
              </a:rPr>
              <a:t>nabývá soupeření mezi </a:t>
            </a:r>
          </a:p>
          <a:p>
            <a:r>
              <a:rPr lang="cs-CZ" sz="2200" i="1" dirty="0" smtClean="0">
                <a:solidFill>
                  <a:srgbClr val="0070C0"/>
                </a:solidFill>
              </a:rPr>
              <a:t>internetovými </a:t>
            </a:r>
            <a:r>
              <a:rPr lang="cs-CZ" sz="2200" i="1" dirty="0">
                <a:solidFill>
                  <a:srgbClr val="0070C0"/>
                </a:solidFill>
              </a:rPr>
              <a:t>službami. </a:t>
            </a:r>
            <a:r>
              <a:rPr lang="cs-CZ" sz="2200" i="1" dirty="0" smtClean="0">
                <a:solidFill>
                  <a:srgbClr val="0070C0"/>
                </a:solidFill>
              </a:rPr>
              <a:t>Vývoj </a:t>
            </a:r>
            <a:r>
              <a:rPr lang="cs-CZ" sz="2200" i="1" dirty="0">
                <a:solidFill>
                  <a:srgbClr val="0070C0"/>
                </a:solidFill>
              </a:rPr>
              <a:t>se tak od </a:t>
            </a:r>
            <a:r>
              <a:rPr lang="cs-CZ" sz="2200" i="1" dirty="0" smtClean="0">
                <a:solidFill>
                  <a:srgbClr val="0070C0"/>
                </a:solidFill>
              </a:rPr>
              <a:t>hardwaru</a:t>
            </a:r>
            <a:r>
              <a:rPr lang="cs-CZ" sz="2200" i="1" dirty="0">
                <a:solidFill>
                  <a:srgbClr val="0070C0"/>
                </a:solidFill>
              </a:rPr>
              <a:t>, přesunul </a:t>
            </a:r>
            <a:endParaRPr lang="cs-CZ" sz="2200" i="1" dirty="0" smtClean="0">
              <a:solidFill>
                <a:srgbClr val="0070C0"/>
              </a:solidFill>
            </a:endParaRPr>
          </a:p>
          <a:p>
            <a:r>
              <a:rPr lang="cs-CZ" sz="2200" i="1" dirty="0" smtClean="0">
                <a:solidFill>
                  <a:srgbClr val="0070C0"/>
                </a:solidFill>
              </a:rPr>
              <a:t>do </a:t>
            </a:r>
            <a:r>
              <a:rPr lang="cs-CZ" sz="2200" i="1" dirty="0">
                <a:solidFill>
                  <a:srgbClr val="0070C0"/>
                </a:solidFill>
              </a:rPr>
              <a:t>zcela virtuální sféry. 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692696"/>
            <a:ext cx="1240349" cy="952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254" y="1988840"/>
            <a:ext cx="123231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" t="2807" r="4502" b="2901"/>
          <a:stretch/>
        </p:blipFill>
        <p:spPr bwMode="auto">
          <a:xfrm>
            <a:off x="7534577" y="3573016"/>
            <a:ext cx="1609423" cy="216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262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5. generace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0" y="-27384"/>
            <a:ext cx="9144000" cy="70609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b="1" i="1" u="sng" smtClean="0">
                <a:solidFill>
                  <a:schemeClr val="tx2"/>
                </a:solidFill>
              </a:rPr>
              <a:t>Generace počítačů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Diskuze s aktivní web stránkou http</a:t>
            </a:r>
            <a:r>
              <a:rPr lang="cs-CZ" sz="2000" dirty="0">
                <a:solidFill>
                  <a:srgbClr val="00B050"/>
                </a:solidFill>
              </a:rPr>
              <a:t>://</a:t>
            </a:r>
            <a:r>
              <a:rPr lang="cs-CZ" sz="2000" dirty="0" smtClean="0">
                <a:solidFill>
                  <a:srgbClr val="00B050"/>
                </a:solidFill>
              </a:rPr>
              <a:t>cs.wikipedia.org/wiki/Neuronov%C3%A1_s%C3%AD%C5%A5 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52794" y="1124744"/>
            <a:ext cx="899120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b="1" dirty="0" smtClean="0">
                <a:solidFill>
                  <a:srgbClr val="002060"/>
                </a:solidFill>
              </a:rPr>
              <a:t>Umělá inteligence</a:t>
            </a:r>
            <a:r>
              <a:rPr lang="cs-CZ" sz="2200" dirty="0" smtClean="0">
                <a:solidFill>
                  <a:srgbClr val="002060"/>
                </a:solidFill>
              </a:rPr>
              <a:t>.</a:t>
            </a:r>
          </a:p>
          <a:p>
            <a:r>
              <a:rPr lang="cs-CZ" sz="2200" dirty="0" smtClean="0">
                <a:solidFill>
                  <a:srgbClr val="002060"/>
                </a:solidFill>
              </a:rPr>
              <a:t>Rozvoj výkonných systémů dovoloval simulace a modelování činnosti dalších fyzikálních, chemických a biologických systémů. To je základní myšlenka pro vývoj tzv. Inteligentních, učících se systémů. Dále systémy které spolupracují a nebo dokonce tvoří strategii postupu řešení podle vyhodnocení vzniklé situace (smečka).</a:t>
            </a:r>
          </a:p>
          <a:p>
            <a:r>
              <a:rPr lang="cs-CZ" sz="2200" dirty="0" smtClean="0">
                <a:solidFill>
                  <a:srgbClr val="0070C0"/>
                </a:solidFill>
              </a:rPr>
              <a:t>Tak se rozvíjí například stavba „neuronových sítí“, </a:t>
            </a:r>
          </a:p>
          <a:p>
            <a:r>
              <a:rPr lang="cs-CZ" sz="2200" dirty="0" smtClean="0">
                <a:solidFill>
                  <a:srgbClr val="0070C0"/>
                </a:solidFill>
              </a:rPr>
              <a:t>optických a kvantových počítačů a dalších </a:t>
            </a:r>
          </a:p>
          <a:p>
            <a:r>
              <a:rPr lang="cs-CZ" sz="2200" dirty="0" smtClean="0">
                <a:solidFill>
                  <a:srgbClr val="0070C0"/>
                </a:solidFill>
              </a:rPr>
              <a:t>samostatně funkčních technologií.</a:t>
            </a:r>
          </a:p>
          <a:p>
            <a:r>
              <a:rPr lang="cs-CZ" sz="2200" dirty="0" smtClean="0">
                <a:solidFill>
                  <a:srgbClr val="0070C0"/>
                </a:solidFill>
              </a:rPr>
              <a:t>Mezníky vývoje ICT se zdají </a:t>
            </a:r>
            <a:r>
              <a:rPr lang="cs-CZ" sz="2200" dirty="0">
                <a:solidFill>
                  <a:srgbClr val="0070C0"/>
                </a:solidFill>
              </a:rPr>
              <a:t>být v nedohlednu. </a:t>
            </a:r>
            <a:endParaRPr lang="cs-CZ" sz="2200" dirty="0" smtClean="0">
              <a:solidFill>
                <a:srgbClr val="0070C0"/>
              </a:solidFill>
            </a:endParaRPr>
          </a:p>
          <a:p>
            <a:r>
              <a:rPr lang="cs-CZ" sz="2200" dirty="0" smtClean="0">
                <a:solidFill>
                  <a:srgbClr val="0070C0"/>
                </a:solidFill>
              </a:rPr>
              <a:t>Zajímavá </a:t>
            </a:r>
            <a:r>
              <a:rPr lang="cs-CZ" sz="2200" dirty="0">
                <a:solidFill>
                  <a:srgbClr val="0070C0"/>
                </a:solidFill>
              </a:rPr>
              <a:t>je i technologie biologických počítačů, </a:t>
            </a:r>
            <a:endParaRPr lang="cs-CZ" sz="2200" dirty="0" smtClean="0">
              <a:solidFill>
                <a:srgbClr val="0070C0"/>
              </a:solidFill>
            </a:endParaRPr>
          </a:p>
          <a:p>
            <a:r>
              <a:rPr lang="cs-CZ" sz="2200" dirty="0" smtClean="0">
                <a:solidFill>
                  <a:srgbClr val="0070C0"/>
                </a:solidFill>
              </a:rPr>
              <a:t>postavených </a:t>
            </a:r>
            <a:r>
              <a:rPr lang="cs-CZ" sz="2200" dirty="0">
                <a:solidFill>
                  <a:srgbClr val="0070C0"/>
                </a:solidFill>
              </a:rPr>
              <a:t>na </a:t>
            </a:r>
            <a:r>
              <a:rPr lang="cs-CZ" sz="2200" dirty="0" smtClean="0">
                <a:solidFill>
                  <a:srgbClr val="0070C0"/>
                </a:solidFill>
              </a:rPr>
              <a:t>principu a práci </a:t>
            </a:r>
            <a:r>
              <a:rPr lang="cs-CZ" sz="2200" dirty="0">
                <a:solidFill>
                  <a:srgbClr val="0070C0"/>
                </a:solidFill>
              </a:rPr>
              <a:t>s DNA. </a:t>
            </a:r>
            <a:endParaRPr lang="cs-CZ" sz="2200" dirty="0" smtClean="0">
              <a:solidFill>
                <a:srgbClr val="0070C0"/>
              </a:solidFill>
            </a:endParaRPr>
          </a:p>
          <a:p>
            <a:r>
              <a:rPr lang="cs-CZ" sz="2200" dirty="0" smtClean="0">
                <a:solidFill>
                  <a:srgbClr val="C00000"/>
                </a:solidFill>
              </a:rPr>
              <a:t>Specifické </a:t>
            </a:r>
            <a:r>
              <a:rPr lang="cs-CZ" sz="2200" dirty="0">
                <a:solidFill>
                  <a:srgbClr val="C00000"/>
                </a:solidFill>
              </a:rPr>
              <a:t>místo mezi výpočetními technologiemi nesou chemické a biologické počítače. U nich většinou není primární výkon, ale dokonalé přizpůsobení prostředí, ve kterém mají </a:t>
            </a:r>
            <a:r>
              <a:rPr lang="cs-CZ" sz="2200" dirty="0" smtClean="0">
                <a:solidFill>
                  <a:srgbClr val="C00000"/>
                </a:solidFill>
              </a:rPr>
              <a:t>fungovat. </a:t>
            </a:r>
            <a:endParaRPr lang="cs-CZ" sz="2200" dirty="0">
              <a:solidFill>
                <a:srgbClr val="C0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7"/>
          <a:stretch/>
        </p:blipFill>
        <p:spPr bwMode="auto">
          <a:xfrm>
            <a:off x="6192996" y="2996952"/>
            <a:ext cx="2938388" cy="1696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77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Historie ICT 1 – </a:t>
            </a:r>
            <a:r>
              <a:rPr lang="cs-CZ" sz="3000" b="1" i="1" u="sng" dirty="0" smtClean="0">
                <a:solidFill>
                  <a:schemeClr val="tx2"/>
                </a:solidFill>
              </a:rPr>
              <a:t>zhodnocení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5700" indent="0">
              <a:spcBef>
                <a:spcPts val="0"/>
              </a:spcBef>
              <a:buNone/>
            </a:pPr>
            <a:r>
              <a:rPr lang="cs-CZ" sz="2000" i="1" dirty="0" smtClean="0">
                <a:solidFill>
                  <a:srgbClr val="C00000"/>
                </a:solidFill>
              </a:rPr>
              <a:t>Na webu nalezněte různě vypadající tabulky generací a vyhledejte shodu</a:t>
            </a:r>
            <a:r>
              <a:rPr lang="cs-CZ" sz="2000" b="1" i="1" dirty="0" smtClean="0">
                <a:solidFill>
                  <a:srgbClr val="C00000"/>
                </a:solidFill>
              </a:rPr>
              <a:t>.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251520" y="836712"/>
            <a:ext cx="863187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cs-CZ" sz="2800" b="1" u="sng" dirty="0" smtClean="0">
                <a:solidFill>
                  <a:srgbClr val="00B050"/>
                </a:solidFill>
              </a:rPr>
              <a:t>Kontrolní otázky:</a:t>
            </a:r>
            <a:endParaRPr lang="cs-CZ" sz="2400" b="1" u="sng" dirty="0" smtClean="0">
              <a:solidFill>
                <a:srgbClr val="00B05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6477" y="1628800"/>
            <a:ext cx="8937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Od jaké doby mluvíme o generacích počítačů?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Pokuste se logicky určit základní součástku jednotlivých generací.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Podle použité součástky se pokuste odvodit vlastnosti generací.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852936"/>
            <a:ext cx="428625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2331" y="5877272"/>
            <a:ext cx="8640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Molekulová </a:t>
            </a:r>
            <a:r>
              <a:rPr lang="cs-CZ" sz="1400" i="1" dirty="0"/>
              <a:t>a hradlová struktura jednoho z prvních realizovaných kvantových počítačů - 5qubitový IBM z roku 2000</a:t>
            </a:r>
          </a:p>
        </p:txBody>
      </p:sp>
    </p:spTree>
    <p:extLst>
      <p:ext uri="{BB962C8B-B14F-4D97-AF65-F5344CB8AC3E}">
        <p14:creationId xmlns:p14="http://schemas.microsoft.com/office/powerpoint/2010/main" val="306286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1948770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/>
              <a:t>Vlastní zdroje a vytvořené materiály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3284984"/>
            <a:ext cx="80624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b="1" dirty="0" smtClean="0"/>
              <a:t>Webové zdroje:</a:t>
            </a:r>
          </a:p>
          <a:p>
            <a:pPr marL="365125"/>
            <a:r>
              <a:rPr lang="cs-CZ" dirty="0">
                <a:hlinkClick r:id="rId5"/>
              </a:rPr>
              <a:t>http://cs.wikipedia.org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pPr marL="365125"/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extrahardware.cnews.cz/lide/jan-bocek</a:t>
            </a:r>
            <a:endParaRPr lang="cs-CZ" dirty="0" smtClean="0"/>
          </a:p>
          <a:p>
            <a:pPr marL="365125"/>
            <a:r>
              <a:rPr lang="cs-CZ" dirty="0">
                <a:hlinkClick r:id="rId7"/>
              </a:rPr>
              <a:t>http://www.hw.cz/files/story/7421/quantumcompibm.png</a:t>
            </a:r>
          </a:p>
          <a:p>
            <a:pPr marL="365125"/>
            <a:r>
              <a:rPr lang="cs-CZ" dirty="0" smtClean="0">
                <a:hlinkClick r:id="rId7"/>
              </a:rPr>
              <a:t>http</a:t>
            </a:r>
            <a:r>
              <a:rPr lang="cs-CZ" dirty="0">
                <a:hlinkClick r:id="rId7"/>
              </a:rPr>
              <a:t>://www.i-kantor.eu/cze/ucebnice/informatika.php</a:t>
            </a:r>
            <a:endParaRPr lang="cs-CZ" dirty="0"/>
          </a:p>
          <a:p>
            <a:pPr marL="365125"/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www.komik.cz/</a:t>
            </a:r>
            <a:endParaRPr lang="cs-CZ" dirty="0" smtClean="0"/>
          </a:p>
          <a:p>
            <a:pPr marL="365125"/>
            <a:r>
              <a:rPr lang="cs-CZ" dirty="0">
                <a:hlinkClick r:id="rId9"/>
              </a:rPr>
              <a:t>http://mp3s.nadruhou.net/crazy-frog/we-are-the-champions-56719</a:t>
            </a:r>
            <a:r>
              <a:rPr lang="cs-CZ" dirty="0" smtClean="0">
                <a:hlinkClick r:id="rId9"/>
              </a:rPr>
              <a:t>/</a:t>
            </a:r>
            <a:endParaRPr lang="cs-CZ" dirty="0"/>
          </a:p>
          <a:p>
            <a:pPr marL="365125"/>
            <a:r>
              <a:rPr lang="cs-CZ" dirty="0"/>
              <a:t>	</a:t>
            </a:r>
            <a:r>
              <a:rPr lang="cs-CZ" i="1" dirty="0" smtClean="0"/>
              <a:t>výřez ukázky</a:t>
            </a: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39552" y="4262362"/>
            <a:ext cx="8229600" cy="2262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800" dirty="0" smtClean="0"/>
          </a:p>
        </p:txBody>
      </p:sp>
      <p:pic>
        <p:nvPicPr>
          <p:cNvPr id="13" name="Picture 2" descr="C:\Users\Jirka\Pictures\pocitac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046" y="1844824"/>
            <a:ext cx="141517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323528" y="2348880"/>
            <a:ext cx="80303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b="1" dirty="0" err="1" smtClean="0"/>
              <a:t>Emotikony</a:t>
            </a:r>
            <a:r>
              <a:rPr lang="cs-CZ" b="1" dirty="0" smtClean="0"/>
              <a:t> – kliparty programu MS Office:</a:t>
            </a:r>
          </a:p>
          <a:p>
            <a:pPr marL="342900" lvl="1" indent="22225">
              <a:buFont typeface="Calibri" pitchFamily="34" charset="0"/>
              <a:buChar char="-"/>
            </a:pPr>
            <a:r>
              <a:rPr lang="cs-CZ" dirty="0" err="1" smtClean="0"/>
              <a:t>emotikony</a:t>
            </a:r>
            <a:r>
              <a:rPr lang="cs-CZ" dirty="0" smtClean="0"/>
              <a:t> a kliparty sady MS-Office, dostupné také na</a:t>
            </a:r>
          </a:p>
          <a:p>
            <a:pPr lvl="1"/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office.microsoft.com/cs-cz/images/MC900442026.aspx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4146</TotalTime>
  <Words>1451</Words>
  <Application>Microsoft Office PowerPoint</Application>
  <PresentationFormat>Předvádění na obrazovce (4:3)</PresentationFormat>
  <Paragraphs>235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Generace počítačů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Historie ICT 1 – zhodnocení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230</cp:revision>
  <dcterms:created xsi:type="dcterms:W3CDTF">2010-11-01T23:40:31Z</dcterms:created>
  <dcterms:modified xsi:type="dcterms:W3CDTF">2014-01-13T15:22:36Z</dcterms:modified>
</cp:coreProperties>
</file>