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5" r:id="rId3"/>
    <p:sldId id="283" r:id="rId4"/>
    <p:sldId id="284" r:id="rId5"/>
    <p:sldId id="285" r:id="rId6"/>
    <p:sldId id="287" r:id="rId7"/>
    <p:sldId id="286" r:id="rId8"/>
    <p:sldId id="269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B9"/>
    <a:srgbClr val="FFFAF0"/>
    <a:srgbClr val="FFFAF5"/>
    <a:srgbClr val="FFF5EB"/>
    <a:srgbClr val="FFEBCD"/>
    <a:srgbClr val="FFFFCC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13. 1. 2014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13. 1. 2014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13. 1. 2014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audio" Target="../media/audio1.wav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Relationship Id="rId9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3/3d/Us-nasa-columbia.jpg" TargetMode="External"/><Relationship Id="rId13" Type="http://schemas.openxmlformats.org/officeDocument/2006/relationships/hyperlink" Target="http://office.microsoft.com/cs-cz/images/MC900442026.aspx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www.komik.cz/" TargetMode="External"/><Relationship Id="rId12" Type="http://schemas.openxmlformats.org/officeDocument/2006/relationships/image" Target="../media/image2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oupak.cz/" TargetMode="External"/><Relationship Id="rId11" Type="http://schemas.openxmlformats.org/officeDocument/2006/relationships/hyperlink" Target="http://robokrouzek.webnode.cz/nase-hracky/" TargetMode="External"/><Relationship Id="rId5" Type="http://schemas.openxmlformats.org/officeDocument/2006/relationships/hyperlink" Target="http://www.i-kantor.eu/cze/ucebnice/informatika.php" TargetMode="External"/><Relationship Id="rId10" Type="http://schemas.openxmlformats.org/officeDocument/2006/relationships/hyperlink" Target="http://vyuka-ict.ic.cz/index.php?p=16" TargetMode="External"/><Relationship Id="rId4" Type="http://schemas.openxmlformats.org/officeDocument/2006/relationships/image" Target="../media/image2.jpg"/><Relationship Id="rId9" Type="http://schemas.openxmlformats.org/officeDocument/2006/relationships/hyperlink" Target="http://www.scangauge.cz/" TargetMode="External"/><Relationship Id="rId1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230130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Technické vybavení -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hardware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Informatika, počítače, hardware,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stolní, přenosné, kapesní, mobilní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Informační a komunikační technologie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Jiří Soukup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dataprojektor, interaktivní tabule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PC učebna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distanční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autoevaluační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škola, učiliště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obor E,  žáci se speciálními vzdělávacími potřebami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zdroje a seznam - 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Informatika </a:t>
            </a:r>
            <a:r>
              <a:rPr lang="cs-CZ" sz="2400" b="1" dirty="0" smtClean="0"/>
              <a:t>1 – rozdělení počítačů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VY_32_INOVACE_33_665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Rozdělení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Rozhovor na téma počítačově řízený svět a člověk.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Počítač: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44" r="9946" b="14726"/>
          <a:stretch/>
        </p:blipFill>
        <p:spPr bwMode="auto">
          <a:xfrm>
            <a:off x="539552" y="4869160"/>
            <a:ext cx="3347864" cy="1360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39" t="2054" r="16387" b="38727"/>
          <a:stretch/>
        </p:blipFill>
        <p:spPr bwMode="auto">
          <a:xfrm>
            <a:off x="6156176" y="4149080"/>
            <a:ext cx="2448272" cy="210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ástupný symbol pro obsah 2"/>
          <p:cNvSpPr txBox="1">
            <a:spLocks/>
          </p:cNvSpPr>
          <p:nvPr/>
        </p:nvSpPr>
        <p:spPr>
          <a:xfrm>
            <a:off x="179512" y="1196752"/>
            <a:ext cx="8651304" cy="41044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cs-CZ" altLang="cs-CZ" sz="2800" dirty="0" smtClean="0">
                <a:solidFill>
                  <a:srgbClr val="0070C0"/>
                </a:solidFill>
              </a:rPr>
              <a:t>Je elektronické zařízení</a:t>
            </a:r>
          </a:p>
          <a:p>
            <a:pPr>
              <a:spcBef>
                <a:spcPts val="0"/>
              </a:spcBef>
            </a:pPr>
            <a:r>
              <a:rPr lang="cs-CZ" altLang="cs-CZ" sz="2800" dirty="0" smtClean="0">
                <a:solidFill>
                  <a:srgbClr val="0070C0"/>
                </a:solidFill>
              </a:rPr>
              <a:t>zpracovává data pomocí předem vytvořeného programu</a:t>
            </a:r>
          </a:p>
          <a:p>
            <a:pPr>
              <a:spcBef>
                <a:spcPts val="0"/>
              </a:spcBef>
            </a:pPr>
            <a:r>
              <a:rPr lang="cs-CZ" altLang="cs-CZ" sz="2800" dirty="0" smtClean="0">
                <a:solidFill>
                  <a:srgbClr val="0070C0"/>
                </a:solidFill>
              </a:rPr>
              <a:t>skládá se z technických součástek - hardware a jeho činnost je řízena programovým vybavením - software</a:t>
            </a:r>
          </a:p>
          <a:p>
            <a:pPr>
              <a:spcBef>
                <a:spcPts val="0"/>
              </a:spcBef>
            </a:pPr>
            <a:r>
              <a:rPr lang="cs-CZ" altLang="cs-CZ" sz="2800" dirty="0" smtClean="0">
                <a:solidFill>
                  <a:srgbClr val="0070C0"/>
                </a:solidFill>
              </a:rPr>
              <a:t>počítač není jen známý stolní počítač nebo notebook, ale nachází se všude kolem nás </a:t>
            </a:r>
          </a:p>
          <a:p>
            <a:pPr marL="812800" lvl="1" indent="-457200">
              <a:spcBef>
                <a:spcPts val="0"/>
              </a:spcBef>
              <a:buNone/>
            </a:pPr>
            <a:r>
              <a:rPr lang="cs-CZ" altLang="cs-CZ" dirty="0" smtClean="0">
                <a:solidFill>
                  <a:srgbClr val="0070C0"/>
                </a:solidFill>
                <a:sym typeface="Wingdings 3"/>
              </a:rPr>
              <a:t> </a:t>
            </a:r>
            <a:r>
              <a:rPr lang="cs-CZ" altLang="cs-CZ" dirty="0" smtClean="0">
                <a:solidFill>
                  <a:srgbClr val="00B0F0"/>
                </a:solidFill>
              </a:rPr>
              <a:t>automobil, mobilní telefon, automatické pračky, televizor, fotoaparát, hračky, …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40"/>
          <a:stretch/>
        </p:blipFill>
        <p:spPr bwMode="auto">
          <a:xfrm>
            <a:off x="3851921" y="4869160"/>
            <a:ext cx="2317874" cy="1409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53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Rozdělení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Rozhovor na téma užitečnosti a způsobu využívání ICT.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07504" y="1268760"/>
            <a:ext cx="676875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 err="1">
                <a:solidFill>
                  <a:srgbClr val="0070C0"/>
                </a:solidFill>
              </a:rPr>
              <a:t>Personal</a:t>
            </a:r>
            <a:r>
              <a:rPr lang="cs-CZ" sz="2800" b="1" u="sng" dirty="0">
                <a:solidFill>
                  <a:srgbClr val="0070C0"/>
                </a:solidFill>
              </a:rPr>
              <a:t> </a:t>
            </a:r>
            <a:r>
              <a:rPr lang="cs-CZ" sz="2800" b="1" u="sng" dirty="0" err="1">
                <a:solidFill>
                  <a:srgbClr val="0070C0"/>
                </a:solidFill>
              </a:rPr>
              <a:t>Computer</a:t>
            </a:r>
            <a:r>
              <a:rPr lang="cs-CZ" sz="2800" b="1" u="sng" dirty="0">
                <a:solidFill>
                  <a:srgbClr val="0070C0"/>
                </a:solidFill>
              </a:rPr>
              <a:t> </a:t>
            </a:r>
            <a:r>
              <a:rPr lang="cs-CZ" sz="2800" b="1" u="sng" dirty="0" smtClean="0">
                <a:solidFill>
                  <a:srgbClr val="0070C0"/>
                </a:solidFill>
              </a:rPr>
              <a:t>(PC) - </a:t>
            </a:r>
            <a:r>
              <a:rPr lang="cs-CZ" sz="2800" b="1" u="sng" dirty="0">
                <a:solidFill>
                  <a:srgbClr val="0070C0"/>
                </a:solidFill>
              </a:rPr>
              <a:t>osobní </a:t>
            </a:r>
            <a:r>
              <a:rPr lang="cs-CZ" sz="2800" b="1" u="sng" dirty="0" smtClean="0">
                <a:solidFill>
                  <a:srgbClr val="0070C0"/>
                </a:solidFill>
              </a:rPr>
              <a:t>počítač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>
                <a:solidFill>
                  <a:srgbClr val="0070C0"/>
                </a:solidFill>
              </a:rPr>
              <a:t>	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Základní rozdělení podle velikosti a použití:</a:t>
            </a:r>
            <a:endParaRPr lang="cs-CZ" sz="2400" b="1" i="1" dirty="0">
              <a:solidFill>
                <a:srgbClr val="002060"/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179512" y="1988840"/>
            <a:ext cx="6408712" cy="3474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stolní </a:t>
            </a:r>
            <a:r>
              <a:rPr lang="cs-CZ" sz="2400" dirty="0">
                <a:solidFill>
                  <a:srgbClr val="0070C0"/>
                </a:solidFill>
              </a:rPr>
              <a:t>– Desktop, Tower, </a:t>
            </a:r>
            <a:r>
              <a:rPr lang="cs-CZ" sz="2400" dirty="0" err="1">
                <a:solidFill>
                  <a:srgbClr val="0070C0"/>
                </a:solidFill>
              </a:rPr>
              <a:t>MiniTower</a:t>
            </a:r>
            <a:r>
              <a:rPr lang="cs-CZ" sz="2400" dirty="0">
                <a:solidFill>
                  <a:srgbClr val="0070C0"/>
                </a:solidFill>
              </a:rPr>
              <a:t>, </a:t>
            </a:r>
          </a:p>
          <a:p>
            <a:pPr marL="45720" indent="0">
              <a:buNone/>
            </a:pPr>
            <a:endParaRPr lang="cs-CZ" sz="2400" dirty="0">
              <a:solidFill>
                <a:srgbClr val="0070C0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rgbClr val="0070C0"/>
                </a:solidFill>
              </a:rPr>
              <a:t>přenosné - Notebook, </a:t>
            </a:r>
            <a:r>
              <a:rPr lang="cs-CZ" sz="2400" dirty="0" err="1">
                <a:solidFill>
                  <a:srgbClr val="0070C0"/>
                </a:solidFill>
              </a:rPr>
              <a:t>Netbook</a:t>
            </a:r>
            <a:r>
              <a:rPr lang="cs-CZ" sz="2400" dirty="0">
                <a:solidFill>
                  <a:srgbClr val="0070C0"/>
                </a:solidFill>
              </a:rPr>
              <a:t>, </a:t>
            </a:r>
            <a:r>
              <a:rPr lang="cs-CZ" sz="2400" dirty="0" smtClean="0">
                <a:solidFill>
                  <a:srgbClr val="0070C0"/>
                </a:solidFill>
              </a:rPr>
              <a:t>E-</a:t>
            </a:r>
            <a:r>
              <a:rPr lang="cs-CZ" sz="2400" dirty="0" err="1" smtClean="0">
                <a:solidFill>
                  <a:srgbClr val="0070C0"/>
                </a:solidFill>
              </a:rPr>
              <a:t>book</a:t>
            </a:r>
            <a:r>
              <a:rPr lang="cs-CZ" sz="2400" dirty="0" smtClean="0">
                <a:solidFill>
                  <a:srgbClr val="0070C0"/>
                </a:solidFill>
              </a:rPr>
              <a:t>, …</a:t>
            </a:r>
            <a:endParaRPr lang="cs-CZ" sz="2400" dirty="0">
              <a:solidFill>
                <a:srgbClr val="0070C0"/>
              </a:solidFill>
            </a:endParaRPr>
          </a:p>
          <a:p>
            <a:pPr marL="45720" indent="0">
              <a:buNone/>
            </a:pPr>
            <a:endParaRPr lang="cs-CZ" sz="2400" dirty="0">
              <a:solidFill>
                <a:srgbClr val="0070C0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rgbClr val="0070C0"/>
                </a:solidFill>
              </a:rPr>
              <a:t>kapesní - Palmtop, </a:t>
            </a:r>
            <a:r>
              <a:rPr lang="cs-CZ" sz="2400" dirty="0" smtClean="0">
                <a:solidFill>
                  <a:srgbClr val="0070C0"/>
                </a:solidFill>
              </a:rPr>
              <a:t> Tablet, …</a:t>
            </a:r>
            <a:endParaRPr lang="cs-CZ" sz="2400" dirty="0">
              <a:solidFill>
                <a:srgbClr val="0070C0"/>
              </a:solidFill>
            </a:endParaRPr>
          </a:p>
          <a:p>
            <a:pPr marL="45720" indent="0">
              <a:buNone/>
            </a:pPr>
            <a:endParaRPr lang="cs-CZ" sz="2400" dirty="0">
              <a:solidFill>
                <a:srgbClr val="0070C0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rgbClr val="0070C0"/>
                </a:solidFill>
              </a:rPr>
              <a:t>mobilní </a:t>
            </a:r>
            <a:r>
              <a:rPr lang="cs-CZ" sz="2400" dirty="0" smtClean="0">
                <a:solidFill>
                  <a:srgbClr val="0070C0"/>
                </a:solidFill>
              </a:rPr>
              <a:t>– </a:t>
            </a:r>
            <a:r>
              <a:rPr lang="cs-CZ" sz="2400" dirty="0" err="1" smtClean="0">
                <a:solidFill>
                  <a:srgbClr val="0070C0"/>
                </a:solidFill>
              </a:rPr>
              <a:t>Smartphone</a:t>
            </a:r>
            <a:r>
              <a:rPr lang="cs-CZ" sz="2400" dirty="0" smtClean="0">
                <a:solidFill>
                  <a:srgbClr val="0070C0"/>
                </a:solidFill>
              </a:rPr>
              <a:t>, </a:t>
            </a:r>
            <a:r>
              <a:rPr lang="cs-CZ" sz="2400" dirty="0" err="1" smtClean="0">
                <a:solidFill>
                  <a:srgbClr val="0070C0"/>
                </a:solidFill>
              </a:rPr>
              <a:t>Phablet</a:t>
            </a:r>
            <a:r>
              <a:rPr lang="cs-CZ" sz="2400" dirty="0" smtClean="0">
                <a:solidFill>
                  <a:srgbClr val="0070C0"/>
                </a:solidFill>
              </a:rPr>
              <a:t>, …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278" y="908720"/>
            <a:ext cx="1967217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4"/>
            <a:ext cx="1818056" cy="1246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0848"/>
            <a:ext cx="2172886" cy="1636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09120"/>
            <a:ext cx="720080" cy="1401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36912"/>
            <a:ext cx="1656184" cy="1755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05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Rozdělení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Vysvětlení neznámých pojmů a funkcí.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07504" y="1196752"/>
            <a:ext cx="892899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70C0"/>
                </a:solidFill>
              </a:rPr>
              <a:t>Server - řídící počítač</a:t>
            </a: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179512" y="1988840"/>
            <a:ext cx="4824536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>
                <a:solidFill>
                  <a:srgbClr val="0070C0"/>
                </a:solidFill>
              </a:rPr>
              <a:t>Speciální počítače</a:t>
            </a:r>
            <a:r>
              <a:rPr lang="cs-CZ" sz="2400" dirty="0" smtClean="0">
                <a:solidFill>
                  <a:srgbClr val="0070C0"/>
                </a:solidFill>
              </a:rPr>
              <a:t>, které </a:t>
            </a:r>
            <a:r>
              <a:rPr lang="cs-CZ" sz="2400" dirty="0">
                <a:solidFill>
                  <a:srgbClr val="0070C0"/>
                </a:solidFill>
              </a:rPr>
              <a:t>řídí </a:t>
            </a:r>
            <a:r>
              <a:rPr lang="cs-CZ" sz="2400" dirty="0" smtClean="0">
                <a:solidFill>
                  <a:srgbClr val="0070C0"/>
                </a:solidFill>
              </a:rPr>
              <a:t>další podřízené počítače a technologická zařízení a také zajišťují chod </a:t>
            </a:r>
            <a:r>
              <a:rPr lang="cs-CZ" sz="2400" dirty="0">
                <a:solidFill>
                  <a:srgbClr val="0070C0"/>
                </a:solidFill>
              </a:rPr>
              <a:t>počítačových </a:t>
            </a:r>
            <a:r>
              <a:rPr lang="cs-CZ" sz="2400" dirty="0" smtClean="0">
                <a:solidFill>
                  <a:srgbClr val="0070C0"/>
                </a:solidFill>
              </a:rPr>
              <a:t>sítí, jako bod propojení lokální sítě k jiné síti. </a:t>
            </a:r>
          </a:p>
          <a:p>
            <a:pPr marL="4572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(Proxy server - Internet).</a:t>
            </a:r>
          </a:p>
          <a:p>
            <a:pPr marL="4572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Jsou </a:t>
            </a:r>
            <a:r>
              <a:rPr lang="cs-CZ" sz="2400" dirty="0">
                <a:solidFill>
                  <a:srgbClr val="0070C0"/>
                </a:solidFill>
              </a:rPr>
              <a:t>obvykle výkonnější než klasické osobní </a:t>
            </a:r>
            <a:r>
              <a:rPr lang="cs-CZ" sz="2400" dirty="0" smtClean="0">
                <a:solidFill>
                  <a:srgbClr val="0070C0"/>
                </a:solidFill>
              </a:rPr>
              <a:t>počítače, obsahují speciální serverový software.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107504" y="764704"/>
            <a:ext cx="9036496" cy="432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400" b="1" i="1" smtClean="0">
                <a:solidFill>
                  <a:srgbClr val="002060"/>
                </a:solidFill>
              </a:rPr>
              <a:t>Základní rozdělení podle velikosti a použití:</a:t>
            </a:r>
            <a:endParaRPr lang="cs-CZ" sz="2400" b="1" i="1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971" y="1412776"/>
            <a:ext cx="3261635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01208"/>
            <a:ext cx="6045659" cy="907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688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Rozdělení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Zamyšlení se nad možným použitím různých typů počítače.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07504" y="1196752"/>
            <a:ext cx="892899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70C0"/>
                </a:solidFill>
              </a:rPr>
              <a:t>Sálový, Superpočítač - řídící počítač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>
                <a:solidFill>
                  <a:srgbClr val="0070C0"/>
                </a:solidFill>
              </a:rPr>
              <a:t>		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Základní rozdělení podle velikosti a použití:</a:t>
            </a:r>
            <a:endParaRPr lang="cs-CZ" sz="2400" b="1" i="1" dirty="0">
              <a:solidFill>
                <a:srgbClr val="002060"/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35496" y="1772816"/>
            <a:ext cx="4104456" cy="4392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Velmi výkonné počítače a </a:t>
            </a:r>
          </a:p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sestavy počítačů – (clustery), </a:t>
            </a:r>
          </a:p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které mnohonásobně převyšují vlastnosti osobních počítačů.</a:t>
            </a:r>
          </a:p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2400" dirty="0" smtClean="0">
              <a:solidFill>
                <a:srgbClr val="0070C0"/>
              </a:solidFill>
            </a:endParaRPr>
          </a:p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Vzhledem připomínají obrovské ledničky, které zabírají i více místností. </a:t>
            </a:r>
          </a:p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2400" dirty="0" smtClean="0">
              <a:solidFill>
                <a:srgbClr val="0070C0"/>
              </a:solidFill>
            </a:endParaRPr>
          </a:p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Používá je především armáda, </a:t>
            </a:r>
          </a:p>
          <a:p>
            <a:pPr marL="4572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vědecké a výzkumné ústavy.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407" y="1988840"/>
            <a:ext cx="510459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962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Rozdělení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Postavení Apple a IBM světa počítačů, jak a kde se používají.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79512" y="1268760"/>
            <a:ext cx="892899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70C0"/>
                </a:solidFill>
              </a:rPr>
              <a:t>Apple Macintosh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>
                <a:solidFill>
                  <a:srgbClr val="0070C0"/>
                </a:solidFill>
              </a:rPr>
              <a:t>		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Odlišný HW a základní SW</a:t>
            </a:r>
            <a:endParaRPr lang="cs-CZ" sz="2400" b="1" i="1" dirty="0">
              <a:solidFill>
                <a:srgbClr val="002060"/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107504" y="1844824"/>
            <a:ext cx="6408712" cy="4392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>
                <a:solidFill>
                  <a:srgbClr val="0070C0"/>
                </a:solidFill>
              </a:rPr>
              <a:t>Svým vzhledem připomínají </a:t>
            </a:r>
            <a:r>
              <a:rPr lang="cs-CZ" sz="2400" dirty="0" smtClean="0">
                <a:solidFill>
                  <a:srgbClr val="0070C0"/>
                </a:solidFill>
              </a:rPr>
              <a:t>osobní počítače.</a:t>
            </a:r>
            <a:endParaRPr lang="cs-CZ" sz="2400" dirty="0">
              <a:solidFill>
                <a:srgbClr val="0070C0"/>
              </a:solidFill>
            </a:endParaRP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>
                <a:solidFill>
                  <a:srgbClr val="0070C0"/>
                </a:solidFill>
              </a:rPr>
              <a:t>Práce s počítačem Apple je velmi podobná práci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>
                <a:solidFill>
                  <a:srgbClr val="0070C0"/>
                </a:solidFill>
              </a:rPr>
              <a:t>s </a:t>
            </a:r>
            <a:r>
              <a:rPr lang="cs-CZ" sz="2400" dirty="0" smtClean="0">
                <a:solidFill>
                  <a:srgbClr val="0070C0"/>
                </a:solidFill>
              </a:rPr>
              <a:t>PC - </a:t>
            </a:r>
            <a:r>
              <a:rPr lang="cs-CZ" sz="2400" dirty="0">
                <a:solidFill>
                  <a:srgbClr val="0070C0"/>
                </a:solidFill>
              </a:rPr>
              <a:t>obsahuje </a:t>
            </a:r>
            <a:r>
              <a:rPr lang="cs-CZ" sz="2400" dirty="0" smtClean="0">
                <a:solidFill>
                  <a:srgbClr val="0070C0"/>
                </a:solidFill>
              </a:rPr>
              <a:t>svůj operační systém (MAC, OS X), </a:t>
            </a:r>
            <a:r>
              <a:rPr lang="cs-CZ" sz="2400" dirty="0">
                <a:solidFill>
                  <a:srgbClr val="0070C0"/>
                </a:solidFill>
              </a:rPr>
              <a:t>složky, </a:t>
            </a:r>
            <a:r>
              <a:rPr lang="cs-CZ" sz="2400" dirty="0" smtClean="0">
                <a:solidFill>
                  <a:srgbClr val="0070C0"/>
                </a:solidFill>
              </a:rPr>
              <a:t>soubory, </a:t>
            </a:r>
            <a:r>
              <a:rPr lang="cs-CZ" sz="2400" dirty="0">
                <a:solidFill>
                  <a:srgbClr val="0070C0"/>
                </a:solidFill>
              </a:rPr>
              <a:t>…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>
                <a:solidFill>
                  <a:srgbClr val="0070C0"/>
                </a:solidFill>
              </a:rPr>
              <a:t>Programy pro APPLE a PC jsou ale navzájem </a:t>
            </a:r>
            <a:r>
              <a:rPr lang="cs-CZ" sz="2400" dirty="0" smtClean="0">
                <a:solidFill>
                  <a:srgbClr val="0070C0"/>
                </a:solidFill>
              </a:rPr>
              <a:t>neslučitelné (nekompatibilní). 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Počítače </a:t>
            </a:r>
            <a:r>
              <a:rPr lang="cs-CZ" sz="2400" dirty="0">
                <a:solidFill>
                  <a:srgbClr val="0070C0"/>
                </a:solidFill>
              </a:rPr>
              <a:t>APPLE se používají hlavně 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v </a:t>
            </a:r>
            <a:r>
              <a:rPr lang="cs-CZ" sz="2400" dirty="0">
                <a:solidFill>
                  <a:srgbClr val="0070C0"/>
                </a:solidFill>
              </a:rPr>
              <a:t>grafických studiích </a:t>
            </a:r>
            <a:r>
              <a:rPr lang="cs-CZ" sz="2400" dirty="0" smtClean="0">
                <a:solidFill>
                  <a:srgbClr val="0070C0"/>
                </a:solidFill>
              </a:rPr>
              <a:t>a laboratořích 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k </a:t>
            </a:r>
            <a:r>
              <a:rPr lang="cs-CZ" sz="2400" dirty="0">
                <a:solidFill>
                  <a:srgbClr val="0070C0"/>
                </a:solidFill>
              </a:rPr>
              <a:t>profesionálnímu zpracování </a:t>
            </a:r>
            <a:r>
              <a:rPr lang="cs-CZ" sz="2400" dirty="0" smtClean="0">
                <a:solidFill>
                  <a:srgbClr val="0070C0"/>
                </a:solidFill>
              </a:rPr>
              <a:t>grafiky, </a:t>
            </a:r>
          </a:p>
          <a:p>
            <a:pPr marL="4572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videa, animací, apod.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83482"/>
            <a:ext cx="3816424" cy="2255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4860" flipH="1">
            <a:off x="7672903" y="3921388"/>
            <a:ext cx="824256" cy="171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701" y="2852936"/>
            <a:ext cx="3179299" cy="1204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836712"/>
            <a:ext cx="1595437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475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Rozdělení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24213" lvl="0" indent="-1876425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Rozhovor se žáky: Kde jsi se již setkal s jednoúčelovým počítačem.</a:t>
            </a:r>
            <a:endParaRPr lang="cs-CZ" sz="2000" dirty="0">
              <a:solidFill>
                <a:srgbClr val="00B050"/>
              </a:solidFill>
            </a:endParaRPr>
          </a:p>
          <a:p>
            <a:pPr marL="3224213" lvl="0" indent="-1876425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B050"/>
                </a:solidFill>
              </a:rPr>
              <a:t>	</a:t>
            </a:r>
            <a:r>
              <a:rPr lang="cs-CZ" sz="2000" dirty="0" smtClean="0">
                <a:solidFill>
                  <a:srgbClr val="00B050"/>
                </a:solidFill>
              </a:rPr>
              <a:t>Znáš nějaké tyto produkty i když je nevlastníš?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07504" y="1196752"/>
            <a:ext cx="892899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70C0"/>
                </a:solidFill>
              </a:rPr>
              <a:t>Jednoúčelový - řídící počítač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Základní rozdělení podle velikosti a použití:</a:t>
            </a:r>
            <a:endParaRPr lang="cs-CZ" sz="2400" b="1" i="1" dirty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13176"/>
            <a:ext cx="238125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9512" y="1772816"/>
            <a:ext cx="61926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Jedná se o počítače </a:t>
            </a:r>
            <a:r>
              <a:rPr lang="cs-CZ" sz="2400" dirty="0" smtClean="0">
                <a:solidFill>
                  <a:srgbClr val="0070C0"/>
                </a:solidFill>
              </a:rPr>
              <a:t>vyvinuté </a:t>
            </a:r>
            <a:r>
              <a:rPr lang="cs-CZ" sz="2400" dirty="0">
                <a:solidFill>
                  <a:srgbClr val="0070C0"/>
                </a:solidFill>
              </a:rPr>
              <a:t>pouze </a:t>
            </a:r>
            <a:r>
              <a:rPr lang="cs-CZ" sz="2400" dirty="0" smtClean="0">
                <a:solidFill>
                  <a:srgbClr val="0070C0"/>
                </a:solidFill>
              </a:rPr>
              <a:t>pro jeden </a:t>
            </a:r>
            <a:r>
              <a:rPr lang="cs-CZ" sz="2400" dirty="0">
                <a:solidFill>
                  <a:srgbClr val="0070C0"/>
                </a:solidFill>
              </a:rPr>
              <a:t>konkrétní účel, který budou vykonávat po celou dobu své životnosti.</a:t>
            </a:r>
          </a:p>
          <a:p>
            <a:r>
              <a:rPr lang="cs-CZ" sz="2400" dirty="0">
                <a:solidFill>
                  <a:srgbClr val="0070C0"/>
                </a:solidFill>
              </a:rPr>
              <a:t>Jednoúčelový počítač např. vyhodnocuje </a:t>
            </a:r>
            <a:r>
              <a:rPr lang="cs-CZ" sz="2400" dirty="0" smtClean="0">
                <a:solidFill>
                  <a:srgbClr val="0070C0"/>
                </a:solidFill>
              </a:rPr>
              <a:t>stav moderního automobilu, např. </a:t>
            </a:r>
            <a:r>
              <a:rPr lang="cs-CZ" sz="2400" dirty="0">
                <a:solidFill>
                  <a:srgbClr val="0070C0"/>
                </a:solidFill>
              </a:rPr>
              <a:t>spotřebu benzinu, ujetou </a:t>
            </a:r>
            <a:r>
              <a:rPr lang="cs-CZ" sz="2400" dirty="0" smtClean="0">
                <a:solidFill>
                  <a:srgbClr val="0070C0"/>
                </a:solidFill>
              </a:rPr>
              <a:t>vzdálenost, zavřené dveře, poruchy apod.</a:t>
            </a:r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>
                <a:solidFill>
                  <a:srgbClr val="0070C0"/>
                </a:solidFill>
              </a:rPr>
              <a:t>Může to být </a:t>
            </a:r>
            <a:r>
              <a:rPr lang="cs-CZ" sz="2400" dirty="0" smtClean="0">
                <a:solidFill>
                  <a:srgbClr val="0070C0"/>
                </a:solidFill>
              </a:rPr>
              <a:t>také třeba videokamera, televize, pračka a myčka nádobí, moderní hračky atd.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Mnohdy </a:t>
            </a:r>
            <a:r>
              <a:rPr lang="cs-CZ" sz="2400" dirty="0">
                <a:solidFill>
                  <a:srgbClr val="0070C0"/>
                </a:solidFill>
              </a:rPr>
              <a:t>se jedná o speciálně vyvinuté čipy </a:t>
            </a:r>
            <a:r>
              <a:rPr lang="cs-CZ" sz="2400" dirty="0" smtClean="0">
                <a:solidFill>
                  <a:srgbClr val="0070C0"/>
                </a:solidFill>
              </a:rPr>
              <a:t>nebo </a:t>
            </a:r>
            <a:r>
              <a:rPr lang="cs-CZ" sz="2400" dirty="0">
                <a:solidFill>
                  <a:srgbClr val="0070C0"/>
                </a:solidFill>
              </a:rPr>
              <a:t>o standardní </a:t>
            </a:r>
            <a:r>
              <a:rPr lang="cs-CZ" sz="2400" dirty="0" smtClean="0">
                <a:solidFill>
                  <a:srgbClr val="0070C0"/>
                </a:solidFill>
              </a:rPr>
              <a:t>čipy, ale </a:t>
            </a:r>
            <a:r>
              <a:rPr lang="cs-CZ" sz="2400" dirty="0">
                <a:solidFill>
                  <a:srgbClr val="0070C0"/>
                </a:solidFill>
              </a:rPr>
              <a:t>se speciálním softwarem.</a:t>
            </a:r>
          </a:p>
          <a:p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0" t="26469" r="2822" b="20579"/>
          <a:stretch/>
        </p:blipFill>
        <p:spPr bwMode="auto">
          <a:xfrm>
            <a:off x="6423086" y="980728"/>
            <a:ext cx="2720914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20888"/>
            <a:ext cx="2073830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764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1" grpId="0" build="p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Historie ICT 1 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zhodnocení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57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C00000"/>
                </a:solidFill>
              </a:rPr>
              <a:t>Na webu nalezněte různě vypadající tabulky generací a vyhledejte shodu</a:t>
            </a:r>
            <a:r>
              <a:rPr lang="cs-CZ" sz="2000" b="1" i="1" dirty="0" smtClean="0">
                <a:solidFill>
                  <a:srgbClr val="C00000"/>
                </a:solidFill>
              </a:rPr>
              <a:t>.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1520" y="836712"/>
            <a:ext cx="863187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B050"/>
                </a:solidFill>
              </a:rPr>
              <a:t>Kontrolní otázky:</a:t>
            </a:r>
            <a:endParaRPr lang="cs-CZ" sz="2400" b="1" u="sng" dirty="0" smtClean="0">
              <a:solidFill>
                <a:srgbClr val="00B05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6477" y="1628800"/>
            <a:ext cx="89375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Jaké máme typy počítačů a k čemu a jak se používají?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Popiš, jaký typ zařízení vlastníš a jaké znáš jeho vlastnosti.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Nalezni loga výrobců počítačů a popiš je.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O jaký přístroj se jedná na následujícím obrázku?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40969"/>
            <a:ext cx="3168352" cy="3045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86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1628800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/>
              <a:t>Vlastní zdroje a vytvořené materiály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4942" y="2924944"/>
            <a:ext cx="878497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smtClean="0"/>
              <a:t>Webové zdroje:</a:t>
            </a:r>
          </a:p>
          <a:p>
            <a:pPr marL="365125"/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www.pocket-lint.com/news/119143-teksta-robotic-puppy-ipad-pictures-hands-on/gallery</a:t>
            </a:r>
          </a:p>
          <a:p>
            <a:pPr marL="365125"/>
            <a:r>
              <a:rPr lang="cs-CZ" sz="1600" dirty="0">
                <a:hlinkClick r:id="rId5"/>
              </a:rPr>
              <a:t>http://www.samsung.com/cz/consumer/tv-audio-video/television/topic/discover-web-connected-smart-tv</a:t>
            </a:r>
            <a:endParaRPr lang="cs-CZ" sz="1600" dirty="0" smtClean="0">
              <a:hlinkClick r:id="rId5"/>
            </a:endParaRPr>
          </a:p>
          <a:p>
            <a:pPr marL="365125"/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eshop.irobot.cz/roomba-serie-700/irobot-roomba-780.html</a:t>
            </a:r>
          </a:p>
          <a:p>
            <a:pPr marL="365125"/>
            <a:r>
              <a:rPr lang="cs-CZ" sz="1600" dirty="0">
                <a:hlinkClick r:id="rId6"/>
              </a:rPr>
              <a:t>http://www.apple.com/cz/macbook-pro/</a:t>
            </a:r>
            <a:endParaRPr lang="cs-CZ" sz="1600" dirty="0" smtClean="0">
              <a:hlinkClick r:id="rId6"/>
            </a:endParaRPr>
          </a:p>
          <a:p>
            <a:pPr marL="365125"/>
            <a:r>
              <a:rPr lang="cs-CZ" sz="1600" dirty="0" smtClean="0">
                <a:hlinkClick r:id="rId7"/>
              </a:rPr>
              <a:t>http</a:t>
            </a:r>
            <a:r>
              <a:rPr lang="cs-CZ" sz="1600" dirty="0">
                <a:hlinkClick r:id="rId7"/>
              </a:rPr>
              <a:t>://</a:t>
            </a:r>
            <a:r>
              <a:rPr lang="cs-CZ" sz="1600" dirty="0" smtClean="0">
                <a:hlinkClick r:id="rId7"/>
              </a:rPr>
              <a:t>www.komik.cz/</a:t>
            </a:r>
            <a:endParaRPr lang="cs-CZ" sz="1600" dirty="0" smtClean="0"/>
          </a:p>
          <a:p>
            <a:pPr marL="365125"/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upload.wikimedia.org/wikipedia/commons/3/3d/Us-nasa-columbia.jpg</a:t>
            </a:r>
            <a:endParaRPr lang="cs-CZ" sz="1600" dirty="0" smtClean="0"/>
          </a:p>
          <a:p>
            <a:pPr marL="365125"/>
            <a:r>
              <a:rPr lang="cs-CZ" sz="1600" dirty="0">
                <a:hlinkClick r:id="rId9"/>
              </a:rPr>
              <a:t>http://www.scangauge.cz</a:t>
            </a:r>
            <a:r>
              <a:rPr lang="cs-CZ" sz="1600" dirty="0" smtClean="0">
                <a:hlinkClick r:id="rId9"/>
              </a:rPr>
              <a:t>/</a:t>
            </a:r>
            <a:endParaRPr lang="cs-CZ" sz="1600" dirty="0" smtClean="0"/>
          </a:p>
          <a:p>
            <a:pPr marL="365125"/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vyuka-ict.ic.cz/index.php?p=16</a:t>
            </a:r>
            <a:endParaRPr lang="cs-CZ" sz="1600" dirty="0" smtClean="0"/>
          </a:p>
          <a:p>
            <a:pPr marL="365125"/>
            <a:r>
              <a:rPr lang="cs-CZ" sz="1600" dirty="0">
                <a:hlinkClick r:id="rId11"/>
              </a:rPr>
              <a:t>http://robokrouzek.webnode.cz/nase-hracky</a:t>
            </a:r>
            <a:r>
              <a:rPr lang="cs-CZ" sz="1600" dirty="0" smtClean="0">
                <a:hlinkClick r:id="rId11"/>
              </a:rPr>
              <a:t>/</a:t>
            </a:r>
            <a:endParaRPr lang="cs-CZ" sz="1600" dirty="0" smtClean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39552" y="4262362"/>
            <a:ext cx="8229600" cy="2262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800" dirty="0" smtClean="0"/>
          </a:p>
        </p:txBody>
      </p:sp>
      <p:pic>
        <p:nvPicPr>
          <p:cNvPr id="13" name="Picture 2" descr="C:\Users\Jirka\Pictures\pocitac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046" y="1340768"/>
            <a:ext cx="141517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23528" y="2028910"/>
            <a:ext cx="8030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err="1" smtClean="0"/>
              <a:t>Emotikony</a:t>
            </a:r>
            <a:r>
              <a:rPr lang="cs-CZ" b="1" dirty="0" smtClean="0"/>
              <a:t> – kliparty programu MS Office:</a:t>
            </a:r>
          </a:p>
          <a:p>
            <a:pPr marL="342900" lvl="1" indent="22225">
              <a:buFont typeface="Calibri" pitchFamily="34" charset="0"/>
              <a:buChar char="-"/>
            </a:pPr>
            <a:r>
              <a:rPr lang="cs-CZ" dirty="0" err="1" smtClean="0"/>
              <a:t>emotikony</a:t>
            </a:r>
            <a:r>
              <a:rPr lang="cs-CZ" dirty="0" smtClean="0"/>
              <a:t> a kliparty sady MS-Office, dostupné také na</a:t>
            </a:r>
          </a:p>
          <a:p>
            <a:pPr lvl="1"/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office.microsoft.com/cs-cz/images/MC900442026.aspx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4384</TotalTime>
  <Words>850</Words>
  <Application>Microsoft Office PowerPoint</Application>
  <PresentationFormat>Předvádění na obrazovce (4:3)</PresentationFormat>
  <Paragraphs>146</Paragraphs>
  <Slides>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STŘEDNÍ ŠKOLA STAVEBNÍ A TECHNICKÁ Ústí nad Labem, Čelakovského 5, příspěvková organizace Páteřní škola Ústeckého kraje</vt:lpstr>
      <vt:lpstr>Rozdělení počítačů</vt:lpstr>
      <vt:lpstr>Rozdělení počítačů</vt:lpstr>
      <vt:lpstr>Rozdělení počítačů</vt:lpstr>
      <vt:lpstr>Rozdělení počítačů</vt:lpstr>
      <vt:lpstr>Rozdělení počítačů</vt:lpstr>
      <vt:lpstr>Rozdělení počítačů</vt:lpstr>
      <vt:lpstr>Historie ICT 1 – zhodnocení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251</cp:revision>
  <dcterms:created xsi:type="dcterms:W3CDTF">2010-11-01T23:40:31Z</dcterms:created>
  <dcterms:modified xsi:type="dcterms:W3CDTF">2014-01-13T15:24:45Z</dcterms:modified>
</cp:coreProperties>
</file>