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81" r:id="rId4"/>
    <p:sldId id="286" r:id="rId5"/>
    <p:sldId id="287" r:id="rId6"/>
    <p:sldId id="288" r:id="rId7"/>
    <p:sldId id="285" r:id="rId8"/>
    <p:sldId id="284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837251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 druhy hořáků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Hořák, přetlak, atmosférický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hořák,  ventilátor, plyn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Plynárenství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Hořáky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VY_32_INOVACE_17_325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79712" y="2596041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Hořáky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268760"/>
            <a:ext cx="590465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1"/>
                </a:solidFill>
              </a:rPr>
              <a:t>Druhy </a:t>
            </a:r>
            <a:r>
              <a:rPr lang="cs-CZ" sz="3200" dirty="0" smtClean="0">
                <a:solidFill>
                  <a:schemeClr val="accent1"/>
                </a:solidFill>
              </a:rPr>
              <a:t>hořáků:</a:t>
            </a:r>
            <a:endParaRPr lang="cs-CZ" sz="3200" dirty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130534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Atmosférický </a:t>
            </a:r>
            <a:r>
              <a:rPr lang="cs-CZ" sz="2400" dirty="0" smtClean="0"/>
              <a:t>hořák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Přetlakový </a:t>
            </a:r>
            <a:r>
              <a:rPr lang="cs-CZ" sz="2400" dirty="0" smtClean="0"/>
              <a:t>hořák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Přetlakový radiační hořák</a:t>
            </a:r>
          </a:p>
        </p:txBody>
      </p:sp>
    </p:spTree>
    <p:extLst>
      <p:ext uri="{BB962C8B-B14F-4D97-AF65-F5344CB8AC3E}">
        <p14:creationId xmlns:p14="http://schemas.microsoft.com/office/powerpoint/2010/main" val="2105210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6179" y="105273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Atmosférický hořák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904" y="1637511"/>
            <a:ext cx="4752528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sz="2000" dirty="0" smtClean="0"/>
              <a:t>Vzduch </a:t>
            </a:r>
            <a:r>
              <a:rPr lang="cs-CZ" sz="2000" dirty="0"/>
              <a:t>je přiváděn při atmosférickém tlaku do spalovací komory</a:t>
            </a:r>
            <a:r>
              <a:rPr lang="cs-CZ" sz="2000" dirty="0" smtClean="0"/>
              <a:t>.</a:t>
            </a:r>
          </a:p>
          <a:p>
            <a:pPr>
              <a:buFontTx/>
              <a:buChar char="-"/>
            </a:pPr>
            <a:endParaRPr lang="cs-CZ" sz="2000" dirty="0"/>
          </a:p>
          <a:p>
            <a:pPr>
              <a:buFontTx/>
              <a:buChar char="-"/>
            </a:pPr>
            <a:r>
              <a:rPr lang="cs-CZ" sz="2000" dirty="0" smtClean="0"/>
              <a:t> Hořák </a:t>
            </a:r>
            <a:r>
              <a:rPr lang="cs-CZ" sz="2000" dirty="0"/>
              <a:t>si přisává primární vzduch proudícím plynem. </a:t>
            </a:r>
            <a:endParaRPr lang="cs-CZ" sz="2000" dirty="0" smtClean="0"/>
          </a:p>
          <a:p>
            <a:pPr>
              <a:buFontTx/>
              <a:buChar char="-"/>
            </a:pPr>
            <a:endParaRPr lang="cs-CZ" sz="2000" dirty="0"/>
          </a:p>
          <a:p>
            <a:pPr>
              <a:buFontTx/>
              <a:buChar char="-"/>
            </a:pPr>
            <a:r>
              <a:rPr lang="cs-CZ" sz="2000" dirty="0" smtClean="0"/>
              <a:t> Sekundární </a:t>
            </a:r>
            <a:r>
              <a:rPr lang="cs-CZ" sz="2000" dirty="0"/>
              <a:t>vzduch se přisává vztlakem spalin stoupajících od hořáku.</a:t>
            </a:r>
          </a:p>
          <a:p>
            <a:endParaRPr lang="cs-CZ" dirty="0"/>
          </a:p>
        </p:txBody>
      </p:sp>
      <p:pic>
        <p:nvPicPr>
          <p:cNvPr id="11" name="Zástupný symbol pro obsah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2063" y="3781006"/>
            <a:ext cx="4356683" cy="190759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332537" y="5688595"/>
            <a:ext cx="58388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VZ1 – primární </a:t>
            </a:r>
            <a:r>
              <a:rPr lang="cs-CZ" sz="1400" dirty="0" smtClean="0"/>
              <a:t>vzduch  VZ2 </a:t>
            </a:r>
            <a:r>
              <a:rPr lang="cs-CZ" sz="1400" dirty="0"/>
              <a:t>– sekundární </a:t>
            </a:r>
            <a:r>
              <a:rPr lang="cs-CZ" sz="1400" dirty="0" smtClean="0"/>
              <a:t>vzduch  P </a:t>
            </a:r>
            <a:r>
              <a:rPr lang="cs-CZ" sz="1400" dirty="0"/>
              <a:t>– přívod plynu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78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6179" y="105273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Přetlakový hořák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904" y="1772816"/>
            <a:ext cx="843757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pt-BR" sz="2000" dirty="0"/>
              <a:t>Vzduch se přivádí ventilátorem a míchá s </a:t>
            </a:r>
            <a:r>
              <a:rPr lang="pt-BR" sz="2000" dirty="0" smtClean="0"/>
              <a:t>plynem</a:t>
            </a:r>
            <a:endParaRPr lang="cs-CZ" sz="2000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924944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900" y="3212976"/>
            <a:ext cx="4283455" cy="232977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580112" y="3777696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 - ventilátor</a:t>
            </a:r>
          </a:p>
          <a:p>
            <a:r>
              <a:rPr lang="cs-CZ" dirty="0"/>
              <a:t>VZ – vzduch ventilátoru</a:t>
            </a:r>
          </a:p>
          <a:p>
            <a:r>
              <a:rPr lang="cs-CZ" dirty="0"/>
              <a:t>P – přívod plynu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67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6179" y="105273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Přetlakový radiační hořák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924944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916832"/>
            <a:ext cx="806489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Zcela odlišný způsob spalovaní plynu se uplatňuje při tzv. bezplamenném spalování, kdy směs plynu a vzduchu hoří v porézní keramické hmotě nebo na kovové či keramické mřížce. 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Tento </a:t>
            </a:r>
            <a:r>
              <a:rPr lang="cs-CZ" dirty="0"/>
              <a:t>způsob spalování umožňuje využít i sálavý přenos tepla z rozpálené keramiky či kovu, který se jinak u nesálavého plamene plynu </a:t>
            </a:r>
            <a:r>
              <a:rPr lang="cs-CZ" dirty="0" smtClean="0"/>
              <a:t>neuplatňuje.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Proto </a:t>
            </a:r>
            <a:r>
              <a:rPr lang="cs-CZ" dirty="0"/>
              <a:t>jsou kotle využívající tento způsob spalování označovány jako kotle </a:t>
            </a:r>
            <a:r>
              <a:rPr lang="cs-CZ" dirty="0" smtClean="0"/>
              <a:t>radiační.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Výhodou </a:t>
            </a:r>
            <a:r>
              <a:rPr lang="cs-CZ" dirty="0"/>
              <a:t>je několikanásobné měrné objemové zatížení spalovacího prostoru, což umožňuje zmenšení spalovací komory. 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Využití </a:t>
            </a:r>
            <a:r>
              <a:rPr lang="cs-CZ" dirty="0"/>
              <a:t>tohoto principu je v praxi ojedinělé, firma </a:t>
            </a:r>
            <a:r>
              <a:rPr lang="cs-CZ" dirty="0" err="1" smtClean="0"/>
              <a:t>Wiessmann</a:t>
            </a:r>
            <a:r>
              <a:rPr lang="cs-CZ" dirty="0" smtClean="0"/>
              <a:t> </a:t>
            </a:r>
            <a:r>
              <a:rPr lang="cs-CZ" dirty="0"/>
              <a:t>však vyvinula špičkový kondenzační kotel s touto technologií.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021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70080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" name="Zástupný symbol pro obsah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027" y="1293367"/>
            <a:ext cx="3990281" cy="4359870"/>
          </a:xfrm>
          <a:prstGeom prst="rect">
            <a:avLst/>
          </a:prstGeom>
        </p:spPr>
      </p:pic>
      <p:sp>
        <p:nvSpPr>
          <p:cNvPr id="11" name="Zástupný symbol pro obsah 10"/>
          <p:cNvSpPr txBox="1">
            <a:spLocks/>
          </p:cNvSpPr>
          <p:nvPr/>
        </p:nvSpPr>
        <p:spPr>
          <a:xfrm>
            <a:off x="5076056" y="2852936"/>
            <a:ext cx="3203848" cy="1474250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/>
              <a:t>VZ – vzduch ventilátoru</a:t>
            </a:r>
          </a:p>
          <a:p>
            <a:r>
              <a:rPr lang="cs-CZ" sz="1800" dirty="0" smtClean="0"/>
              <a:t>P – přívod plynu</a:t>
            </a:r>
          </a:p>
          <a:p>
            <a:r>
              <a:rPr lang="cs-CZ" sz="1800" dirty="0" smtClean="0"/>
              <a:t>V - ventilátor</a:t>
            </a:r>
          </a:p>
          <a:p>
            <a:r>
              <a:rPr lang="cs-CZ" sz="1800" dirty="0" smtClean="0"/>
              <a:t>R - sálavá plocha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774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268760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Otázky k </a:t>
            </a:r>
            <a:r>
              <a:rPr lang="cs-CZ" sz="2400" dirty="0" smtClean="0">
                <a:solidFill>
                  <a:srgbClr val="0070C0"/>
                </a:solidFill>
              </a:rPr>
              <a:t>opakování</a:t>
            </a:r>
            <a:r>
              <a:rPr lang="cs-CZ" dirty="0" smtClean="0">
                <a:solidFill>
                  <a:srgbClr val="0070C0"/>
                </a:solidFill>
              </a:rPr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7698" y="2132856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1) Jaké znáte druhy hořáků?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7698" y="2924944"/>
            <a:ext cx="64285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2) Popiš princip fungování atmosférického hořáku.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789040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3) Popiš možnosti použití přetlakového hořáku.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213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124744"/>
            <a:ext cx="81872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Použité zdroje</a:t>
            </a:r>
            <a:r>
              <a:rPr lang="cs-CZ" sz="2000" dirty="0" smtClean="0"/>
              <a:t>: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dirty="0"/>
              <a:t>Nový R. a kol.: Technika prostředí (</a:t>
            </a:r>
            <a:r>
              <a:rPr lang="pl-PL" dirty="0" smtClean="0"/>
              <a:t>2000)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Jelínek </a:t>
            </a:r>
            <a:r>
              <a:rPr lang="cs-CZ" dirty="0"/>
              <a:t>V., Kabele K.: Technická zařízení budov 20 (</a:t>
            </a:r>
            <a:r>
              <a:rPr lang="cs-CZ" dirty="0" smtClean="0"/>
              <a:t>2001)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Kolektiv </a:t>
            </a:r>
            <a:r>
              <a:rPr lang="cs-CZ" dirty="0"/>
              <a:t>autorů: Topenářská příručka (</a:t>
            </a:r>
            <a:r>
              <a:rPr lang="cs-CZ" dirty="0" smtClean="0"/>
              <a:t>2000)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err="1" smtClean="0"/>
              <a:t>Štěchovský</a:t>
            </a:r>
            <a:r>
              <a:rPr lang="cs-CZ" dirty="0" smtClean="0"/>
              <a:t> </a:t>
            </a:r>
            <a:r>
              <a:rPr lang="cs-CZ" dirty="0"/>
              <a:t>J.: </a:t>
            </a:r>
            <a:r>
              <a:rPr lang="cs-CZ" dirty="0" smtClean="0"/>
              <a:t>Vytápění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Firemní </a:t>
            </a:r>
            <a:r>
              <a:rPr lang="cs-CZ" dirty="0"/>
              <a:t>podklady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2102</TotalTime>
  <Words>411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Sborovna-K</cp:lastModifiedBy>
  <cp:revision>282</cp:revision>
  <dcterms:created xsi:type="dcterms:W3CDTF">2010-11-01T23:40:31Z</dcterms:created>
  <dcterms:modified xsi:type="dcterms:W3CDTF">2014-01-10T11:04:43Z</dcterms:modified>
</cp:coreProperties>
</file>