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70" r:id="rId4"/>
    <p:sldId id="275" r:id="rId5"/>
    <p:sldId id="274" r:id="rId6"/>
    <p:sldId id="273" r:id="rId7"/>
    <p:sldId id="272" r:id="rId8"/>
    <p:sldId id="271" r:id="rId9"/>
    <p:sldId id="27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027" y="-71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plynomery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543595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Montáž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plynoměrů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Plynoměr, instalace, distribuce, měřidla, ultrazvuk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Plynárenství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-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ročník, žáci 15 –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17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Plynoměry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VY_32_INOVACE_17_326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979712" y="2596041"/>
            <a:ext cx="51845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Plynoměry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3" y="1340769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Plynoměr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925544"/>
            <a:ext cx="8496944" cy="3807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Přístroj na měření objemu a spotřeby plynů. </a:t>
            </a:r>
          </a:p>
          <a:p>
            <a:r>
              <a:rPr lang="cs-CZ" sz="2400" dirty="0"/>
              <a:t>Výsledek je vyjádřen v litrech (1l / 1dm</a:t>
            </a:r>
            <a:r>
              <a:rPr lang="cs-CZ" sz="2400" baseline="30000" dirty="0"/>
              <a:t>3</a:t>
            </a:r>
            <a:r>
              <a:rPr lang="cs-CZ" sz="2400" dirty="0"/>
              <a:t>) nebo v m</a:t>
            </a:r>
            <a:r>
              <a:rPr lang="cs-CZ" sz="2400" baseline="30000" dirty="0"/>
              <a:t>3</a:t>
            </a:r>
            <a:r>
              <a:rPr lang="cs-CZ" sz="2400" dirty="0"/>
              <a:t>.</a:t>
            </a:r>
          </a:p>
          <a:p>
            <a:endParaRPr lang="cs-CZ" sz="2400" dirty="0"/>
          </a:p>
          <a:p>
            <a:r>
              <a:rPr lang="cs-CZ" sz="2400" dirty="0"/>
              <a:t>Je nutné, aby byl umístěný </a:t>
            </a:r>
            <a:r>
              <a:rPr lang="cs-CZ" sz="2400" b="1" dirty="0"/>
              <a:t>na dobře přístupném místě </a:t>
            </a:r>
            <a:r>
              <a:rPr lang="cs-CZ" sz="2400" dirty="0"/>
              <a:t>- umístění je proto určeno řadou předpisů (např. minimální vzdálenost od spotřebičů). </a:t>
            </a:r>
          </a:p>
          <a:p>
            <a:r>
              <a:rPr lang="cs-CZ" sz="2400" dirty="0"/>
              <a:t>V žádném případě </a:t>
            </a:r>
            <a:r>
              <a:rPr lang="cs-CZ" sz="2400" b="1" dirty="0"/>
              <a:t>nesmí</a:t>
            </a:r>
            <a:r>
              <a:rPr lang="cs-CZ" sz="2400" dirty="0"/>
              <a:t> být plynoměr </a:t>
            </a:r>
            <a:r>
              <a:rPr lang="cs-CZ" sz="2400" b="1" dirty="0"/>
              <a:t>umístěný v chráněných únikových chodbách</a:t>
            </a:r>
            <a:r>
              <a:rPr lang="cs-CZ" sz="2400" dirty="0"/>
              <a:t>, vstup musí být osazen odpovídajícím uzávěrem a je nutné jej pravidelně měnit a cejchovat.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0476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9721" y="1053318"/>
            <a:ext cx="74886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Vstup, montáž a výměna plynoměrů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638093"/>
            <a:ext cx="799288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/>
              <a:t>Neodbornou montáží vzniká nejen riziko negativního ovlivnění průtoků a tlaku plynu v objektu, ale uživateli hrozí také možný postih ze strany kontrolních orgánů či dodavatele pitné plynu, zároveň se tímto občan dopouští obecného ohrožení z důvodu neoprávněné manipulace s výbušným zařízením. </a:t>
            </a:r>
          </a:p>
          <a:p>
            <a:pPr>
              <a:buFontTx/>
              <a:buChar char="-"/>
            </a:pPr>
            <a:r>
              <a:rPr lang="cs-CZ" dirty="0"/>
              <a:t>Montáž plynoměru má vždy provádět </a:t>
            </a:r>
            <a:r>
              <a:rPr lang="cs-CZ" b="1" dirty="0"/>
              <a:t>zkušený </a:t>
            </a:r>
            <a:r>
              <a:rPr lang="cs-CZ" b="1" dirty="0" err="1"/>
              <a:t>plynoinstalatér</a:t>
            </a:r>
            <a:r>
              <a:rPr lang="cs-CZ" b="1" dirty="0"/>
              <a:t> </a:t>
            </a:r>
            <a:r>
              <a:rPr lang="cs-CZ" dirty="0"/>
              <a:t>pověřený distribuční společností dodávající plyn na odběrné místo. </a:t>
            </a:r>
          </a:p>
          <a:p>
            <a:pPr>
              <a:buFontTx/>
              <a:buChar char="-"/>
            </a:pPr>
            <a:endParaRPr lang="cs-CZ" dirty="0"/>
          </a:p>
          <a:p>
            <a:r>
              <a:rPr lang="cs-CZ" b="1" dirty="0"/>
              <a:t>Výměny plynoměrů</a:t>
            </a:r>
          </a:p>
          <a:p>
            <a:pPr>
              <a:buFontTx/>
              <a:buChar char="-"/>
            </a:pPr>
            <a:r>
              <a:rPr lang="cs-CZ" dirty="0"/>
              <a:t>Plynoměry je potřeba čas od času vyměnit anebo nechat zkontrolovat a </a:t>
            </a:r>
            <a:r>
              <a:rPr lang="cs-CZ" dirty="0" err="1"/>
              <a:t>zkalibrovat</a:t>
            </a:r>
            <a:r>
              <a:rPr lang="cs-CZ" dirty="0"/>
              <a:t> ve státní zkušebně.</a:t>
            </a:r>
          </a:p>
          <a:p>
            <a:pPr>
              <a:buFontTx/>
              <a:buChar char="-"/>
            </a:pPr>
            <a:r>
              <a:rPr lang="cs-CZ" dirty="0"/>
              <a:t>Výměny plynoměrů přísluší pouze </a:t>
            </a:r>
            <a:r>
              <a:rPr lang="cs-CZ" dirty="0" err="1"/>
              <a:t>pracovíkovi</a:t>
            </a:r>
            <a:r>
              <a:rPr lang="cs-CZ" dirty="0"/>
              <a:t> pověřenému distribuční společností.</a:t>
            </a:r>
          </a:p>
          <a:p>
            <a:pPr>
              <a:buFontTx/>
              <a:buChar char="-"/>
            </a:pPr>
            <a:r>
              <a:rPr lang="cs-CZ" b="1" dirty="0"/>
              <a:t>Výměny plynoměrů nikdy nesmí provádět neodborník.</a:t>
            </a:r>
            <a:r>
              <a:rPr lang="cs-CZ" dirty="0"/>
              <a:t> </a:t>
            </a:r>
          </a:p>
          <a:p>
            <a:pPr>
              <a:buFontTx/>
              <a:buChar char="-"/>
            </a:pPr>
            <a:r>
              <a:rPr lang="cs-CZ" dirty="0"/>
              <a:t>Neoprávněný zásah do měřidel plynu je vždy pokládán za </a:t>
            </a:r>
            <a:r>
              <a:rPr lang="cs-CZ" b="1" dirty="0"/>
              <a:t>porušení zákona</a:t>
            </a:r>
            <a:r>
              <a:rPr lang="cs-CZ" dirty="0"/>
              <a:t> a je na něj nahlíženo jako na </a:t>
            </a:r>
            <a:r>
              <a:rPr lang="cs-CZ" b="1" dirty="0"/>
              <a:t>pokus o neoprávněnou manipulaci s měřidlem</a:t>
            </a:r>
            <a:r>
              <a:rPr lang="cs-CZ" dirty="0"/>
              <a:t>.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2702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980728"/>
            <a:ext cx="8784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Plynoměry podle principu funkce měření plynu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475879"/>
            <a:ext cx="684076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Pro domácnostní odběry se používá plynoměr </a:t>
            </a:r>
            <a:r>
              <a:rPr lang="cs-CZ" b="1" dirty="0"/>
              <a:t>membránový</a:t>
            </a:r>
            <a:r>
              <a:rPr lang="cs-CZ" dirty="0"/>
              <a:t>, pro střední odběry </a:t>
            </a:r>
            <a:r>
              <a:rPr lang="cs-CZ" b="1" dirty="0"/>
              <a:t>rotační pístové</a:t>
            </a:r>
            <a:r>
              <a:rPr lang="cs-CZ" dirty="0"/>
              <a:t>, pro větší budovy (např. školy) </a:t>
            </a:r>
            <a:r>
              <a:rPr lang="cs-CZ" b="1" dirty="0"/>
              <a:t>plynoměry rychlostní</a:t>
            </a:r>
            <a:r>
              <a:rPr lang="cs-CZ" dirty="0"/>
              <a:t>.</a:t>
            </a:r>
          </a:p>
          <a:p>
            <a:endParaRPr lang="cs-CZ" sz="800" dirty="0"/>
          </a:p>
          <a:p>
            <a:r>
              <a:rPr lang="cs-CZ" b="1" dirty="0"/>
              <a:t>1) Objemové plynoměry</a:t>
            </a:r>
          </a:p>
          <a:p>
            <a:r>
              <a:rPr lang="cs-CZ" b="1" dirty="0"/>
              <a:t>a) Suchý membránový plynoměr</a:t>
            </a:r>
          </a:p>
          <a:p>
            <a:pPr>
              <a:buFontTx/>
              <a:buChar char="-"/>
            </a:pPr>
            <a:r>
              <a:rPr lang="cs-CZ" dirty="0"/>
              <a:t>Má tvar hranolu, v kterém jsou dva měchy, které se střídavě plní a vyprazdňují plynem. </a:t>
            </a:r>
          </a:p>
          <a:p>
            <a:pPr>
              <a:buFontTx/>
              <a:buChar char="-"/>
            </a:pPr>
            <a:r>
              <a:rPr lang="cs-CZ" dirty="0"/>
              <a:t>Každé naplnění se projeví na číselníku.</a:t>
            </a:r>
          </a:p>
          <a:p>
            <a:endParaRPr lang="cs-CZ" dirty="0"/>
          </a:p>
          <a:p>
            <a:r>
              <a:rPr lang="cs-CZ" b="1" dirty="0"/>
              <a:t>b) Olejový plynoměr</a:t>
            </a:r>
          </a:p>
          <a:p>
            <a:pPr>
              <a:buFontTx/>
              <a:buChar char="-"/>
            </a:pPr>
            <a:r>
              <a:rPr lang="cs-CZ" dirty="0"/>
              <a:t>Má tvar hranolu a jsou v něm umístěny dva stejně veliké plechové zvony, ponořené v oleji. </a:t>
            </a:r>
          </a:p>
          <a:p>
            <a:pPr>
              <a:buFontTx/>
              <a:buChar char="-"/>
            </a:pPr>
            <a:r>
              <a:rPr lang="cs-CZ" dirty="0"/>
              <a:t>Zvony se střídavě plní a vyprazdňují plynem, přitom se vynořují z oleje a zase do něj ponořují. </a:t>
            </a:r>
          </a:p>
          <a:p>
            <a:pPr>
              <a:buFontTx/>
              <a:buChar char="-"/>
            </a:pPr>
            <a:r>
              <a:rPr lang="cs-CZ" dirty="0"/>
              <a:t>Tento pohyb je opět přenesen na počítadlo plynoměru.</a:t>
            </a:r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0985" y="2470433"/>
            <a:ext cx="2693015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95167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3765" y="1346105"/>
            <a:ext cx="54006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c) Rotační pístový plynoměr</a:t>
            </a:r>
          </a:p>
          <a:p>
            <a:pPr>
              <a:buFontTx/>
              <a:buChar char="-"/>
            </a:pPr>
            <a:r>
              <a:rPr lang="cs-CZ" dirty="0"/>
              <a:t>Je založen na principu měření plynu rotujícími písty ve tvaru osmičky. </a:t>
            </a:r>
          </a:p>
          <a:p>
            <a:pPr>
              <a:buFontTx/>
              <a:buChar char="-"/>
            </a:pPr>
            <a:r>
              <a:rPr lang="cs-CZ" dirty="0"/>
              <a:t>Pohybem plynu se písty ve svém středu otáčejí a tento pohyb je přenesen na počítadlo plynoměru.</a:t>
            </a:r>
          </a:p>
          <a:p>
            <a:endParaRPr lang="cs-CZ" dirty="0"/>
          </a:p>
          <a:p>
            <a:r>
              <a:rPr lang="cs-CZ" b="1" dirty="0"/>
              <a:t>2) Rychlostní plynoměry</a:t>
            </a:r>
          </a:p>
          <a:p>
            <a:pPr>
              <a:buFontTx/>
              <a:buChar char="-"/>
            </a:pPr>
            <a:r>
              <a:rPr lang="cs-CZ" dirty="0"/>
              <a:t>Prouděním plynu se otáčí lopatkové turbínové kolo a jeho otáčky se přenášejí soukolím na číselník. </a:t>
            </a:r>
          </a:p>
          <a:p>
            <a:pPr>
              <a:buFontTx/>
              <a:buChar char="-"/>
            </a:pPr>
            <a:r>
              <a:rPr lang="cs-CZ" dirty="0"/>
              <a:t>Tento druh plynoměru není příliš velký, ale vyžaduje delší úsek rovného potrubí. Malá hřídel může být vodorovná i svislá.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583856"/>
            <a:ext cx="3515019" cy="2448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48417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8166" y="1246686"/>
            <a:ext cx="555085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3) </a:t>
            </a:r>
            <a:r>
              <a:rPr lang="cs-CZ" b="1" dirty="0"/>
              <a:t>Dynamické plynoměry</a:t>
            </a:r>
            <a:endParaRPr lang="cs-CZ" dirty="0"/>
          </a:p>
          <a:p>
            <a:pPr>
              <a:buFontTx/>
              <a:buChar char="-"/>
            </a:pPr>
            <a:r>
              <a:rPr lang="cs-CZ" dirty="0"/>
              <a:t>Jsou založeny na jednoduchém principu rozdílného tlaku před a za clonou. </a:t>
            </a:r>
          </a:p>
          <a:p>
            <a:pPr>
              <a:buFontTx/>
              <a:buChar char="-"/>
            </a:pPr>
            <a:r>
              <a:rPr lang="cs-CZ" dirty="0"/>
              <a:t>Čím větší je průtok plynu, tím větší je rozdíl tlaku před a za clonou. </a:t>
            </a:r>
          </a:p>
          <a:p>
            <a:pPr>
              <a:buFontTx/>
              <a:buChar char="-"/>
            </a:pPr>
            <a:r>
              <a:rPr lang="cs-CZ" dirty="0"/>
              <a:t>Tyto plynoměry se používají pro měření většího množství plynu (např. v plynárnách).</a:t>
            </a:r>
          </a:p>
          <a:p>
            <a:endParaRPr lang="cs-CZ" b="1" dirty="0"/>
          </a:p>
          <a:p>
            <a:r>
              <a:rPr lang="cs-CZ" b="1" dirty="0"/>
              <a:t>4) Plynoměry ultrazvukové</a:t>
            </a:r>
            <a:endParaRPr lang="cs-CZ" dirty="0"/>
          </a:p>
          <a:p>
            <a:pPr>
              <a:buFontTx/>
              <a:buChar char="-"/>
            </a:pPr>
            <a:r>
              <a:rPr lang="cs-CZ" dirty="0"/>
              <a:t>Tyto plynoměry jsou plně elektronické a pracují na principu ultrazvuku. </a:t>
            </a:r>
          </a:p>
          <a:p>
            <a:pPr>
              <a:buFontTx/>
              <a:buChar char="-"/>
            </a:pPr>
            <a:r>
              <a:rPr lang="cs-CZ" dirty="0"/>
              <a:t>Zvuková vlna od vysílače, šířící se po směru průtoku plynu, vyžaduje pro překonání vzdálenosti mezi vysílačem a přijímačem méně času, než při šíření opačným směrem nebo při ustálení pohybu plynu. </a:t>
            </a:r>
          </a:p>
          <a:p>
            <a:pPr>
              <a:buFontTx/>
              <a:buChar char="-"/>
            </a:pPr>
            <a:r>
              <a:rPr lang="cs-CZ" dirty="0"/>
              <a:t>Tímto rozdílem lze určit množství proteklého plynu.</a:t>
            </a:r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020" y="2319825"/>
            <a:ext cx="3198839" cy="26550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01977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96655" y="1005694"/>
            <a:ext cx="698477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Plynoměry podle způsobu využití</a:t>
            </a:r>
          </a:p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545" y="1436581"/>
            <a:ext cx="66967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1) Bytové plynoměry </a:t>
            </a:r>
            <a:r>
              <a:rPr lang="cs-CZ" dirty="0"/>
              <a:t>(domovní plynoměry)</a:t>
            </a:r>
          </a:p>
          <a:p>
            <a:pPr>
              <a:buFontTx/>
              <a:buChar char="-"/>
            </a:pPr>
            <a:r>
              <a:rPr lang="cs-CZ" dirty="0"/>
              <a:t>Domovní plynoměry plní funkci měřidla průtoku a odebraného objemu plynu na vstupu do objektů.</a:t>
            </a:r>
          </a:p>
          <a:p>
            <a:pPr>
              <a:buFontTx/>
              <a:buChar char="-"/>
            </a:pPr>
            <a:r>
              <a:rPr lang="cs-CZ" dirty="0"/>
              <a:t>Používají se jako patní měřidla odběru plynu v místech napojení bytových domů, panelových a činžovních domů, rekreačních objektů a zahrádkářských kolonií na veřejnou plynovodní síť.</a:t>
            </a:r>
          </a:p>
          <a:p>
            <a:pPr>
              <a:buFontTx/>
              <a:buChar char="-"/>
            </a:pPr>
            <a:r>
              <a:rPr lang="cs-CZ" dirty="0"/>
              <a:t>Jejich konstrukce je navržena tak, aby byla znemožněna manipulace neoprávněných osob s výsledky měření odběru plynu.</a:t>
            </a:r>
          </a:p>
          <a:p>
            <a:pPr>
              <a:buFontTx/>
              <a:buChar char="-"/>
            </a:pPr>
            <a:endParaRPr lang="cs-CZ" dirty="0"/>
          </a:p>
          <a:p>
            <a:r>
              <a:rPr lang="cs-CZ" b="1" dirty="0"/>
              <a:t>2) Průmyslové plynoměry</a:t>
            </a:r>
          </a:p>
          <a:p>
            <a:pPr>
              <a:buFontTx/>
              <a:buChar char="-"/>
            </a:pPr>
            <a:r>
              <a:rPr lang="cs-CZ" dirty="0"/>
              <a:t>Průmyslové plynoměry slouží jako patní měřidla na vstupech přívodů plynu do průmyslových a jiných komerčně využívaných objektů.</a:t>
            </a:r>
          </a:p>
          <a:p>
            <a:pPr>
              <a:buFontTx/>
              <a:buChar char="-"/>
            </a:pPr>
            <a:r>
              <a:rPr lang="cs-CZ" dirty="0"/>
              <a:t>Jsou určeny pro přesný odečet spotřeby plynu a následnou fakturaci. </a:t>
            </a:r>
          </a:p>
          <a:p>
            <a:pPr>
              <a:buFontTx/>
              <a:buChar char="-"/>
            </a:pPr>
            <a:r>
              <a:rPr lang="cs-CZ" dirty="0"/>
              <a:t>Jejich konstrukce dovoluje výměnu měřicí technologické části plynoměru bez demontáže armatury a bez nutnosti delší odstávky měřeného objektu od přívodu plynu.</a:t>
            </a:r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5882" y="1613942"/>
            <a:ext cx="2337751" cy="20955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709480"/>
            <a:ext cx="2332067" cy="24077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5357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71600" y="1556792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Otázky k </a:t>
            </a:r>
            <a:r>
              <a:rPr lang="cs-CZ" sz="2400" dirty="0" smtClean="0">
                <a:solidFill>
                  <a:srgbClr val="0070C0"/>
                </a:solidFill>
              </a:rPr>
              <a:t>opakování: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348880"/>
            <a:ext cx="43204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Jaké </a:t>
            </a:r>
            <a:r>
              <a:rPr lang="cs-CZ" sz="2400" dirty="0"/>
              <a:t>druhy plynoměrů znáš</a:t>
            </a:r>
            <a:r>
              <a:rPr lang="cs-CZ" sz="2400" dirty="0" smtClean="0"/>
              <a:t>?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r>
              <a:rPr lang="cs-CZ" sz="2400" dirty="0"/>
              <a:t>2) </a:t>
            </a:r>
            <a:r>
              <a:rPr lang="cs-CZ" sz="2400" dirty="0" smtClean="0"/>
              <a:t>  Popiš </a:t>
            </a:r>
            <a:r>
              <a:rPr lang="cs-CZ" sz="2400" dirty="0"/>
              <a:t>membránový plynoměr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/>
              <a:t>3</a:t>
            </a:r>
            <a:r>
              <a:rPr lang="cs-CZ" sz="2400" dirty="0" smtClean="0"/>
              <a:t>)   </a:t>
            </a:r>
            <a:r>
              <a:rPr lang="cs-CZ" sz="2400" dirty="0"/>
              <a:t>Popiš olejový plynoměr</a:t>
            </a:r>
          </a:p>
        </p:txBody>
      </p:sp>
    </p:spTree>
    <p:extLst>
      <p:ext uri="{BB962C8B-B14F-4D97-AF65-F5344CB8AC3E}">
        <p14:creationId xmlns:p14="http://schemas.microsoft.com/office/powerpoint/2010/main" val="224416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1124744"/>
            <a:ext cx="81872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Použité zdroje</a:t>
            </a:r>
            <a:r>
              <a:rPr lang="cs-CZ" sz="2000" dirty="0" smtClean="0"/>
              <a:t>: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>
                <a:hlinkClick r:id="rId4"/>
              </a:rPr>
              <a:t>http://www.plynomery.cz/</a:t>
            </a:r>
            <a:endParaRPr lang="cs-CZ" dirty="0"/>
          </a:p>
          <a:p>
            <a:pPr>
              <a:buFontTx/>
              <a:buChar char="-"/>
            </a:pPr>
            <a:r>
              <a:rPr lang="cs-CZ" dirty="0"/>
              <a:t>Katalogy a vlastní zdroje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86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2096</TotalTime>
  <Words>745</Words>
  <Application>Microsoft Office PowerPoint</Application>
  <PresentationFormat>Předvádění na obrazovce (4:3)</PresentationFormat>
  <Paragraphs>120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285</cp:revision>
  <dcterms:created xsi:type="dcterms:W3CDTF">2010-11-01T23:40:31Z</dcterms:created>
  <dcterms:modified xsi:type="dcterms:W3CDTF">2014-01-10T11:45:13Z</dcterms:modified>
</cp:coreProperties>
</file>