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81" r:id="rId4"/>
    <p:sldId id="284" r:id="rId5"/>
    <p:sldId id="285" r:id="rId6"/>
    <p:sldId id="283" r:id="rId7"/>
    <p:sldId id="282" r:id="rId8"/>
    <p:sldId id="287" r:id="rId9"/>
    <p:sldId id="286" r:id="rId10"/>
    <p:sldId id="288" r:id="rId11"/>
    <p:sldId id="289" r:id="rId12"/>
    <p:sldId id="291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272" y="-4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7090516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18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Seznámení s druhy topidel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Topidla, tuhá paliva, kapalná paliva, plynná paliva, kamna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Vytápění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Ludvík </a:t>
                      </a:r>
                      <a:r>
                        <a:rPr lang="cs-CZ" sz="1200" dirty="0" err="1" smtClean="0">
                          <a:effectLst/>
                        </a:rPr>
                        <a:t>Hrtánek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- 3. ročník, žáci 15 – 18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Druhy topidel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mtClean="0"/>
              <a:t>VY_32_INOVACE_18_354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979712" y="2596041"/>
            <a:ext cx="51845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/>
              <a:t>Topidla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99592" y="1700808"/>
            <a:ext cx="7056784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Topidla rozdělujeme na: </a:t>
            </a:r>
          </a:p>
          <a:p>
            <a:endParaRPr lang="cs-CZ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800" dirty="0" smtClean="0"/>
              <a:t>topidla na tuhá paliva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800" dirty="0" smtClean="0"/>
              <a:t>topidla </a:t>
            </a:r>
            <a:r>
              <a:rPr lang="cs-CZ" sz="2800" dirty="0"/>
              <a:t>na </a:t>
            </a:r>
            <a:r>
              <a:rPr lang="cs-CZ" sz="2800" dirty="0" smtClean="0"/>
              <a:t>kapalná paliva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2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800" dirty="0" smtClean="0"/>
              <a:t>topidla </a:t>
            </a:r>
            <a:r>
              <a:rPr lang="cs-CZ" sz="2800" dirty="0"/>
              <a:t>na </a:t>
            </a:r>
            <a:r>
              <a:rPr lang="cs-CZ" sz="2800" dirty="0" smtClean="0"/>
              <a:t>plynná </a:t>
            </a:r>
            <a:r>
              <a:rPr lang="cs-CZ" sz="2800" dirty="0"/>
              <a:t>paliva </a:t>
            </a:r>
          </a:p>
          <a:p>
            <a:r>
              <a:rPr lang="cs-CZ" sz="2800" dirty="0" smtClean="0"/>
              <a:t> </a:t>
            </a:r>
            <a:endParaRPr lang="cs-CZ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5210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547773" y="1192396"/>
            <a:ext cx="6336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>
                <a:solidFill>
                  <a:schemeClr val="accent1"/>
                </a:solidFill>
              </a:rPr>
              <a:t>Topidla na tuhá paliva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204864"/>
            <a:ext cx="8496944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/>
              <a:t>Kamna</a:t>
            </a:r>
            <a:r>
              <a:rPr lang="cs-CZ" sz="2400" b="1" dirty="0"/>
              <a:t> </a:t>
            </a:r>
            <a:endParaRPr lang="cs-CZ" sz="2400" b="1" dirty="0" smtClean="0"/>
          </a:p>
          <a:p>
            <a:endParaRPr lang="cs-CZ" sz="2400" b="1" dirty="0"/>
          </a:p>
          <a:p>
            <a:pPr>
              <a:buFontTx/>
              <a:buChar char="-"/>
            </a:pPr>
            <a:r>
              <a:rPr lang="cs-CZ" sz="2400" dirty="0" smtClean="0"/>
              <a:t> plášť </a:t>
            </a:r>
            <a:r>
              <a:rPr lang="cs-CZ" sz="2400" dirty="0"/>
              <a:t>z ocelového smaltovaného plechu</a:t>
            </a:r>
          </a:p>
          <a:p>
            <a:pPr>
              <a:buFontTx/>
              <a:buChar char="-"/>
            </a:pPr>
            <a:r>
              <a:rPr lang="cs-CZ" sz="2400" dirty="0" smtClean="0"/>
              <a:t> uvnitř </a:t>
            </a:r>
            <a:r>
              <a:rPr lang="cs-CZ" sz="2400" dirty="0"/>
              <a:t>keramická vyzdívka</a:t>
            </a:r>
          </a:p>
          <a:p>
            <a:pPr>
              <a:buFontTx/>
              <a:buChar char="-"/>
            </a:pPr>
            <a:r>
              <a:rPr lang="cs-CZ" sz="2400" dirty="0" smtClean="0"/>
              <a:t> teplo </a:t>
            </a:r>
            <a:r>
              <a:rPr lang="cs-CZ" sz="2400" dirty="0"/>
              <a:t>předávají převážně konvekcí</a:t>
            </a:r>
          </a:p>
          <a:p>
            <a:pPr>
              <a:buFontTx/>
              <a:buChar char="-"/>
            </a:pPr>
            <a:r>
              <a:rPr lang="cs-CZ" sz="2400" dirty="0" smtClean="0"/>
              <a:t> umístěna </a:t>
            </a:r>
            <a:r>
              <a:rPr lang="cs-CZ" sz="2400" dirty="0"/>
              <a:t>u vnitřní stěny, komín ⇒ nepříznivé rozložení </a:t>
            </a:r>
            <a:r>
              <a:rPr lang="cs-CZ" sz="2400" dirty="0" smtClean="0"/>
              <a:t> teplot </a:t>
            </a:r>
            <a:r>
              <a:rPr lang="cs-CZ" sz="2400" dirty="0"/>
              <a:t>v místnosti</a:t>
            </a:r>
          </a:p>
          <a:p>
            <a:pPr>
              <a:buFontTx/>
              <a:buChar char="-"/>
            </a:pPr>
            <a:r>
              <a:rPr lang="cs-CZ" sz="2400" dirty="0" smtClean="0"/>
              <a:t> vysoké </a:t>
            </a:r>
            <a:r>
              <a:rPr lang="cs-CZ" sz="2400" dirty="0"/>
              <a:t>povrchové teploty ⇒ nehygienické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7675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547773" y="1192396"/>
            <a:ext cx="6336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>
                <a:solidFill>
                  <a:schemeClr val="accent1"/>
                </a:solidFill>
              </a:rPr>
              <a:t>Topidla na tuhá paliva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3212976"/>
            <a:ext cx="8496944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Kachlová kamna</a:t>
            </a:r>
            <a:r>
              <a:rPr lang="cs-CZ" sz="2400" b="1" dirty="0" smtClean="0"/>
              <a:t> </a:t>
            </a:r>
          </a:p>
          <a:p>
            <a:endParaRPr lang="cs-CZ" sz="2400" b="1" dirty="0"/>
          </a:p>
          <a:p>
            <a:pPr>
              <a:buFontTx/>
              <a:buChar char="-"/>
            </a:pPr>
            <a:r>
              <a:rPr lang="cs-CZ" sz="2400" dirty="0" smtClean="0"/>
              <a:t> </a:t>
            </a:r>
            <a:r>
              <a:rPr lang="cs-CZ" sz="2400" dirty="0"/>
              <a:t>nižší povrchová teplota, větší podíl sálání, lepší tepelná </a:t>
            </a:r>
            <a:r>
              <a:rPr lang="cs-CZ" sz="2400" dirty="0" smtClean="0"/>
              <a:t>pohoda</a:t>
            </a:r>
          </a:p>
          <a:p>
            <a:pPr>
              <a:buFontTx/>
              <a:buChar char="-"/>
            </a:pPr>
            <a:endParaRPr lang="cs-CZ" sz="2400" dirty="0"/>
          </a:p>
          <a:p>
            <a:pPr>
              <a:buFontTx/>
              <a:buChar char="-"/>
            </a:pPr>
            <a:r>
              <a:rPr lang="cs-CZ" sz="2400" dirty="0" smtClean="0"/>
              <a:t> pomalý </a:t>
            </a:r>
            <a:r>
              <a:rPr lang="cs-CZ" sz="2400" dirty="0"/>
              <a:t>zátop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0828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3528" y="1305428"/>
            <a:ext cx="475322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Kamna s horním </a:t>
            </a:r>
            <a:r>
              <a:rPr lang="cs-CZ" sz="2800" b="1" dirty="0" smtClean="0"/>
              <a:t>odhoříváním</a:t>
            </a:r>
          </a:p>
          <a:p>
            <a:endParaRPr lang="cs-CZ" sz="2800" b="1" dirty="0"/>
          </a:p>
          <a:p>
            <a:pPr>
              <a:buFontTx/>
              <a:buChar char="-"/>
            </a:pPr>
            <a:r>
              <a:rPr lang="cs-CZ" dirty="0" smtClean="0"/>
              <a:t> </a:t>
            </a:r>
            <a:r>
              <a:rPr lang="cs-CZ" sz="2000" dirty="0" smtClean="0"/>
              <a:t>prohořívá </a:t>
            </a:r>
            <a:r>
              <a:rPr lang="cs-CZ" sz="2000" dirty="0"/>
              <a:t>postupně celá </a:t>
            </a:r>
            <a:r>
              <a:rPr lang="cs-CZ" sz="2000" dirty="0" smtClean="0"/>
              <a:t>vrstva</a:t>
            </a:r>
          </a:p>
          <a:p>
            <a:pPr>
              <a:buFontTx/>
              <a:buChar char="-"/>
            </a:pPr>
            <a:endParaRPr lang="cs-CZ" sz="2000" dirty="0"/>
          </a:p>
          <a:p>
            <a:pPr>
              <a:buFontTx/>
              <a:buChar char="-"/>
            </a:pPr>
            <a:r>
              <a:rPr lang="cs-CZ" sz="2000" dirty="0" smtClean="0"/>
              <a:t> koks </a:t>
            </a:r>
            <a:r>
              <a:rPr lang="cs-CZ" sz="2000" dirty="0"/>
              <a:t>– kvalitní, větší zrnitost, málo </a:t>
            </a:r>
            <a:r>
              <a:rPr lang="cs-CZ" sz="2000" dirty="0" smtClean="0"/>
              <a:t>plynatý</a:t>
            </a:r>
          </a:p>
          <a:p>
            <a:pPr>
              <a:buFontTx/>
              <a:buChar char="-"/>
            </a:pPr>
            <a:endParaRPr lang="cs-CZ" sz="2000" dirty="0"/>
          </a:p>
          <a:p>
            <a:pPr>
              <a:buFontTx/>
              <a:buChar char="-"/>
            </a:pPr>
            <a:r>
              <a:rPr lang="cs-CZ" sz="2000" dirty="0" smtClean="0"/>
              <a:t> krátký </a:t>
            </a:r>
            <a:r>
              <a:rPr lang="cs-CZ" sz="2000" dirty="0"/>
              <a:t>plamen</a:t>
            </a:r>
          </a:p>
          <a:p>
            <a:endParaRPr lang="cs-CZ" b="1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932040" y="2636912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10" name="Zástupný symbol pro obsah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6749" y="1484784"/>
            <a:ext cx="3379589" cy="435133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484461" y="4386007"/>
            <a:ext cx="259228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400" dirty="0"/>
              <a:t>1...palivo</a:t>
            </a:r>
          </a:p>
          <a:p>
            <a:pPr algn="r"/>
            <a:r>
              <a:rPr lang="cs-CZ" sz="1400" dirty="0"/>
              <a:t>2...hořící palivo</a:t>
            </a:r>
          </a:p>
          <a:p>
            <a:pPr algn="r"/>
            <a:r>
              <a:rPr lang="cs-CZ" sz="1400" dirty="0"/>
              <a:t>3...přívod spalovacího vzduchu</a:t>
            </a:r>
          </a:p>
          <a:p>
            <a:pPr algn="r"/>
            <a:r>
              <a:rPr lang="cs-CZ" sz="1400" dirty="0"/>
              <a:t>5...odtahové hrdlo</a:t>
            </a:r>
          </a:p>
          <a:p>
            <a:pPr algn="r"/>
            <a:r>
              <a:rPr lang="cs-CZ" sz="1400" dirty="0"/>
              <a:t>6...násyp paliva</a:t>
            </a:r>
          </a:p>
          <a:p>
            <a:pPr algn="r"/>
            <a:r>
              <a:rPr lang="cs-CZ" sz="1400" dirty="0"/>
              <a:t>7...šamotová vyzdívka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388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412776"/>
            <a:ext cx="555085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Kamna se spodním </a:t>
            </a:r>
            <a:r>
              <a:rPr lang="cs-CZ" sz="2800" b="1" dirty="0" smtClean="0"/>
              <a:t>odhoříváním</a:t>
            </a:r>
          </a:p>
          <a:p>
            <a:endParaRPr lang="cs-CZ" sz="2800" b="1" dirty="0"/>
          </a:p>
          <a:p>
            <a:pPr>
              <a:buFontTx/>
              <a:buChar char="-"/>
            </a:pPr>
            <a:r>
              <a:rPr lang="cs-CZ" sz="2000" dirty="0" smtClean="0"/>
              <a:t> vyhoří </a:t>
            </a:r>
            <a:r>
              <a:rPr lang="cs-CZ" sz="2000" dirty="0"/>
              <a:t>„dlouhý“ </a:t>
            </a:r>
            <a:r>
              <a:rPr lang="cs-CZ" sz="2000" dirty="0" smtClean="0"/>
              <a:t>plamen</a:t>
            </a:r>
          </a:p>
          <a:p>
            <a:pPr>
              <a:buFontTx/>
              <a:buChar char="-"/>
            </a:pPr>
            <a:endParaRPr lang="cs-CZ" sz="2000" dirty="0"/>
          </a:p>
          <a:p>
            <a:pPr>
              <a:buFontTx/>
              <a:buChar char="-"/>
            </a:pPr>
            <a:r>
              <a:rPr lang="cs-CZ" sz="2000" dirty="0" smtClean="0"/>
              <a:t> hnědé </a:t>
            </a:r>
            <a:r>
              <a:rPr lang="cs-CZ" sz="2000" dirty="0"/>
              <a:t>uhlí – </a:t>
            </a:r>
            <a:r>
              <a:rPr lang="cs-CZ" sz="2000" dirty="0" smtClean="0"/>
              <a:t>tříděné</a:t>
            </a:r>
          </a:p>
          <a:p>
            <a:pPr>
              <a:buFontTx/>
              <a:buChar char="-"/>
            </a:pPr>
            <a:endParaRPr lang="cs-CZ" sz="2000" dirty="0"/>
          </a:p>
          <a:p>
            <a:pPr>
              <a:buFontTx/>
              <a:buChar char="-"/>
            </a:pPr>
            <a:r>
              <a:rPr lang="cs-CZ" sz="2000" dirty="0" smtClean="0"/>
              <a:t> spaliny </a:t>
            </a:r>
            <a:r>
              <a:rPr lang="cs-CZ" sz="2000" dirty="0"/>
              <a:t>obsahují prchavé hořlavé látky</a:t>
            </a:r>
          </a:p>
          <a:p>
            <a:endParaRPr lang="cs-CZ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204864"/>
            <a:ext cx="3567564" cy="377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813819" y="4653136"/>
            <a:ext cx="2316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/>
              <a:t>1...palivo</a:t>
            </a:r>
          </a:p>
          <a:p>
            <a:pPr algn="r"/>
            <a:r>
              <a:rPr lang="cs-CZ" sz="1200" dirty="0"/>
              <a:t>2...hořící palivo</a:t>
            </a:r>
          </a:p>
          <a:p>
            <a:pPr algn="r"/>
            <a:r>
              <a:rPr lang="cs-CZ" sz="1200" dirty="0"/>
              <a:t>3...přívod spalovacího vzduchu</a:t>
            </a:r>
          </a:p>
          <a:p>
            <a:pPr algn="r"/>
            <a:r>
              <a:rPr lang="cs-CZ" sz="1200" dirty="0"/>
              <a:t>4...přívod sekundárního vzduchu</a:t>
            </a:r>
          </a:p>
          <a:p>
            <a:pPr algn="r"/>
            <a:r>
              <a:rPr lang="cs-CZ" sz="1200" dirty="0"/>
              <a:t>5...odtahové hrdlo</a:t>
            </a:r>
          </a:p>
          <a:p>
            <a:pPr algn="r"/>
            <a:r>
              <a:rPr lang="cs-CZ" sz="1200" dirty="0"/>
              <a:t>6...násyp paliva</a:t>
            </a:r>
          </a:p>
          <a:p>
            <a:pPr algn="r"/>
            <a:r>
              <a:rPr lang="cs-CZ" sz="1200" dirty="0"/>
              <a:t>7...šamotová vyzdívka</a:t>
            </a:r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952184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691680" y="1196752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>
                <a:solidFill>
                  <a:schemeClr val="accent1"/>
                </a:solidFill>
              </a:rPr>
              <a:t>Topidla na kapalná paliva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988841"/>
            <a:ext cx="5550854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Topná (motorová) naftová </a:t>
            </a:r>
            <a:r>
              <a:rPr lang="cs-CZ" sz="2800" b="1" dirty="0" smtClean="0"/>
              <a:t>kamna</a:t>
            </a:r>
          </a:p>
          <a:p>
            <a:endParaRPr lang="cs-CZ" sz="2800" b="1" dirty="0"/>
          </a:p>
          <a:p>
            <a:pPr>
              <a:buFontTx/>
              <a:buChar char="-"/>
            </a:pPr>
            <a:r>
              <a:rPr lang="cs-CZ" sz="2000" dirty="0" smtClean="0"/>
              <a:t> Rychlý </a:t>
            </a:r>
            <a:r>
              <a:rPr lang="cs-CZ" sz="2000" dirty="0"/>
              <a:t>zátop, vysoká </a:t>
            </a:r>
            <a:r>
              <a:rPr lang="cs-CZ" sz="2000" dirty="0" smtClean="0"/>
              <a:t>účinnost</a:t>
            </a:r>
          </a:p>
          <a:p>
            <a:pPr>
              <a:buFontTx/>
              <a:buChar char="-"/>
            </a:pPr>
            <a:endParaRPr lang="cs-CZ" sz="2000" dirty="0"/>
          </a:p>
          <a:p>
            <a:pPr>
              <a:buFontTx/>
              <a:buChar char="-"/>
            </a:pPr>
            <a:r>
              <a:rPr lang="cs-CZ" sz="2000" dirty="0" smtClean="0"/>
              <a:t> Předpisy </a:t>
            </a:r>
            <a:r>
              <a:rPr lang="cs-CZ" sz="2000" dirty="0"/>
              <a:t>pro skladování a používání </a:t>
            </a:r>
            <a:r>
              <a:rPr lang="cs-CZ" sz="2000" dirty="0" smtClean="0"/>
              <a:t>nafty</a:t>
            </a:r>
          </a:p>
          <a:p>
            <a:pPr>
              <a:buFontTx/>
              <a:buChar char="-"/>
            </a:pPr>
            <a:endParaRPr lang="cs-CZ" sz="2000" dirty="0"/>
          </a:p>
          <a:p>
            <a:pPr>
              <a:buFontTx/>
              <a:buChar char="-"/>
            </a:pPr>
            <a:r>
              <a:rPr lang="cs-CZ" sz="2000" dirty="0" smtClean="0"/>
              <a:t> Drahá</a:t>
            </a:r>
            <a:endParaRPr lang="cs-CZ" sz="2000" dirty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228184" y="256490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11" name="Zástupný symbol pro obsah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4044" y="2564904"/>
            <a:ext cx="3176551" cy="3384376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236732" y="3827505"/>
            <a:ext cx="26705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/>
              <a:t>1...nádrž paliva</a:t>
            </a:r>
          </a:p>
          <a:p>
            <a:pPr algn="r"/>
            <a:r>
              <a:rPr lang="cs-CZ" sz="1200" dirty="0"/>
              <a:t>2...uzávěr nádrže</a:t>
            </a:r>
          </a:p>
          <a:p>
            <a:pPr algn="r"/>
            <a:r>
              <a:rPr lang="cs-CZ" sz="1200" dirty="0"/>
              <a:t>3...regulátor paliva</a:t>
            </a:r>
          </a:p>
          <a:p>
            <a:pPr algn="r"/>
            <a:r>
              <a:rPr lang="cs-CZ" sz="1200" dirty="0"/>
              <a:t>4...odpařovací hořák</a:t>
            </a:r>
          </a:p>
          <a:p>
            <a:pPr algn="r"/>
            <a:r>
              <a:rPr lang="cs-CZ" sz="1200" dirty="0"/>
              <a:t>5...přívod vzduchu otvory v tělese hořáku</a:t>
            </a:r>
          </a:p>
          <a:p>
            <a:pPr algn="r"/>
            <a:r>
              <a:rPr lang="cs-CZ" sz="1200" dirty="0"/>
              <a:t>6...spalovací prostor</a:t>
            </a:r>
          </a:p>
          <a:p>
            <a:pPr algn="r"/>
            <a:r>
              <a:rPr lang="cs-CZ" sz="1200" dirty="0"/>
              <a:t>7...odtahové hrdlo</a:t>
            </a:r>
          </a:p>
          <a:p>
            <a:pPr algn="r"/>
            <a:r>
              <a:rPr lang="cs-CZ" sz="1200" dirty="0"/>
              <a:t>8...stínicí stěny</a:t>
            </a:r>
          </a:p>
          <a:p>
            <a:pPr algn="r"/>
            <a:r>
              <a:rPr lang="cs-CZ" sz="1200" dirty="0"/>
              <a:t>9...bezpečnostní nádrž</a:t>
            </a:r>
          </a:p>
          <a:p>
            <a:pPr algn="r"/>
            <a:r>
              <a:rPr lang="pt-BR" sz="1200" dirty="0"/>
              <a:t>10...ovládání uzáv</a:t>
            </a:r>
            <a:r>
              <a:rPr lang="cs-CZ" sz="1200" dirty="0"/>
              <a:t>ě</a:t>
            </a:r>
            <a:r>
              <a:rPr lang="pt-BR" sz="1200" dirty="0"/>
              <a:t>ru a regulátoru</a:t>
            </a:r>
            <a:endParaRPr lang="cs-CZ" sz="1200" dirty="0"/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602143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331640" y="1196752"/>
            <a:ext cx="698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>
                <a:solidFill>
                  <a:schemeClr val="accent1"/>
                </a:solidFill>
              </a:rPr>
              <a:t>Topidla na plynná paliva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916832"/>
            <a:ext cx="64805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- Zemní plyn, propan butan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1788" y="3068960"/>
            <a:ext cx="813690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Topidla s otev</a:t>
            </a:r>
            <a:r>
              <a:rPr lang="cs-CZ" sz="2800" dirty="0"/>
              <a:t>ř</a:t>
            </a:r>
            <a:r>
              <a:rPr lang="cs-CZ" sz="2800" b="1" dirty="0"/>
              <a:t>eným spalovacím </a:t>
            </a:r>
            <a:r>
              <a:rPr lang="cs-CZ" sz="2800" b="1" dirty="0" smtClean="0"/>
              <a:t>prostorem</a:t>
            </a:r>
          </a:p>
          <a:p>
            <a:endParaRPr lang="cs-CZ" sz="2800" b="1" dirty="0"/>
          </a:p>
          <a:p>
            <a:pPr>
              <a:buFontTx/>
              <a:buChar char="-"/>
            </a:pPr>
            <a:r>
              <a:rPr lang="cs-CZ" sz="2000" dirty="0" smtClean="0"/>
              <a:t> Vzduch </a:t>
            </a:r>
            <a:r>
              <a:rPr lang="cs-CZ" sz="2000" dirty="0"/>
              <a:t>odebíráme z vytápěné </a:t>
            </a:r>
            <a:r>
              <a:rPr lang="cs-CZ" sz="2000" dirty="0" smtClean="0"/>
              <a:t>místnosti</a:t>
            </a:r>
          </a:p>
          <a:p>
            <a:pPr>
              <a:buFontTx/>
              <a:buChar char="-"/>
            </a:pPr>
            <a:endParaRPr lang="cs-CZ" sz="2000" dirty="0"/>
          </a:p>
          <a:p>
            <a:pPr>
              <a:buFontTx/>
              <a:buChar char="-"/>
            </a:pPr>
            <a:r>
              <a:rPr lang="cs-CZ" sz="2000" dirty="0" smtClean="0"/>
              <a:t> Odtah </a:t>
            </a:r>
            <a:r>
              <a:rPr lang="cs-CZ" sz="2000" dirty="0"/>
              <a:t>spalin připojen na komínový </a:t>
            </a:r>
            <a:r>
              <a:rPr lang="cs-CZ" sz="2000" dirty="0" smtClean="0"/>
              <a:t>průduch</a:t>
            </a:r>
          </a:p>
          <a:p>
            <a:pPr>
              <a:buFontTx/>
              <a:buChar char="-"/>
            </a:pPr>
            <a:endParaRPr lang="cs-CZ" sz="2000" dirty="0"/>
          </a:p>
          <a:p>
            <a:pPr>
              <a:buFontTx/>
              <a:buChar char="-"/>
            </a:pPr>
            <a:r>
              <a:rPr lang="cs-CZ" sz="2000" dirty="0" smtClean="0"/>
              <a:t> Okna </a:t>
            </a:r>
            <a:r>
              <a:rPr lang="cs-CZ" sz="2000" dirty="0"/>
              <a:t>a dveře nesmí být těsná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733591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827584" y="1484784"/>
            <a:ext cx="69127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Topidla s uzav</a:t>
            </a:r>
            <a:r>
              <a:rPr lang="cs-CZ" sz="2800" dirty="0"/>
              <a:t>ř</a:t>
            </a:r>
            <a:r>
              <a:rPr lang="cs-CZ" sz="2800" b="1" dirty="0"/>
              <a:t>eným spalovacím prostorem</a:t>
            </a:r>
          </a:p>
          <a:p>
            <a:endParaRPr lang="cs-CZ" sz="2800" b="1" dirty="0"/>
          </a:p>
          <a:p>
            <a:pPr>
              <a:buFontTx/>
              <a:buChar char="-"/>
            </a:pPr>
            <a:r>
              <a:rPr lang="cs-CZ" sz="2000" dirty="0" smtClean="0"/>
              <a:t> Nejčastěji </a:t>
            </a:r>
            <a:r>
              <a:rPr lang="cs-CZ" sz="2000" dirty="0"/>
              <a:t>používaná lokální </a:t>
            </a:r>
            <a:r>
              <a:rPr lang="cs-CZ" sz="2000" dirty="0" smtClean="0"/>
              <a:t>topidla</a:t>
            </a:r>
          </a:p>
          <a:p>
            <a:pPr>
              <a:buFontTx/>
              <a:buChar char="-"/>
            </a:pPr>
            <a:endParaRPr lang="cs-CZ" sz="2000" dirty="0"/>
          </a:p>
          <a:p>
            <a:pPr>
              <a:buFontTx/>
              <a:buChar char="-"/>
            </a:pPr>
            <a:r>
              <a:rPr lang="cs-CZ" sz="2000" dirty="0" smtClean="0"/>
              <a:t> Vzduch </a:t>
            </a:r>
            <a:r>
              <a:rPr lang="cs-CZ" sz="2000" dirty="0"/>
              <a:t>odebíráme z venkovního </a:t>
            </a:r>
            <a:r>
              <a:rPr lang="cs-CZ" sz="2000" dirty="0" smtClean="0"/>
              <a:t>prostředí</a:t>
            </a:r>
          </a:p>
          <a:p>
            <a:pPr>
              <a:buFontTx/>
              <a:buChar char="-"/>
            </a:pPr>
            <a:endParaRPr lang="cs-CZ" sz="2000" dirty="0"/>
          </a:p>
          <a:p>
            <a:pPr>
              <a:buFontTx/>
              <a:buChar char="-"/>
            </a:pPr>
            <a:r>
              <a:rPr lang="cs-CZ" sz="2000" dirty="0" smtClean="0"/>
              <a:t> Odtah </a:t>
            </a:r>
            <a:r>
              <a:rPr lang="cs-CZ" sz="2000" dirty="0"/>
              <a:t>spalin přímo do venkovního prostředí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423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1340768"/>
            <a:ext cx="8064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Těleso se umísťuje pod oknem ⇒ dobrá tepelná pohoda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Automatická </a:t>
            </a:r>
            <a:r>
              <a:rPr lang="cs-CZ" sz="2400" dirty="0"/>
              <a:t>regulace teploty topidla</a:t>
            </a:r>
          </a:p>
          <a:p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63688" y="3140968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10" name="Zástupný symbol pro obsah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3704" y="2868443"/>
            <a:ext cx="5900768" cy="2792805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55776" y="5661248"/>
            <a:ext cx="56166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/>
              <a:t>Plynové topidlo s uzav</a:t>
            </a:r>
            <a:r>
              <a:rPr lang="cs-CZ" sz="1600" dirty="0"/>
              <a:t>ř</a:t>
            </a:r>
            <a:r>
              <a:rPr lang="cs-CZ" sz="1600" b="1" dirty="0"/>
              <a:t>eným spalovacím prostorem</a:t>
            </a:r>
            <a:endParaRPr lang="cs-CZ" sz="1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37864" y="4704191"/>
            <a:ext cx="17281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/>
              <a:t>1...přívod plynu do atmosférického hořáku</a:t>
            </a:r>
          </a:p>
          <a:p>
            <a:pPr algn="r"/>
            <a:r>
              <a:rPr lang="cs-CZ" sz="1200" dirty="0"/>
              <a:t>2...přívod vzduchu</a:t>
            </a:r>
          </a:p>
          <a:p>
            <a:pPr algn="r"/>
            <a:r>
              <a:rPr lang="cs-CZ" sz="1200" dirty="0"/>
              <a:t>3...odvod spalin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8899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15616" y="1340768"/>
            <a:ext cx="7272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0070C0"/>
                </a:solidFill>
              </a:rPr>
              <a:t>Otázky k </a:t>
            </a:r>
            <a:r>
              <a:rPr lang="cs-CZ" sz="2400" dirty="0" smtClean="0">
                <a:solidFill>
                  <a:srgbClr val="0070C0"/>
                </a:solidFill>
              </a:rPr>
              <a:t>opakování: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15616" y="2060848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1) Jaká znáte topidla na tuhá paliva?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15616" y="2707179"/>
            <a:ext cx="6120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2) Jaké druhy prohořívání znáš?</a:t>
            </a:r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17692" y="3353510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3) Jaké jsou nejčastější druhy používaných plynových topidel.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6422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83568" y="1124744"/>
            <a:ext cx="81872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Použité zdroje</a:t>
            </a:r>
            <a:r>
              <a:rPr lang="cs-CZ" sz="2000" dirty="0" smtClean="0"/>
              <a:t>: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916832"/>
            <a:ext cx="72728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/>
              <a:t>Nový R. a kol.: Technika prostředí (</a:t>
            </a:r>
            <a:r>
              <a:rPr lang="pl-PL" dirty="0" smtClean="0"/>
              <a:t>2000)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Jelínek </a:t>
            </a:r>
            <a:r>
              <a:rPr lang="cs-CZ" dirty="0"/>
              <a:t>V., Kabele K.: Technická </a:t>
            </a:r>
            <a:r>
              <a:rPr lang="cs-CZ"/>
              <a:t>zařízení </a:t>
            </a:r>
            <a:r>
              <a:rPr lang="cs-CZ" smtClean="0"/>
              <a:t>budov </a:t>
            </a:r>
            <a:r>
              <a:rPr lang="cs-CZ" dirty="0"/>
              <a:t>(</a:t>
            </a:r>
            <a:r>
              <a:rPr lang="cs-CZ" dirty="0" smtClean="0"/>
              <a:t>2001)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Kolektiv </a:t>
            </a:r>
            <a:r>
              <a:rPr lang="cs-CZ" dirty="0"/>
              <a:t>autorů: Topenářská příručka (</a:t>
            </a:r>
            <a:r>
              <a:rPr lang="cs-CZ" dirty="0" smtClean="0"/>
              <a:t>2000)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err="1" smtClean="0"/>
              <a:t>Štěchovský</a:t>
            </a:r>
            <a:r>
              <a:rPr lang="cs-CZ" dirty="0" smtClean="0"/>
              <a:t> </a:t>
            </a:r>
            <a:r>
              <a:rPr lang="cs-CZ" dirty="0"/>
              <a:t>J.: </a:t>
            </a:r>
            <a:r>
              <a:rPr lang="cs-CZ" dirty="0" smtClean="0"/>
              <a:t>Vytápění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Firemní </a:t>
            </a:r>
            <a:r>
              <a:rPr lang="cs-CZ" dirty="0"/>
              <a:t>podklady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861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2054</TotalTime>
  <Words>582</Words>
  <Application>Microsoft Office PowerPoint</Application>
  <PresentationFormat>Předvádění na obrazovce (4:3)</PresentationFormat>
  <Paragraphs>163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Sborovna-K</cp:lastModifiedBy>
  <cp:revision>277</cp:revision>
  <dcterms:created xsi:type="dcterms:W3CDTF">2010-11-01T23:40:31Z</dcterms:created>
  <dcterms:modified xsi:type="dcterms:W3CDTF">2014-01-10T11:09:50Z</dcterms:modified>
</cp:coreProperties>
</file>