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81" r:id="rId4"/>
    <p:sldId id="293" r:id="rId5"/>
    <p:sldId id="294" r:id="rId6"/>
    <p:sldId id="297" r:id="rId7"/>
    <p:sldId id="298" r:id="rId8"/>
    <p:sldId id="292" r:id="rId9"/>
    <p:sldId id="291" r:id="rId10"/>
    <p:sldId id="290" r:id="rId11"/>
    <p:sldId id="296" r:id="rId12"/>
    <p:sldId id="29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20400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nízkotlakými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parními soustavami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Kotel, pára, otopná tělesa, kondenzát, odvodnění, odvzdušnění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Nízkotlaké parní soustavy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VY_32_INOVACE_18_357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0635" y="2420888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/>
              <a:t>Nízkotlaké parní soustavy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75874" y="1456906"/>
            <a:ext cx="56164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Nízkotlaké parní soustavy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276872"/>
            <a:ext cx="835292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V </a:t>
            </a:r>
            <a:r>
              <a:rPr lang="cs-CZ" sz="2400" dirty="0"/>
              <a:t>kotli se ohřívá voda ⇒ vaří se ⇒ vypařuje se pára (sytá nebo mírně přehřátá</a:t>
            </a:r>
            <a:r>
              <a:rPr lang="cs-CZ" sz="2400" dirty="0" smtClean="0"/>
              <a:t>)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Pára </a:t>
            </a:r>
            <a:r>
              <a:rPr lang="cs-CZ" sz="2400" dirty="0"/>
              <a:t>se rozvádí do otopných těles (pohyb je způsoben rozpínáním páry</a:t>
            </a:r>
            <a:r>
              <a:rPr lang="cs-CZ" sz="2400" dirty="0" smtClean="0"/>
              <a:t>), v kterých kondenzuje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Kondenzát </a:t>
            </a:r>
            <a:r>
              <a:rPr lang="cs-CZ" sz="2400" dirty="0"/>
              <a:t>se vrací zpět do kotle – buď samospádem nebo se odvádí do jímky a pak přečerpává do kotle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1196752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 </a:t>
            </a:r>
            <a:r>
              <a:rPr lang="cs-CZ" sz="3200" b="1" dirty="0">
                <a:solidFill>
                  <a:schemeClr val="accent1"/>
                </a:solidFill>
              </a:rPr>
              <a:t>Části soustavy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844824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Potrubní síť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61355"/>
            <a:ext cx="59766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Horní nebo spodní rozvod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818" y="2965945"/>
            <a:ext cx="66245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Suché nebo mokré kondenzátní potrubí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505159"/>
            <a:ext cx="619268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Potrubí je ocelové zesílené, svařované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4005064"/>
            <a:ext cx="799288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Uzavírací a regulační armatury</a:t>
            </a:r>
          </a:p>
          <a:p>
            <a:pPr lvl="1">
              <a:buFontTx/>
              <a:buChar char="-"/>
            </a:pPr>
            <a:r>
              <a:rPr lang="cs-CZ" sz="2400" dirty="0" smtClean="0"/>
              <a:t> </a:t>
            </a:r>
            <a:r>
              <a:rPr lang="pt-BR" sz="2400" dirty="0" smtClean="0"/>
              <a:t>Uzavírací </a:t>
            </a:r>
            <a:r>
              <a:rPr lang="pt-BR" sz="2400" dirty="0"/>
              <a:t>armatury – uzavíráme větve soustavy</a:t>
            </a:r>
            <a:endParaRPr lang="cs-CZ" sz="2400" dirty="0"/>
          </a:p>
          <a:p>
            <a:pPr lvl="1">
              <a:buFontTx/>
              <a:buChar char="-"/>
            </a:pPr>
            <a:r>
              <a:rPr lang="cs-CZ" sz="2400" dirty="0" smtClean="0"/>
              <a:t> U </a:t>
            </a:r>
            <a:r>
              <a:rPr lang="cs-CZ" sz="2400" dirty="0"/>
              <a:t>těles uzavírají a regulují průtok páry do tělesa (jediná účinnější regulace)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517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060848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Centrální </a:t>
            </a:r>
            <a:r>
              <a:rPr lang="cs-CZ" sz="2800" dirty="0"/>
              <a:t>regulace změnou množství páry je prakticky nemožná, pouze přerušování dodávky </a:t>
            </a:r>
            <a:r>
              <a:rPr lang="cs-CZ" sz="2800" dirty="0" smtClean="0"/>
              <a:t>páry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/>
              <a:t>- </a:t>
            </a:r>
            <a:r>
              <a:rPr lang="cs-CZ" sz="2800" dirty="0" smtClean="0"/>
              <a:t>    Používáme </a:t>
            </a:r>
            <a:r>
              <a:rPr lang="cs-CZ" sz="2800" dirty="0"/>
              <a:t>běžné ventily a šoupata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25269" y="2420888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162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556792"/>
            <a:ext cx="864096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Odvodnění</a:t>
            </a:r>
          </a:p>
          <a:p>
            <a:endParaRPr lang="cs-CZ" sz="2400" b="1" dirty="0"/>
          </a:p>
          <a:p>
            <a:pPr>
              <a:buFontTx/>
              <a:buChar char="-"/>
            </a:pPr>
            <a:r>
              <a:rPr lang="cs-CZ" sz="2400" dirty="0" smtClean="0"/>
              <a:t> Na </a:t>
            </a:r>
            <a:r>
              <a:rPr lang="cs-CZ" sz="2400" dirty="0"/>
              <a:t>výstupu z tělesa je </a:t>
            </a:r>
            <a:r>
              <a:rPr lang="cs-CZ" sz="2400" dirty="0" err="1" smtClean="0"/>
              <a:t>odvaděč</a:t>
            </a:r>
            <a:r>
              <a:rPr lang="cs-CZ" sz="2400" dirty="0" smtClean="0"/>
              <a:t> </a:t>
            </a:r>
            <a:r>
              <a:rPr lang="cs-CZ" sz="2400" dirty="0"/>
              <a:t>kondenzátu, který brání pronikání páry do </a:t>
            </a:r>
            <a:r>
              <a:rPr lang="it-IT" sz="2400" dirty="0"/>
              <a:t>kondenzátního potrubí (plovák nebo bimetal</a:t>
            </a:r>
            <a:r>
              <a:rPr lang="it-IT" sz="2400" dirty="0" smtClean="0"/>
              <a:t>)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  <a:p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Odvodňovací </a:t>
            </a:r>
            <a:r>
              <a:rPr lang="cs-CZ" sz="2400" dirty="0"/>
              <a:t>smyčky – odstraňují problémy s dlouhými ležatými rozvody (malý spád 5%)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63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39552" y="1412776"/>
            <a:ext cx="828092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Odvzdušnění</a:t>
            </a:r>
          </a:p>
          <a:p>
            <a:endParaRPr lang="cs-CZ" sz="2400" b="1" dirty="0"/>
          </a:p>
          <a:p>
            <a:pPr>
              <a:buFontTx/>
              <a:buChar char="-"/>
            </a:pPr>
            <a:r>
              <a:rPr lang="cs-CZ" sz="2400" dirty="0" smtClean="0"/>
              <a:t> Hlavně </a:t>
            </a:r>
            <a:r>
              <a:rPr lang="cs-CZ" sz="2400" dirty="0"/>
              <a:t>odvádění vzduchu při nabíhání </a:t>
            </a:r>
            <a:r>
              <a:rPr lang="cs-CZ" sz="2400" dirty="0" smtClean="0"/>
              <a:t>soustavy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Ukončení </a:t>
            </a:r>
            <a:r>
              <a:rPr lang="cs-CZ" sz="2400" dirty="0"/>
              <a:t>odvětrávacího potrubí min. 300mm nad nejvyšší </a:t>
            </a:r>
            <a:r>
              <a:rPr lang="cs-CZ" sz="2400" dirty="0" smtClean="0"/>
              <a:t> hladinou kondenzátu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Zabezpečovací zařízení</a:t>
            </a:r>
          </a:p>
          <a:p>
            <a:pPr>
              <a:buFontTx/>
              <a:buChar char="-"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 Neuzavíratelná </a:t>
            </a:r>
            <a:r>
              <a:rPr lang="cs-CZ" sz="2400" dirty="0"/>
              <a:t>trubka tvaru „U“ naplněná vodou, pracující na principu sifonu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63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1" y="1329261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Výhody parních otopných soustav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5312" y="2060848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400" dirty="0"/>
              <a:t>Velký tepelný výkon při přenosu tepla (l = 2200 </a:t>
            </a:r>
            <a:r>
              <a:rPr lang="cs-CZ" sz="2400" dirty="0" err="1"/>
              <a:t>kJ</a:t>
            </a:r>
            <a:r>
              <a:rPr lang="cs-CZ" sz="2400" dirty="0"/>
              <a:t>/kg)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6089" y="2706784"/>
            <a:ext cx="69127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400" dirty="0"/>
              <a:t>Poměrně rychlý zátop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6089" y="3252705"/>
            <a:ext cx="7056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400" dirty="0"/>
              <a:t>Po odtečení kondenzátu nezamrzá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770456"/>
            <a:ext cx="562286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400" dirty="0"/>
              <a:t>Nižší investiční náklady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4365104"/>
            <a:ext cx="84969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Vhodné </a:t>
            </a:r>
            <a:r>
              <a:rPr lang="cs-CZ" sz="2400" b="1" dirty="0" smtClean="0"/>
              <a:t>pro: </a:t>
            </a:r>
            <a:endParaRPr lang="cs-CZ" sz="2400" b="1" dirty="0"/>
          </a:p>
          <a:p>
            <a:pPr lvl="1">
              <a:buFontTx/>
              <a:buChar char="-"/>
            </a:pPr>
            <a:r>
              <a:rPr lang="cs-CZ" sz="2400" dirty="0"/>
              <a:t>objekty s přerušovaným vytápěním, kde nevadí pokles teplot pod bod mrazu</a:t>
            </a:r>
          </a:p>
          <a:p>
            <a:pPr lvl="1">
              <a:buFontTx/>
              <a:buChar char="-"/>
            </a:pPr>
            <a:r>
              <a:rPr lang="cs-CZ" sz="2400" dirty="0"/>
              <a:t>průmyslové objekty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211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35596" y="1204640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Nevýhody parních otopných soustav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71287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Nehospodárný provoz, takřka nemožná regulace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015536"/>
            <a:ext cx="80648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Vysoká povrchová teplota otopných těles (hygiena prostředí)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754200"/>
            <a:ext cx="49027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Koroze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4509120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Soustava je hlučná, přenáší rázy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5162887"/>
            <a:ext cx="5400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dirty="0"/>
              <a:t>Problémy s vracením kondenzátu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606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56792"/>
            <a:ext cx="4532273" cy="3420676"/>
          </a:xfrm>
          <a:prstGeom prst="rect">
            <a:avLst/>
          </a:prstGeom>
        </p:spPr>
      </p:pic>
      <p:pic>
        <p:nvPicPr>
          <p:cNvPr id="11" name="Zástupný symbol pro obsah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1960" y="1628800"/>
            <a:ext cx="4773866" cy="3376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06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268759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Otázky k opakování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Nakreslete </a:t>
            </a:r>
            <a:r>
              <a:rPr lang="cs-CZ" sz="2400" dirty="0"/>
              <a:t>schéma dvoutrubkové vertikální protiproudé, otevřené soustavy se spodním rozvodem</a:t>
            </a:r>
            <a:r>
              <a:rPr lang="cs-CZ" sz="2400" dirty="0" smtClean="0"/>
              <a:t>.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r>
              <a:rPr lang="cs-CZ" sz="2400" dirty="0"/>
              <a:t>2) </a:t>
            </a:r>
            <a:r>
              <a:rPr lang="pt-BR" sz="2400" dirty="0"/>
              <a:t>Čím se od sebe liší teplovodní a parní soustava</a:t>
            </a:r>
            <a:r>
              <a:rPr lang="pt-BR" sz="2400" dirty="0" smtClean="0"/>
              <a:t>?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/>
              <a:t>3) Řekněte, jaké jsou výhody parních otopných </a:t>
            </a:r>
            <a:r>
              <a:rPr lang="cs-CZ" sz="2400" dirty="0" smtClean="0"/>
              <a:t>soustav.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820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485151"/>
            <a:ext cx="3102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Zdroje: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36082"/>
            <a:ext cx="6120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pl-PL" sz="2400" dirty="0"/>
              <a:t>Nový R. a kol.: Technika prostředí (2000)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Jelínek V., Kabele K.: Technická zařízení budov 20 (2001)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Kolektiv autorů: Topenářská příručka (2000)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err="1"/>
              <a:t>Štěchovský</a:t>
            </a:r>
            <a:r>
              <a:rPr lang="cs-CZ" sz="2400" dirty="0"/>
              <a:t> J.: Vytápění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/>
              <a:t>Firemní podklady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720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2159</TotalTime>
  <Words>520</Words>
  <Application>Microsoft Office PowerPoint</Application>
  <PresentationFormat>Předvádění na obrazovce (4:3)</PresentationFormat>
  <Paragraphs>119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289</cp:revision>
  <dcterms:created xsi:type="dcterms:W3CDTF">2010-11-01T23:40:31Z</dcterms:created>
  <dcterms:modified xsi:type="dcterms:W3CDTF">2014-01-09T20:01:12Z</dcterms:modified>
</cp:coreProperties>
</file>