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81" r:id="rId4"/>
    <p:sldId id="308" r:id="rId5"/>
    <p:sldId id="301" r:id="rId6"/>
    <p:sldId id="300" r:id="rId7"/>
    <p:sldId id="309" r:id="rId8"/>
    <p:sldId id="299" r:id="rId9"/>
    <p:sldId id="298" r:id="rId10"/>
    <p:sldId id="297" r:id="rId11"/>
    <p:sldId id="296" r:id="rId12"/>
    <p:sldId id="304" r:id="rId13"/>
    <p:sldId id="295" r:id="rId14"/>
    <p:sldId id="306" r:id="rId15"/>
    <p:sldId id="307" r:id="rId16"/>
    <p:sldId id="305" r:id="rId17"/>
    <p:sldId id="30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129512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s nízkotlakými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parními soustavami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Výměník, ejektor, čerpadlo,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rekuperace, kondenzátor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- 3. ročník, žáci 15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Parní otopné soustavy 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VY_32_INOVACE_18_358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0635" y="2420888"/>
            <a:ext cx="80648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/>
              <a:t>Parní otopné soustavy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23728" y="1196752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Předávací stanice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2" y="2060848"/>
            <a:ext cx="8403325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000" dirty="0"/>
              <a:t>podle ČSN 060310 Úpravna parametrů z hlediska teploty a tlaku ⇒ spojovací článek mezi tepelnou sítí a odběratelskou </a:t>
            </a:r>
            <a:r>
              <a:rPr lang="cs-CZ" sz="2000" dirty="0" smtClean="0"/>
              <a:t>soustavou</a:t>
            </a:r>
          </a:p>
          <a:p>
            <a:pPr>
              <a:buFontTx/>
              <a:buChar char="-"/>
            </a:pPr>
            <a:endParaRPr lang="cs-CZ" sz="2000" dirty="0"/>
          </a:p>
          <a:p>
            <a:pPr>
              <a:buFontTx/>
              <a:buChar char="-"/>
            </a:pPr>
            <a:r>
              <a:rPr lang="cs-CZ" sz="2000" dirty="0"/>
              <a:t>hlavní úkol je propustit z tepelné sít do připojené soustavy požadované množství tepla, současně ho změřit a upravit parametry teplonosné látky na hodnoty technicky vhodné, bezpečnostně a hygienicky přípustné pro použití v odběratelské </a:t>
            </a:r>
            <a:r>
              <a:rPr lang="cs-CZ" sz="2000" dirty="0" smtClean="0"/>
              <a:t>soustavě</a:t>
            </a:r>
          </a:p>
          <a:p>
            <a:pPr>
              <a:buFontTx/>
              <a:buChar char="-"/>
            </a:pPr>
            <a:endParaRPr lang="cs-CZ" sz="2000" dirty="0"/>
          </a:p>
          <a:p>
            <a:pPr>
              <a:buFontTx/>
              <a:buChar char="-"/>
            </a:pPr>
            <a:r>
              <a:rPr lang="cs-CZ" sz="2000" dirty="0" smtClean="0"/>
              <a:t>přímé </a:t>
            </a:r>
            <a:r>
              <a:rPr lang="cs-CZ" sz="2000" dirty="0"/>
              <a:t>připojení odběratelských soustav bez zvláštní předávací stanice prostřednictvím předávacího místa na potrubí, vybaveného pojistným zařízením a přístrojem pro měření spotřeby tepla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521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1268760"/>
            <a:ext cx="8208912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/>
          </a:p>
          <a:p>
            <a:endParaRPr lang="cs-CZ" dirty="0"/>
          </a:p>
          <a:p>
            <a:r>
              <a:rPr lang="cs-CZ" sz="2800" b="1" dirty="0"/>
              <a:t>Prvky předávacích </a:t>
            </a:r>
            <a:r>
              <a:rPr lang="cs-CZ" sz="2800" b="1" dirty="0" smtClean="0"/>
              <a:t>stanic</a:t>
            </a:r>
          </a:p>
          <a:p>
            <a:endParaRPr lang="cs-CZ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Výměníky </a:t>
            </a:r>
            <a:r>
              <a:rPr lang="cs-CZ" sz="2400" dirty="0" smtClean="0"/>
              <a:t>tepla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Ejektory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Čerpadla</a:t>
            </a:r>
            <a:r>
              <a:rPr lang="cs-CZ" sz="2400" dirty="0"/>
              <a:t>, ventily, kohouty, šoupata, filtry, </a:t>
            </a:r>
            <a:r>
              <a:rPr lang="cs-CZ" sz="2400" dirty="0" smtClean="0"/>
              <a:t>regulátory…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412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372637" y="1484784"/>
            <a:ext cx="4398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Výměníky tepla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3757" y="2363190"/>
            <a:ext cx="83483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Výměníky tepla jsou zařízení, která slouží k průběžnému nebo přerušovanému předávání tepelné energie pomocí proudících teplonosných médií</a:t>
            </a:r>
            <a:r>
              <a:rPr lang="cs-CZ" sz="2400" dirty="0" smtClean="0"/>
              <a:t>.</a:t>
            </a:r>
          </a:p>
          <a:p>
            <a:pPr>
              <a:buFontTx/>
              <a:buChar char="-"/>
            </a:pPr>
            <a:endParaRPr lang="cs-CZ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Teplonosné látky spolu sdílí teplo přes pevnou teplosměnnou plochu.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0364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90260" y="1328893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Základní typy výměníků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3115" y="1942926"/>
            <a:ext cx="863900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Podle pracovního pochodu rozeznáváme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r>
              <a:rPr lang="cs-CZ" sz="2400" b="1" dirty="0" smtClean="0"/>
              <a:t>rekuperační</a:t>
            </a:r>
            <a:r>
              <a:rPr lang="cs-CZ" sz="2400" dirty="0" smtClean="0"/>
              <a:t> </a:t>
            </a:r>
            <a:r>
              <a:rPr lang="cs-CZ" sz="2400" dirty="0"/>
              <a:t>- obě média jsou oddělena nepropustnou </a:t>
            </a:r>
            <a:r>
              <a:rPr lang="cs-CZ" sz="2400" dirty="0" smtClean="0"/>
              <a:t>stěnou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r>
              <a:rPr lang="cs-CZ" sz="2400" b="1" dirty="0" smtClean="0"/>
              <a:t>regenerační</a:t>
            </a:r>
            <a:r>
              <a:rPr lang="cs-CZ" sz="2400" dirty="0" smtClean="0"/>
              <a:t> </a:t>
            </a:r>
            <a:r>
              <a:rPr lang="cs-CZ" sz="2400" dirty="0"/>
              <a:t>- ohřívané médium vtéká opakovaně s určitým časovým zpožděním za médiem ohřívajícím a přijímá z něho </a:t>
            </a:r>
            <a:r>
              <a:rPr lang="cs-CZ" sz="2400" dirty="0" smtClean="0"/>
              <a:t>teplo</a:t>
            </a:r>
          </a:p>
          <a:p>
            <a:pPr>
              <a:buFontTx/>
              <a:buChar char="-"/>
            </a:pPr>
            <a:endParaRPr lang="cs-CZ" sz="2400" dirty="0"/>
          </a:p>
          <a:p>
            <a:r>
              <a:rPr lang="cs-CZ" sz="2400" b="1" dirty="0"/>
              <a:t>směšovací</a:t>
            </a:r>
            <a:r>
              <a:rPr lang="cs-CZ" sz="2400" dirty="0"/>
              <a:t> - ohřívané a ochlazované médium se v tomto výměníku směšují tak, že vytvoří směs - teplosměnná plocha je dána např. povrchem kapek vstřikované vody</a:t>
            </a:r>
          </a:p>
          <a:p>
            <a:pPr>
              <a:buFontTx/>
              <a:buChar char="-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91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90260" y="1328893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Základní typy výměníků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6831" y="1913667"/>
            <a:ext cx="8373341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endParaRPr lang="cs-CZ" dirty="0"/>
          </a:p>
          <a:p>
            <a:r>
              <a:rPr lang="cs-CZ" sz="2400" b="1" dirty="0"/>
              <a:t>Podle účelu a použití rozeznáváme</a:t>
            </a:r>
            <a:r>
              <a:rPr lang="cs-CZ" sz="2400" b="1" dirty="0" smtClean="0"/>
              <a:t>:</a:t>
            </a:r>
          </a:p>
          <a:p>
            <a:endParaRPr lang="cs-CZ" sz="2400" b="1" dirty="0"/>
          </a:p>
          <a:p>
            <a:r>
              <a:rPr lang="cs-CZ" sz="2400" b="1" dirty="0"/>
              <a:t>ohříváky</a:t>
            </a:r>
            <a:r>
              <a:rPr lang="cs-CZ" sz="2400" dirty="0"/>
              <a:t> - vyznačují se tím, že ohřívané médium v nich zvyšuje svou teplotu, ale nedochází ke změně </a:t>
            </a:r>
            <a:r>
              <a:rPr lang="cs-CZ" sz="2400" dirty="0" smtClean="0"/>
              <a:t>fáze</a:t>
            </a:r>
          </a:p>
          <a:p>
            <a:endParaRPr lang="cs-CZ" sz="2400" dirty="0"/>
          </a:p>
          <a:p>
            <a:r>
              <a:rPr lang="cs-CZ" sz="2400" b="1" dirty="0"/>
              <a:t>chladiče</a:t>
            </a:r>
            <a:r>
              <a:rPr lang="cs-CZ" sz="2400" dirty="0"/>
              <a:t> - ochlazované médium snižuje v nich svou teplotu beze změny </a:t>
            </a:r>
            <a:r>
              <a:rPr lang="cs-CZ" sz="2400" dirty="0" smtClean="0"/>
              <a:t>fáze</a:t>
            </a:r>
          </a:p>
          <a:p>
            <a:endParaRPr lang="cs-CZ" sz="2400" dirty="0"/>
          </a:p>
          <a:p>
            <a:r>
              <a:rPr lang="cs-CZ" sz="2400" b="1" dirty="0"/>
              <a:t>výparníky a odparky </a:t>
            </a:r>
            <a:r>
              <a:rPr lang="cs-CZ" sz="2400" dirty="0"/>
              <a:t>- ohřívané kapalné médium se mění v páru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89740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980728"/>
            <a:ext cx="856895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kondenzátory</a:t>
            </a:r>
            <a:r>
              <a:rPr lang="cs-CZ" sz="2400" dirty="0"/>
              <a:t> - teplejší médium v parní fázi se sráží v kapalnou fázi – </a:t>
            </a:r>
            <a:r>
              <a:rPr lang="cs-CZ" sz="2400" dirty="0" smtClean="0"/>
              <a:t>kondenzát</a:t>
            </a:r>
            <a:endParaRPr lang="cs-CZ" sz="2400" dirty="0"/>
          </a:p>
          <a:p>
            <a:r>
              <a:rPr lang="cs-CZ" sz="2400" b="1" dirty="0"/>
              <a:t>přehříváky a </a:t>
            </a:r>
            <a:r>
              <a:rPr lang="cs-CZ" sz="2400" b="1" dirty="0" smtClean="0"/>
              <a:t>mezi přehříváky </a:t>
            </a:r>
            <a:r>
              <a:rPr lang="cs-CZ" sz="2400" dirty="0"/>
              <a:t>(</a:t>
            </a:r>
            <a:r>
              <a:rPr lang="cs-CZ" sz="2400" dirty="0" err="1"/>
              <a:t>přihříváky</a:t>
            </a:r>
            <a:r>
              <a:rPr lang="cs-CZ" sz="2400" dirty="0"/>
              <a:t>) - slouží ke zvyšování teploty mokré, syté nebo přehřáté </a:t>
            </a:r>
            <a:r>
              <a:rPr lang="cs-CZ" sz="2400" dirty="0" smtClean="0"/>
              <a:t>páry</a:t>
            </a:r>
            <a:endParaRPr lang="cs-CZ" sz="2400" dirty="0"/>
          </a:p>
          <a:p>
            <a:r>
              <a:rPr lang="cs-CZ" sz="2400" b="1" dirty="0"/>
              <a:t>sušárny</a:t>
            </a:r>
            <a:r>
              <a:rPr lang="cs-CZ" sz="2400" dirty="0"/>
              <a:t> - přísunem tepla se dosahuje snížení vlhkosti látky v pevné </a:t>
            </a:r>
            <a:r>
              <a:rPr lang="cs-CZ" sz="2400" dirty="0" smtClean="0"/>
              <a:t>fázi</a:t>
            </a:r>
            <a:endParaRPr lang="cs-CZ" sz="2400" dirty="0"/>
          </a:p>
          <a:p>
            <a:r>
              <a:rPr lang="cs-CZ" sz="2400" b="1" dirty="0"/>
              <a:t>termické </a:t>
            </a:r>
            <a:r>
              <a:rPr lang="cs-CZ" sz="2400" b="1" dirty="0" smtClean="0"/>
              <a:t>od </a:t>
            </a:r>
            <a:r>
              <a:rPr lang="cs-CZ" sz="2400" b="1" dirty="0" err="1" smtClean="0"/>
              <a:t>plyňováky</a:t>
            </a:r>
            <a:r>
              <a:rPr lang="cs-CZ" sz="2400" b="1" dirty="0" smtClean="0"/>
              <a:t> </a:t>
            </a:r>
            <a:r>
              <a:rPr lang="cs-CZ" sz="2400" b="1" dirty="0"/>
              <a:t>vody </a:t>
            </a:r>
            <a:r>
              <a:rPr lang="cs-CZ" sz="2400" dirty="0"/>
              <a:t>- parním ohřevem vody k bodu varu dochází k vylučování pohlcených </a:t>
            </a:r>
            <a:r>
              <a:rPr lang="cs-CZ" sz="2400" dirty="0" smtClean="0"/>
              <a:t>plynů</a:t>
            </a:r>
            <a:endParaRPr lang="cs-CZ" sz="2400" dirty="0"/>
          </a:p>
          <a:p>
            <a:r>
              <a:rPr lang="cs-CZ" sz="2400" b="1" dirty="0"/>
              <a:t>topná tělesa ústředního vytápění </a:t>
            </a:r>
            <a:r>
              <a:rPr lang="cs-CZ" sz="2400" dirty="0"/>
              <a:t>- otopné médium ohřívá okolní </a:t>
            </a:r>
            <a:r>
              <a:rPr lang="cs-CZ" sz="2400" dirty="0" smtClean="0"/>
              <a:t>vzduch</a:t>
            </a:r>
          </a:p>
          <a:p>
            <a:r>
              <a:rPr lang="cs-CZ" sz="2400" b="1" dirty="0" smtClean="0"/>
              <a:t>Bar </a:t>
            </a:r>
            <a:r>
              <a:rPr lang="cs-CZ" sz="2400" b="1" dirty="0" err="1" smtClean="0"/>
              <a:t>botážní</a:t>
            </a:r>
            <a:r>
              <a:rPr lang="cs-CZ" sz="2400" dirty="0" smtClean="0"/>
              <a:t> </a:t>
            </a:r>
            <a:r>
              <a:rPr lang="cs-CZ" sz="2400" dirty="0"/>
              <a:t>- probublávání plynů nebo par vodou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7547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9817" y="1267248"/>
            <a:ext cx="828092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Podle vzájemného směru a smyslu proudění obou teplonosných médií rozeznáváme výměníky:</a:t>
            </a:r>
          </a:p>
          <a:p>
            <a:r>
              <a:rPr lang="cs-CZ" sz="2400" u="sng" dirty="0"/>
              <a:t>souproudé</a:t>
            </a:r>
            <a:r>
              <a:rPr lang="cs-CZ" sz="2400" dirty="0"/>
              <a:t> - směry os proudů ohřívajícího a ohřívaného média jsou rovnoběžné a vektory rychlostí mají stejný </a:t>
            </a:r>
            <a:r>
              <a:rPr lang="cs-CZ" sz="2400" dirty="0" smtClean="0"/>
              <a:t>směr</a:t>
            </a:r>
            <a:endParaRPr lang="cs-CZ" sz="2400" dirty="0"/>
          </a:p>
          <a:p>
            <a:r>
              <a:rPr lang="cs-CZ" sz="2400" u="sng" dirty="0"/>
              <a:t>protiproudé</a:t>
            </a:r>
            <a:r>
              <a:rPr lang="cs-CZ" sz="2400" dirty="0"/>
              <a:t> - směry proudů jsou rovnoběžné a mají opačný </a:t>
            </a:r>
            <a:r>
              <a:rPr lang="cs-CZ" sz="2400" dirty="0" smtClean="0"/>
              <a:t>směr</a:t>
            </a:r>
            <a:endParaRPr lang="cs-CZ" sz="2400" dirty="0"/>
          </a:p>
          <a:p>
            <a:r>
              <a:rPr lang="cs-CZ" sz="2400" u="sng" dirty="0"/>
              <a:t>křížové</a:t>
            </a:r>
            <a:r>
              <a:rPr lang="cs-CZ" sz="2400" dirty="0"/>
              <a:t> - osy proud jsou mimoběžné a v kolmém průmětu spolu svírají úhel 90°</a:t>
            </a:r>
          </a:p>
          <a:p>
            <a:r>
              <a:rPr lang="cs-CZ" sz="2400" u="sng" dirty="0"/>
              <a:t>se šikmým vzájemným proudem </a:t>
            </a:r>
            <a:r>
              <a:rPr lang="cs-CZ" sz="2400" dirty="0"/>
              <a:t>- osy proud svírají v kolmém průmětu spolu úhel větší nebo menší než 90°</a:t>
            </a:r>
          </a:p>
          <a:p>
            <a:r>
              <a:rPr lang="cs-CZ" sz="2400" u="sng" dirty="0"/>
              <a:t>vícenásobné souproudé, protiproudé a křížové proudění s kombinovaným prouděním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518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196752"/>
            <a:ext cx="72008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Protiproudý výměník s plovoucí hlavou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844824"/>
            <a:ext cx="8424936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Rekuperační výměník s rovnými trubkami.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Skládá se z vnějšího pláště s dvěma přivařenými trubkovnicemi, do nichž jsou zaválcovány trubky.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Těleso má dvě víka, jež se k trubkovnicím připevňují šrouby.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Trubky bývají ocelové nebo měděné s tloušťkou stěny 1,5 - 2,5 mm.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Průtokový průřez mezi trubkami bývá 2-3x větší než průtokový průřez trubek.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Teplotní dilatace trubek mezi pevnými trubkovnicemi je kompenzována plovoucí hlavou.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56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59732" y="1056219"/>
            <a:ext cx="496855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Směšovací ejektory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3042" y="1700808"/>
            <a:ext cx="8064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 podstatě proudové čerpadlo, které do horké vody odebírané z primární sítě přisává ochlazenou vodu z vratného potrubí otopné soustavy.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7512" y="3019561"/>
            <a:ext cx="24482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Rozdělení: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0309" y="3501008"/>
            <a:ext cx="836556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Neregulovatelné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Regulovatelné </a:t>
            </a:r>
            <a:r>
              <a:rPr lang="cs-CZ" sz="2400" dirty="0"/>
              <a:t>– posunem trysky ve směšovací komoře měníme směšovací poměr, který vyjadřuje podíl množství vody ejektorem nasávané k množství vody procházející tryskou ejektoru z tepelné sítě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044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Zástupný symbol pro obsah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565" y="2272973"/>
            <a:ext cx="6261107" cy="3308252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300192" y="2564904"/>
            <a:ext cx="2664296" cy="11900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b="0" i="0" u="none" strike="noStrike" baseline="0" dirty="0" smtClean="0"/>
              <a:t>1…tryska</a:t>
            </a:r>
          </a:p>
          <a:p>
            <a:pPr algn="r"/>
            <a:r>
              <a:rPr lang="cs-CZ" b="0" i="0" u="none" strike="noStrike" baseline="0" dirty="0" smtClean="0"/>
              <a:t>2…sací hrdlo</a:t>
            </a:r>
          </a:p>
          <a:p>
            <a:pPr algn="r"/>
            <a:r>
              <a:rPr lang="cs-CZ" b="0" i="0" u="none" strike="noStrike" baseline="0" dirty="0" smtClean="0"/>
              <a:t>3…směšovací komora</a:t>
            </a:r>
          </a:p>
          <a:p>
            <a:pPr algn="r"/>
            <a:r>
              <a:rPr lang="cs-CZ" b="0" i="0" u="none" strike="noStrike" baseline="0" dirty="0" smtClean="0"/>
              <a:t>4…difuzor</a:t>
            </a:r>
            <a:endParaRPr lang="cs-CZ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275856" y="5491212"/>
            <a:ext cx="1854666" cy="4827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dirty="0" smtClean="0"/>
              <a:t>Směšovací ejektor</a:t>
            </a:r>
            <a:endParaRPr lang="cs-CZ" sz="1800" b="1" dirty="0"/>
          </a:p>
        </p:txBody>
      </p:sp>
    </p:spTree>
    <p:extLst>
      <p:ext uri="{BB962C8B-B14F-4D97-AF65-F5344CB8AC3E}">
        <p14:creationId xmlns:p14="http://schemas.microsoft.com/office/powerpoint/2010/main" val="248391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935596" y="1237985"/>
            <a:ext cx="727280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Typy výměníků v předávacích stanicích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47764" y="1916832"/>
            <a:ext cx="42484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Voda – voda</a:t>
            </a:r>
          </a:p>
          <a:p>
            <a:pPr algn="ctr"/>
            <a:r>
              <a:rPr lang="cs-CZ" sz="2400" dirty="0"/>
              <a:t>Voda – pára</a:t>
            </a:r>
          </a:p>
          <a:p>
            <a:pPr algn="ctr"/>
            <a:r>
              <a:rPr lang="cs-CZ" sz="2400" dirty="0"/>
              <a:t>Pára – voda</a:t>
            </a:r>
          </a:p>
          <a:p>
            <a:pPr algn="ctr"/>
            <a:r>
              <a:rPr lang="cs-CZ" sz="2400" dirty="0"/>
              <a:t>Pára – pára</a:t>
            </a:r>
          </a:p>
          <a:p>
            <a:pPr algn="ctr"/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573016"/>
            <a:ext cx="8712968" cy="2657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Předávací stanice z hlediska hydraulického propojení primární a sekundární sítě:</a:t>
            </a:r>
          </a:p>
          <a:p>
            <a:r>
              <a:rPr lang="cs-CZ" sz="2400" dirty="0"/>
              <a:t>Tlakově závislé</a:t>
            </a:r>
          </a:p>
          <a:p>
            <a:r>
              <a:rPr lang="cs-CZ" sz="2400" dirty="0"/>
              <a:t>Tlakově nezávislé – primární síť je od sekundární hydraulicky oddělena</a:t>
            </a:r>
          </a:p>
          <a:p>
            <a:r>
              <a:rPr lang="cs-CZ" sz="2400" dirty="0"/>
              <a:t>Sdílení tepla přes výměníky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7202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95636" y="1052736"/>
            <a:ext cx="65527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Tlakově závislé předávací stanice</a:t>
            </a:r>
          </a:p>
          <a:p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49736" y="1965089"/>
            <a:ext cx="38206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připojení přes redukční ventil (pára – pára)</a:t>
            </a:r>
          </a:p>
          <a:p>
            <a:r>
              <a:rPr lang="cs-CZ" sz="1600" dirty="0"/>
              <a:t>přes směšovací ejektor (voda – voda)</a:t>
            </a:r>
          </a:p>
          <a:p>
            <a:r>
              <a:rPr lang="cs-CZ" sz="1600" dirty="0"/>
              <a:t>se směšovacím čerpadlem (voda – </a:t>
            </a:r>
            <a:r>
              <a:rPr lang="cs-CZ" sz="1600" dirty="0" smtClean="0"/>
              <a:t>voda)</a:t>
            </a:r>
            <a:endParaRPr lang="cs-CZ" sz="1600" dirty="0"/>
          </a:p>
        </p:txBody>
      </p:sp>
      <p:pic>
        <p:nvPicPr>
          <p:cNvPr id="10" name="Zástupný symbol pro obsah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36" y="1772816"/>
            <a:ext cx="5400600" cy="2939768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337765" y="5036857"/>
            <a:ext cx="4823342" cy="7554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600" b="1" dirty="0" smtClean="0"/>
              <a:t>Připojení parní odběratelské soustavy přes redukční ventil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3534970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Zástupný symbol pro obsah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608" y="1340768"/>
            <a:ext cx="7765504" cy="3205349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1752948" y="5013176"/>
            <a:ext cx="5638101" cy="6303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dirty="0" smtClean="0"/>
              <a:t>Schéma zapojení spotřebitelské soustavy přes výměník tepla</a:t>
            </a:r>
            <a:endParaRPr lang="cs-CZ" sz="1800" b="1" dirty="0"/>
          </a:p>
        </p:txBody>
      </p:sp>
    </p:spTree>
    <p:extLst>
      <p:ext uri="{BB962C8B-B14F-4D97-AF65-F5344CB8AC3E}">
        <p14:creationId xmlns:p14="http://schemas.microsoft.com/office/powerpoint/2010/main" val="1079807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51838" y="1340768"/>
            <a:ext cx="2808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Otázky k opakování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2132856"/>
            <a:ext cx="5544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</a:t>
            </a:r>
            <a:r>
              <a:rPr lang="cs-CZ" sz="2400" dirty="0"/>
              <a:t>Popište městský kolektor.</a:t>
            </a:r>
          </a:p>
          <a:p>
            <a:r>
              <a:rPr lang="cs-CZ" sz="2400" dirty="0"/>
              <a:t>2) Popište protiproudý výměník tepla.</a:t>
            </a:r>
          </a:p>
          <a:p>
            <a:r>
              <a:rPr lang="cs-CZ" sz="2400" dirty="0"/>
              <a:t>3) Vysvětlete pojem tlakově závislá stanice.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6647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485151"/>
            <a:ext cx="3102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Zdroje: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946816"/>
            <a:ext cx="511880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pl-PL" sz="2000" dirty="0"/>
              <a:t>Nový R. a kol.: Technika prostředí (2000)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Jelínek V., Kabele K.: Technická zařízení budov 20 (2001)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Kolektiv autorů: Topenářská příručka (2000)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err="1"/>
              <a:t>Štěchovský</a:t>
            </a:r>
            <a:r>
              <a:rPr lang="cs-CZ" sz="2000" dirty="0"/>
              <a:t> J.: Vytápění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Firemní podklady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4834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2209</TotalTime>
  <Words>890</Words>
  <Application>Microsoft Office PowerPoint</Application>
  <PresentationFormat>Předvádění na obrazovce (4:3)</PresentationFormat>
  <Paragraphs>163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Sborovna-K</cp:lastModifiedBy>
  <cp:revision>299</cp:revision>
  <dcterms:created xsi:type="dcterms:W3CDTF">2010-11-01T23:40:31Z</dcterms:created>
  <dcterms:modified xsi:type="dcterms:W3CDTF">2014-01-10T11:12:42Z</dcterms:modified>
</cp:coreProperties>
</file>