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E048E-1F2D-453E-9982-E2D4FC7080F6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C0F48-9BE9-40C4-955D-F4376211A4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0315C-0851-493B-A005-F4446503AACA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3105F-9F13-4235-9F99-A75544BD31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F6D56-AB9F-4178-9E3A-5F4E38D88EC0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2C1D1-3622-44CB-A48F-9D910C01ED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607A8-1601-4DDA-AFA1-7B598EA3861D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F20B6-0071-4074-AB4F-B930D9CA7F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EB9806-61F0-4AFA-B6A2-33069BCBE109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5C931-DD09-44AE-91D6-649F66ED9B9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3ACE8-A0D3-4A54-9D76-9E78E3AAAA2A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FDBDF-128D-44AF-A936-E1AB0282F1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0B0BF-7B5E-4878-A90F-7E17B25A3C52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EAE6D-BB21-4660-8E2C-4BAB8DF773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926FF-F64A-4291-ADC3-B0948D63E314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1791B-E787-4500-9A20-595934A34E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DA207-CEE7-4A99-82BB-14ECABAB4641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F2611-64A0-41D3-AE23-380501451A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2E912-589C-4515-9253-5F08DB7943D7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95229-3971-4AE5-AAFF-0012EB50E74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80F2A-EE74-489C-9960-A75EE0E96EB0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3A26A-1549-4A4B-A812-00461A6326C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DB61A0E6-F363-4313-A66A-034F74FAB9AB}" type="datetimeFigureOut">
              <a:rPr lang="cs-CZ"/>
              <a:pPr>
                <a:defRPr/>
              </a:pPr>
              <a:t>26.3.2012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58FAFF22-6D12-451C-A2DC-CFA9279CD3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4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76" r:id="rId9"/>
    <p:sldLayoutId id="2147483675" r:id="rId10"/>
    <p:sldLayoutId id="2147483674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udebn%C3%AD_n%C3%A1stroj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hyperlink" Target="http://cs.wikipedia.org/wiki/Bed%C5%99ich_Smetana" TargetMode="External"/><Relationship Id="rId18" Type="http://schemas.openxmlformats.org/officeDocument/2006/relationships/image" Target="../media/image13.jpeg"/><Relationship Id="rId26" Type="http://schemas.openxmlformats.org/officeDocument/2006/relationships/hyperlink" Target="http://cs.wikipedia.org/wiki/1._kv%C4%9Bten" TargetMode="External"/><Relationship Id="rId3" Type="http://schemas.openxmlformats.org/officeDocument/2006/relationships/hyperlink" Target="http://cs.wikipedia.org/wiki/1895" TargetMode="External"/><Relationship Id="rId21" Type="http://schemas.openxmlformats.org/officeDocument/2006/relationships/hyperlink" Target="http://cs.wikipedia.org/wiki/Pam%C3%A1tn%C3%ADk_Anton%C3%ADna_Dvo%C5%99%C3%A1ka_ve_Vysok%C3%A9_u_P%C5%99%C3%ADbrami" TargetMode="External"/><Relationship Id="rId7" Type="http://schemas.openxmlformats.org/officeDocument/2006/relationships/hyperlink" Target="http://cs.wikipedia.org/wiki/Citera" TargetMode="External"/><Relationship Id="rId12" Type="http://schemas.openxmlformats.org/officeDocument/2006/relationships/hyperlink" Target="http://cs.wikipedia.org/wiki/Prozat%C3%ADmn%C3%AD_divadlo" TargetMode="External"/><Relationship Id="rId17" Type="http://schemas.openxmlformats.org/officeDocument/2006/relationships/image" Target="../media/image12.jpeg"/><Relationship Id="rId25" Type="http://schemas.openxmlformats.org/officeDocument/2006/relationships/hyperlink" Target="http://cs.wikipedia.org/wiki/Pra%C5%BEsk%C3%A1_konzervato%C5%99" TargetMode="External"/><Relationship Id="rId2" Type="http://schemas.openxmlformats.org/officeDocument/2006/relationships/hyperlink" Target="http://cs.wikipedia.org/wiki/1892" TargetMode="External"/><Relationship Id="rId16" Type="http://schemas.openxmlformats.org/officeDocument/2006/relationships/image" Target="../media/image11.jpeg"/><Relationship Id="rId20" Type="http://schemas.openxmlformats.org/officeDocument/2006/relationships/image" Target="../media/image15.jpeg"/><Relationship Id="rId29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%C5%98ezn%C3%ADk&amp;action=edit&amp;redlink=1" TargetMode="External"/><Relationship Id="rId11" Type="http://schemas.openxmlformats.org/officeDocument/2006/relationships/hyperlink" Target="http://cs.wikipedia.org/wiki/Viola" TargetMode="External"/><Relationship Id="rId24" Type="http://schemas.openxmlformats.org/officeDocument/2006/relationships/image" Target="../media/image16.jpeg"/><Relationship Id="rId5" Type="http://schemas.openxmlformats.org/officeDocument/2006/relationships/hyperlink" Target="http://cs.wikipedia.org/wiki/Nelahozeves" TargetMode="External"/><Relationship Id="rId15" Type="http://schemas.openxmlformats.org/officeDocument/2006/relationships/image" Target="../media/image10.jpeg"/><Relationship Id="rId23" Type="http://schemas.openxmlformats.org/officeDocument/2006/relationships/hyperlink" Target="http://cs.wikipedia.org/wiki/Armida" TargetMode="External"/><Relationship Id="rId28" Type="http://schemas.openxmlformats.org/officeDocument/2006/relationships/hyperlink" Target="http://cs.wikipedia.org/wiki/Vy%C5%A1ehradsk%C3%BD_h%C5%99bitov" TargetMode="External"/><Relationship Id="rId10" Type="http://schemas.openxmlformats.org/officeDocument/2006/relationships/hyperlink" Target="http://cs.wikipedia.org/wiki/Varhanick%C3%A1_%C5%A1kola_v_Praze" TargetMode="External"/><Relationship Id="rId19" Type="http://schemas.openxmlformats.org/officeDocument/2006/relationships/image" Target="../media/image14.jpeg"/><Relationship Id="rId4" Type="http://schemas.openxmlformats.org/officeDocument/2006/relationships/image" Target="../media/image7.png"/><Relationship Id="rId9" Type="http://schemas.openxmlformats.org/officeDocument/2006/relationships/hyperlink" Target="http://cs.wikipedia.org/wiki/Praha" TargetMode="External"/><Relationship Id="rId14" Type="http://schemas.openxmlformats.org/officeDocument/2006/relationships/image" Target="../media/image9.png"/><Relationship Id="rId22" Type="http://schemas.openxmlformats.org/officeDocument/2006/relationships/hyperlink" Target="http://cs.wikipedia.org/wiki/Rusalka_(opera)" TargetMode="External"/><Relationship Id="rId27" Type="http://schemas.openxmlformats.org/officeDocument/2006/relationships/hyperlink" Target="http://cs.wikipedia.org/wiki/1904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c/Antonin_Dvorak_-_symphony_no._9_in_e_minor_'from_the_new_world',_op._95_-_i._adagio_-_allegro_molto.ogg" TargetMode="External"/><Relationship Id="rId3" Type="http://schemas.openxmlformats.org/officeDocument/2006/relationships/image" Target="../media/image19.jpeg"/><Relationship Id="rId7" Type="http://schemas.openxmlformats.org/officeDocument/2006/relationships/hyperlink" Target="http://www.youtube.com/watch?feature=player_detailpage&amp;v=qACCsrB7j7c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1/Humoresk_Dvorak.mid" TargetMode="External"/><Relationship Id="rId5" Type="http://schemas.openxmlformats.org/officeDocument/2006/relationships/image" Target="../media/image20.png"/><Relationship Id="rId4" Type="http://schemas.openxmlformats.org/officeDocument/2006/relationships/hyperlink" Target="http://cs.wikipedia.org/wiki/Soubor:Emmy_Destinn_-_Antonin_Dvorak_-_Rusalka_-_Song_to_the_Moon_(restored).og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idx="1"/>
          </p:nvPr>
        </p:nvSpPr>
        <p:spPr>
          <a:xfrm>
            <a:off x="539750" y="476250"/>
            <a:ext cx="8229600" cy="54737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 ŠKOLY: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SPECIÁLNÍ ZÁKLADNÍ ŠKOLA A MATEŘSKÁ ŠKOLA VARNSDORF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Petr Smetana, 2011-11-12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NÁZEV: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VY_32_INOVACE_04_ Hudební skladatelé</a:t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TÉMA: Antonín Dvořák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ČÍSLO PROJEKTU: CZ.1.07/1.4.00/21.0640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Anotace: Materiál je určen pro 2. stupeň ZŠ, slouží pro výklad látky o hudebním skladateli Antonínu Dvořákovi.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endParaRPr lang="cs-CZ" sz="1800" dirty="0" smtClean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4213" y="476250"/>
            <a:ext cx="7772400" cy="13795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9138"/>
            <a:ext cx="6400800" cy="4183062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Hudební skladatel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4339" name="Picture 2" descr="Antonín Dvořá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852738"/>
            <a:ext cx="2144712" cy="291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Načítám obráze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3575" y="2841625"/>
            <a:ext cx="2051050" cy="286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Obdélník 3"/>
          <p:cNvSpPr>
            <a:spLocks noChangeArrowheads="1"/>
          </p:cNvSpPr>
          <p:nvPr/>
        </p:nvSpPr>
        <p:spPr bwMode="auto">
          <a:xfrm>
            <a:off x="3111500" y="5876925"/>
            <a:ext cx="2236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*8.9.1841 – †1.5.1904</a:t>
            </a:r>
          </a:p>
        </p:txBody>
      </p:sp>
      <p:pic>
        <p:nvPicPr>
          <p:cNvPr id="14342" name="Picture 6" descr="http://www.vcd.cz/hryi/dvorak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7400" y="2841625"/>
            <a:ext cx="2149475" cy="292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5438" y="0"/>
            <a:ext cx="8229600" cy="1268413"/>
          </a:xfr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Čím byl?</a:t>
            </a:r>
            <a:endParaRPr lang="cs-CZ" dirty="0"/>
          </a:p>
        </p:txBody>
      </p:sp>
      <p:pic>
        <p:nvPicPr>
          <p:cNvPr id="15362" name="Picture 2" descr="http://www.21hifi.com/music/show/dvora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271463"/>
            <a:ext cx="1666875" cy="195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3540" y="1268760"/>
            <a:ext cx="2170584" cy="4789021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Skladatel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Profesor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Ředitel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Varhaník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Dirigent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85056" y="1268760"/>
            <a:ext cx="4392488" cy="95410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Nejvýznamnější český hudební skladatel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85056" y="2314817"/>
            <a:ext cx="4464496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Na pražské konzervatoři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85056" y="3284984"/>
            <a:ext cx="6019020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Konzervatoří v Praze a v New Yorku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390" y="4365104"/>
            <a:ext cx="4680520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Studoval varhanickou školu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1554" y="6165304"/>
            <a:ext cx="5868637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Violista, houslista, klavírista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9390" y="5395900"/>
            <a:ext cx="6189515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Úspěšně dirigoval své vlastní skladby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5" descr="http://www.prostor-ad.cz/pruvodce/okolobrd/vysoka/img/ad187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260350"/>
            <a:ext cx="17589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4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skládal?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25088"/>
            <a:ext cx="2098576" cy="475766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Symfonie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Opery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Koncerty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Komorní skladby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1322117"/>
            <a:ext cx="4297474" cy="181588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 </a:t>
            </a:r>
            <a:r>
              <a:rPr lang="cs-CZ" sz="2800" dirty="0"/>
              <a:t>Hudební útvar komponovaný </a:t>
            </a:r>
            <a:r>
              <a:rPr lang="cs-CZ" sz="2800" dirty="0"/>
              <a:t>pro velké 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  <a:hlinkClick r:id="rId3" tooltip="Hudební nástroj"/>
              </a:rPr>
              <a:t>nástrojové</a:t>
            </a:r>
            <a:r>
              <a:rPr lang="cs-CZ" sz="2800" dirty="0"/>
              <a:t> obsazení </a:t>
            </a:r>
            <a:r>
              <a:rPr lang="cs-CZ" sz="2800" dirty="0"/>
              <a:t> </a:t>
            </a:r>
            <a:r>
              <a:rPr lang="cs-CZ" sz="2000" dirty="0"/>
              <a:t>(symfonický orchestr)</a:t>
            </a:r>
            <a:r>
              <a:rPr lang="cs-CZ" sz="2800" dirty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20752" y="4149080"/>
            <a:ext cx="6367705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Skladby pro sólový nástroj a doprovod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298781"/>
            <a:ext cx="5393079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Divadelní představení s hudbou.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85120" y="5077085"/>
            <a:ext cx="4168129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Např. smyčcové kvartety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4932040" y="2492896"/>
            <a:ext cx="2993807" cy="255454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V</a:t>
            </a:r>
            <a:r>
              <a:rPr lang="cs-CZ" sz="3200" dirty="0"/>
              <a:t> letech </a:t>
            </a:r>
            <a:r>
              <a:rPr lang="cs-CZ" sz="3200" dirty="0">
                <a:hlinkClick r:id="rId2" tooltip="1892"/>
              </a:rPr>
              <a:t>1892</a:t>
            </a:r>
            <a:r>
              <a:rPr lang="cs-CZ" sz="3200" dirty="0"/>
              <a:t>–</a:t>
            </a:r>
            <a:r>
              <a:rPr lang="cs-CZ" sz="3200" dirty="0">
                <a:hlinkClick r:id="rId3" tooltip="1895"/>
              </a:rPr>
              <a:t>1895</a:t>
            </a:r>
            <a:r>
              <a:rPr lang="cs-CZ" sz="3200" dirty="0"/>
              <a:t> se stal ředitelem konzervatoře </a:t>
            </a:r>
            <a:endParaRPr lang="en-US" sz="32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v New Yorku.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112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prožil?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0225" y="1557338"/>
            <a:ext cx="4224338" cy="316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220072" y="3429000"/>
            <a:ext cx="3377848" cy="107721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Narodil se v obci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hlinkClick r:id="rId5" tooltip="Nelahozeves"/>
              </a:rPr>
              <a:t>Nelahozeves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05756" y="4941168"/>
            <a:ext cx="8026683" cy="138499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Jeho otec František byl </a:t>
            </a:r>
            <a:r>
              <a:rPr lang="cs-CZ" sz="2800" dirty="0">
                <a:hlinkClick r:id="rId6" tooltip="Řezník (stránka neexistuje)"/>
              </a:rPr>
              <a:t>řezníkem</a:t>
            </a:r>
            <a:r>
              <a:rPr lang="cs-CZ" sz="2800" dirty="0"/>
              <a:t>, hostinským a také hráčem na </a:t>
            </a:r>
            <a:r>
              <a:rPr lang="cs-CZ" sz="2800" dirty="0">
                <a:hlinkClick r:id="rId7" tooltip="Citera"/>
              </a:rPr>
              <a:t>citeru</a:t>
            </a:r>
            <a:r>
              <a:rPr lang="cs-CZ" sz="2800" dirty="0"/>
              <a:t>. Otec původně pro syna rovněž </a:t>
            </a:r>
            <a:r>
              <a:rPr lang="cs-CZ" sz="2800" dirty="0"/>
              <a:t>plánoval </a:t>
            </a:r>
            <a:r>
              <a:rPr lang="cs-CZ" sz="2800" dirty="0"/>
              <a:t>práci řezníka. </a:t>
            </a:r>
          </a:p>
        </p:txBody>
      </p:sp>
      <p:pic>
        <p:nvPicPr>
          <p:cNvPr id="4100" name="Picture 4" descr="Soubor:František Xaver Sandmann (Franz Xaver Sandmann), Karlův Most, památná lípa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0538" y="1341438"/>
            <a:ext cx="4627562" cy="338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5436096" y="3501008"/>
            <a:ext cx="3517657" cy="15696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V šestnácti letech </a:t>
            </a:r>
            <a:r>
              <a:rPr lang="cs-CZ" sz="3200" dirty="0"/>
              <a:t>Dvořák </a:t>
            </a:r>
            <a:r>
              <a:rPr lang="cs-CZ" sz="3200" dirty="0"/>
              <a:t>odešel do </a:t>
            </a:r>
            <a:r>
              <a:rPr lang="cs-CZ" sz="3200" dirty="0">
                <a:hlinkClick r:id="rId9" tooltip="Praha"/>
              </a:rPr>
              <a:t>Prahy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474045" y="4918450"/>
            <a:ext cx="8026683" cy="138499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Studovat </a:t>
            </a:r>
            <a:r>
              <a:rPr lang="cs-CZ" sz="2800" dirty="0">
                <a:hlinkClick r:id="rId10" tooltip="Varhanická škola v Praze"/>
              </a:rPr>
              <a:t>varhanickou </a:t>
            </a:r>
            <a:r>
              <a:rPr lang="cs-CZ" sz="2800" dirty="0">
                <a:hlinkClick r:id="rId10" tooltip="Varhanická škola v Praze"/>
              </a:rPr>
              <a:t>školu</a:t>
            </a:r>
            <a:r>
              <a:rPr lang="cs-CZ" sz="2800" dirty="0"/>
              <a:t>. Zároveň hrál na </a:t>
            </a:r>
            <a:r>
              <a:rPr lang="cs-CZ" sz="2800" dirty="0">
                <a:hlinkClick r:id="rId11" tooltip="Viola"/>
              </a:rPr>
              <a:t>violu</a:t>
            </a:r>
            <a:r>
              <a:rPr lang="cs-CZ" sz="2800" dirty="0"/>
              <a:t> v </a:t>
            </a:r>
            <a:r>
              <a:rPr lang="cs-CZ" sz="2800" dirty="0" err="1"/>
              <a:t>orchestru</a:t>
            </a:r>
            <a:r>
              <a:rPr lang="cs-CZ" sz="2800" dirty="0" err="1">
                <a:hlinkClick r:id="rId12" tooltip="Prozatímní divadlo"/>
              </a:rPr>
              <a:t>Prozatímního</a:t>
            </a:r>
            <a:r>
              <a:rPr lang="cs-CZ" sz="2800" dirty="0">
                <a:hlinkClick r:id="rId12" tooltip="Prozatímní divadlo"/>
              </a:rPr>
              <a:t> divadla</a:t>
            </a:r>
            <a:r>
              <a:rPr lang="cs-CZ" sz="2800" dirty="0"/>
              <a:t> pod vedením </a:t>
            </a:r>
            <a:r>
              <a:rPr lang="cs-CZ" sz="2800" dirty="0">
                <a:hlinkClick r:id="rId13" tooltip="Bedřich Smetana"/>
              </a:rPr>
              <a:t>Bedřicha Smetany</a:t>
            </a:r>
            <a:r>
              <a:rPr lang="cs-CZ" sz="2800" dirty="0"/>
              <a:t>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2636912"/>
            <a:ext cx="4265983" cy="15696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V roce 1873 se Antonín </a:t>
            </a:r>
            <a:r>
              <a:rPr lang="cs-CZ" sz="3200" dirty="0"/>
              <a:t>Dvořák oženil.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3923928" y="5070850"/>
            <a:ext cx="4729200" cy="138499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Se svou ženou Annou pak </a:t>
            </a:r>
            <a:r>
              <a:rPr lang="cs-CZ" sz="2800" dirty="0"/>
              <a:t>měli devět dětí, ze kterých tři zemřely ještě v dětství.</a:t>
            </a:r>
          </a:p>
        </p:txBody>
      </p:sp>
      <p:pic>
        <p:nvPicPr>
          <p:cNvPr id="17419" name="Picture 2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134225" y="93663"/>
            <a:ext cx="1584325" cy="220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Soubor:Panna Marie Snezna oltar.jpg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203200" y="1268413"/>
            <a:ext cx="3648075" cy="486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File:Tower bridge London Twilight - November 2006.jpg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323850" y="1252538"/>
            <a:ext cx="6227763" cy="315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Obdélník 19"/>
          <p:cNvSpPr/>
          <p:nvPr/>
        </p:nvSpPr>
        <p:spPr>
          <a:xfrm>
            <a:off x="323528" y="5661248"/>
            <a:ext cx="8482000" cy="95410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Jako úspěšný skladatel začal brzy koncertovat po Evropě.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19097" y="4552133"/>
            <a:ext cx="4265983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Londýn</a:t>
            </a:r>
            <a:endParaRPr lang="cs-CZ" sz="3200" dirty="0"/>
          </a:p>
        </p:txBody>
      </p:sp>
      <p:pic>
        <p:nvPicPr>
          <p:cNvPr id="4106" name="Picture 10" descr="Soubor:BirminghamUK skyline Centenary Square 700.jpg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288925" y="1198563"/>
            <a:ext cx="5178425" cy="388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/>
          <p:nvPr/>
        </p:nvSpPr>
        <p:spPr>
          <a:xfrm>
            <a:off x="5030417" y="4293096"/>
            <a:ext cx="4113583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Birmingham</a:t>
            </a:r>
            <a:endParaRPr lang="cs-CZ" sz="3200" dirty="0"/>
          </a:p>
        </p:txBody>
      </p:sp>
      <p:pic>
        <p:nvPicPr>
          <p:cNvPr id="4108" name="Picture 12" descr="Soubor:KingsCollegeChapel.jpg"/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-41275" y="1093788"/>
            <a:ext cx="5521325" cy="398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ovéPole 24"/>
          <p:cNvSpPr txBox="1"/>
          <p:nvPr/>
        </p:nvSpPr>
        <p:spPr>
          <a:xfrm>
            <a:off x="5161452" y="3140968"/>
            <a:ext cx="398254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Cambridge</a:t>
            </a:r>
            <a:endParaRPr lang="cs-CZ" sz="3200" dirty="0"/>
          </a:p>
        </p:txBody>
      </p:sp>
      <p:pic>
        <p:nvPicPr>
          <p:cNvPr id="4110" name="Picture 14" descr="Soubor:Mulberry Street NYC c1900 LOC 3g04637u edit.jpg"/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115888" y="1525588"/>
            <a:ext cx="474345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Obdélník 27"/>
          <p:cNvSpPr/>
          <p:nvPr/>
        </p:nvSpPr>
        <p:spPr>
          <a:xfrm>
            <a:off x="323528" y="5301208"/>
            <a:ext cx="8482000" cy="138499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Jeho pobyt ve Spojených státech amerických </a:t>
            </a:r>
            <a:r>
              <a:rPr lang="cs-CZ" sz="2800" dirty="0"/>
              <a:t>mu </a:t>
            </a:r>
            <a:r>
              <a:rPr lang="cs-CZ" sz="2800" dirty="0"/>
              <a:t>přinesl další pocty a definitivně i světovou proslulost.</a:t>
            </a:r>
          </a:p>
        </p:txBody>
      </p:sp>
      <p:pic>
        <p:nvPicPr>
          <p:cNvPr id="4112" name="Picture 16" descr="Soubor:Památník Antonína Dvořáka (2).JPG"/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115888" y="1516063"/>
            <a:ext cx="5313362" cy="337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extovéPole 29"/>
          <p:cNvSpPr txBox="1"/>
          <p:nvPr/>
        </p:nvSpPr>
        <p:spPr>
          <a:xfrm>
            <a:off x="5868144" y="2420888"/>
            <a:ext cx="3146207" cy="267765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Po návratu do Čech Dvořák především odpočíval s rodinou ve </a:t>
            </a:r>
            <a:r>
              <a:rPr lang="cs-CZ" sz="2800" dirty="0">
                <a:hlinkClick r:id="rId21" tooltip="Památník Antonína Dvořáka ve Vysoké u Příbrami"/>
              </a:rPr>
              <a:t>Vysoké</a:t>
            </a:r>
            <a:r>
              <a:rPr lang="cs-CZ" sz="2800" dirty="0"/>
              <a:t>.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323528" y="5517232"/>
            <a:ext cx="8482000" cy="95410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Právě zde pak složil jedny z jeho nejznámějších oper - </a:t>
            </a:r>
            <a:r>
              <a:rPr lang="cs-CZ" sz="2800" dirty="0">
                <a:hlinkClick r:id="rId22" tooltip="Rusalka (opera)"/>
              </a:rPr>
              <a:t>Rusalku</a:t>
            </a:r>
            <a:r>
              <a:rPr lang="cs-CZ" sz="2800" dirty="0"/>
              <a:t> a </a:t>
            </a:r>
            <a:r>
              <a:rPr lang="cs-CZ" sz="2800" dirty="0">
                <a:hlinkClick r:id="rId23" tooltip="Armida"/>
              </a:rPr>
              <a:t>Armidu</a:t>
            </a:r>
            <a:r>
              <a:rPr lang="cs-CZ" sz="2800" dirty="0"/>
              <a:t>.</a:t>
            </a:r>
          </a:p>
        </p:txBody>
      </p:sp>
      <p:pic>
        <p:nvPicPr>
          <p:cNvPr id="4114" name="Picture 18" descr="Soubor:Na Rejdišti str, Prague Old Town.jpg"/>
          <p:cNvPicPr>
            <a:picLocks noChangeAspect="1" noChangeArrowheads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179388" y="1052513"/>
            <a:ext cx="5178425" cy="421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extovéPole 32"/>
          <p:cNvSpPr txBox="1"/>
          <p:nvPr/>
        </p:nvSpPr>
        <p:spPr>
          <a:xfrm>
            <a:off x="5488980" y="2494484"/>
            <a:ext cx="3146206" cy="181588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 roce 1901 se stal profesorem na </a:t>
            </a:r>
            <a:r>
              <a:rPr lang="cs-CZ" sz="2800" dirty="0">
                <a:hlinkClick r:id="rId25" tooltip="Pražská konzervatoř"/>
              </a:rPr>
              <a:t>pražské </a:t>
            </a:r>
            <a:r>
              <a:rPr lang="cs-CZ" sz="2800" dirty="0">
                <a:hlinkClick r:id="rId25" tooltip="Pražská konzervatoř"/>
              </a:rPr>
              <a:t>konzervatoř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i.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67544" y="5445224"/>
            <a:ext cx="8482000" cy="95410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 Dvořákovy šedesáté narozeniny v roce 1901 se staly národní událostí.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5004048" y="5301208"/>
            <a:ext cx="3146207" cy="138499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s-ES" sz="2800" dirty="0"/>
              <a:t> </a:t>
            </a:r>
            <a:r>
              <a:rPr lang="es-ES" sz="2800" dirty="0">
                <a:hlinkClick r:id="rId26" tooltip="1. květen"/>
              </a:rPr>
              <a:t>1. května</a:t>
            </a:r>
            <a:r>
              <a:rPr lang="es-ES" sz="2800" dirty="0"/>
              <a:t> </a:t>
            </a:r>
            <a:r>
              <a:rPr lang="es-ES" sz="2800" dirty="0">
                <a:hlinkClick r:id="rId27" tooltip="1904"/>
              </a:rPr>
              <a:t>1904</a:t>
            </a:r>
            <a:r>
              <a:rPr lang="es-ES" sz="2800" dirty="0"/>
              <a:t> ve 12 </a:t>
            </a:r>
            <a:r>
              <a:rPr lang="es-ES" sz="2800" dirty="0"/>
              <a:t>hodin</a:t>
            </a:r>
            <a:r>
              <a:rPr lang="cs-CZ" sz="2800" dirty="0"/>
              <a:t> Antonín Dvořák zemřel.</a:t>
            </a:r>
            <a:endParaRPr lang="cs-CZ" sz="2800" dirty="0"/>
          </a:p>
        </p:txBody>
      </p:sp>
      <p:sp>
        <p:nvSpPr>
          <p:cNvPr id="37" name="Obdélník 36"/>
          <p:cNvSpPr/>
          <p:nvPr/>
        </p:nvSpPr>
        <p:spPr>
          <a:xfrm>
            <a:off x="539552" y="5301208"/>
            <a:ext cx="8482000" cy="138499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Antonín Dvořák zemřel po pěti týdnech nemoci </a:t>
            </a:r>
            <a:r>
              <a:rPr lang="cs-CZ" sz="2800" dirty="0"/>
              <a:t>                 na </a:t>
            </a:r>
            <a:r>
              <a:rPr lang="cs-CZ" sz="2800" dirty="0"/>
              <a:t>srdeční selhání</a:t>
            </a:r>
            <a:r>
              <a:rPr lang="cs-CZ" sz="2800" dirty="0"/>
              <a:t>. </a:t>
            </a:r>
            <a:r>
              <a:rPr lang="cs-CZ" sz="2800" dirty="0"/>
              <a:t> 5. května byl pohřben na </a:t>
            </a:r>
            <a:r>
              <a:rPr lang="cs-CZ" sz="2800" dirty="0">
                <a:hlinkClick r:id="rId28" tooltip="Vyšehradský hřbitov"/>
              </a:rPr>
              <a:t>Vyšehradském hřbitově</a:t>
            </a:r>
            <a:r>
              <a:rPr lang="cs-CZ" sz="2800" dirty="0"/>
              <a:t>. </a:t>
            </a:r>
          </a:p>
        </p:txBody>
      </p:sp>
      <p:pic>
        <p:nvPicPr>
          <p:cNvPr id="4118" name="Picture 22" descr="File:DvorakGrave.jpg"/>
          <p:cNvPicPr>
            <a:picLocks noChangeAspect="1" noChangeArrowheads="1"/>
          </p:cNvPicPr>
          <p:nvPr/>
        </p:nvPicPr>
        <p:blipFill>
          <a:blip r:embed="rId29"/>
          <a:srcRect/>
          <a:stretch>
            <a:fillRect/>
          </a:stretch>
        </p:blipFill>
        <p:spPr bwMode="auto">
          <a:xfrm>
            <a:off x="363538" y="1268413"/>
            <a:ext cx="3560762" cy="393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1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9" dur="1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000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7" dur="1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1000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1000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1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1000"/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6" dur="10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File:Manhattan3 am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41581" y="1261880"/>
            <a:ext cx="8141571" cy="54243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5126" name="Picture 6" descr="Soubor:Růžena Maturová as the first Rusalk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2997200"/>
            <a:ext cx="3116263" cy="3689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362950" cy="1125538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/>
              <a:t>A čím se vlastně proslavil?</a:t>
            </a:r>
          </a:p>
        </p:txBody>
      </p:sp>
      <p:sp>
        <p:nvSpPr>
          <p:cNvPr id="7" name="TextovéPole 6">
            <a:hlinkClick r:id="rId4"/>
          </p:cNvPr>
          <p:cNvSpPr txBox="1"/>
          <p:nvPr/>
        </p:nvSpPr>
        <p:spPr>
          <a:xfrm rot="20449146">
            <a:off x="107350" y="2955738"/>
            <a:ext cx="3102131" cy="5232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Opera:</a:t>
            </a:r>
            <a:r>
              <a:rPr lang="en-US" sz="2800" dirty="0"/>
              <a:t> </a:t>
            </a:r>
            <a:r>
              <a:rPr lang="cs-CZ" sz="2800" dirty="0"/>
              <a:t>RUSALKA</a:t>
            </a:r>
            <a:endParaRPr lang="cs-CZ" sz="2800" dirty="0"/>
          </a:p>
        </p:txBody>
      </p:sp>
      <p:pic>
        <p:nvPicPr>
          <p:cNvPr id="5124" name="Picture 4" descr="NSRW Antonin Dvorak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1375" y="1046163"/>
            <a:ext cx="2917825" cy="3824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sp>
        <p:nvSpPr>
          <p:cNvPr id="12" name="TextovéPole 11">
            <a:hlinkClick r:id="rId6"/>
          </p:cNvPr>
          <p:cNvSpPr txBox="1"/>
          <p:nvPr/>
        </p:nvSpPr>
        <p:spPr>
          <a:xfrm rot="552792">
            <a:off x="5436096" y="4259615"/>
            <a:ext cx="3528392" cy="95410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/>
              <a:t>Klavirni</a:t>
            </a:r>
            <a:r>
              <a:rPr lang="en-US" sz="2800" dirty="0"/>
              <a:t> </a:t>
            </a:r>
            <a:r>
              <a:rPr lang="en-US" sz="2800" dirty="0" err="1"/>
              <a:t>dila</a:t>
            </a:r>
            <a:r>
              <a:rPr lang="cs-CZ" sz="2800" dirty="0"/>
              <a:t>:	</a:t>
            </a:r>
            <a:r>
              <a:rPr lang="en-US" sz="2800" dirty="0"/>
              <a:t>HUMORESKA</a:t>
            </a:r>
            <a:endParaRPr lang="cs-CZ" sz="2800" dirty="0"/>
          </a:p>
        </p:txBody>
      </p:sp>
      <p:sp>
        <p:nvSpPr>
          <p:cNvPr id="15" name="TextovéPole 14">
            <a:hlinkClick r:id="rId7"/>
          </p:cNvPr>
          <p:cNvSpPr txBox="1"/>
          <p:nvPr/>
        </p:nvSpPr>
        <p:spPr>
          <a:xfrm rot="21113154">
            <a:off x="3297248" y="5978961"/>
            <a:ext cx="3103020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/>
              <a:t>Slovanske</a:t>
            </a:r>
            <a:r>
              <a:rPr lang="en-US" sz="2800" dirty="0"/>
              <a:t> </a:t>
            </a:r>
            <a:r>
              <a:rPr lang="en-US" sz="2800" dirty="0" err="1"/>
              <a:t>tance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 rot="459435">
            <a:off x="400050" y="1403350"/>
            <a:ext cx="5403850" cy="5238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Symfonie:</a:t>
            </a:r>
            <a:r>
              <a:rPr lang="en-US" sz="2800" dirty="0"/>
              <a:t> </a:t>
            </a:r>
            <a:r>
              <a:rPr lang="cs-CZ" sz="2800" dirty="0"/>
              <a:t>Č. 9 </a:t>
            </a:r>
            <a:r>
              <a:rPr lang="cs-CZ" sz="2800" dirty="0">
                <a:solidFill>
                  <a:schemeClr val="bg1"/>
                </a:solidFill>
                <a:hlinkClick r:id="rId8"/>
              </a:rPr>
              <a:t>NOVOSVĚTSKÁ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3"/>
          <p:cNvSpPr>
            <a:spLocks noChangeArrowheads="1"/>
          </p:cNvSpPr>
          <p:nvPr/>
        </p:nvSpPr>
        <p:spPr bwMode="auto">
          <a:xfrm>
            <a:off x="296863" y="5156200"/>
            <a:ext cx="375920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cs-CZ" sz="1100">
                <a:latin typeface="Palatino Linotype" pitchFamily="18" charset="0"/>
              </a:rPr>
              <a:t>http://www.heroldq.cz/fota/dvorak.jpg</a:t>
            </a:r>
          </a:p>
        </p:txBody>
      </p:sp>
      <p:sp>
        <p:nvSpPr>
          <p:cNvPr id="19458" name="Obdélník 4"/>
          <p:cNvSpPr>
            <a:spLocks noChangeArrowheads="1"/>
          </p:cNvSpPr>
          <p:nvPr/>
        </p:nvSpPr>
        <p:spPr bwMode="auto">
          <a:xfrm>
            <a:off x="296863" y="4919663"/>
            <a:ext cx="3413125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cs-CZ" sz="1000">
                <a:latin typeface="Palatino Linotype" pitchFamily="18" charset="0"/>
              </a:rPr>
              <a:t>http://www.vcd.cz/hryi/dvorak.jpg</a:t>
            </a:r>
          </a:p>
        </p:txBody>
      </p:sp>
      <p:sp>
        <p:nvSpPr>
          <p:cNvPr id="19459" name="Obdélník 5"/>
          <p:cNvSpPr>
            <a:spLocks noChangeArrowheads="1"/>
          </p:cNvSpPr>
          <p:nvPr/>
        </p:nvSpPr>
        <p:spPr bwMode="auto">
          <a:xfrm>
            <a:off x="296863" y="5418138"/>
            <a:ext cx="6550025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cs-CZ" sz="1000">
                <a:latin typeface="Palatino Linotype" pitchFamily="18" charset="0"/>
              </a:rPr>
              <a:t>http://www.cojeco.cz/Attach//photos/pers3945dba798714.jpg</a:t>
            </a:r>
          </a:p>
        </p:txBody>
      </p:sp>
      <p:sp>
        <p:nvSpPr>
          <p:cNvPr id="19460" name="Rectangle 1"/>
          <p:cNvSpPr>
            <a:spLocks noChangeArrowheads="1"/>
          </p:cNvSpPr>
          <p:nvPr/>
        </p:nvSpPr>
        <p:spPr bwMode="auto">
          <a:xfrm>
            <a:off x="868363" y="3403600"/>
            <a:ext cx="9144000" cy="0"/>
          </a:xfrm>
          <a:prstGeom prst="rect">
            <a:avLst/>
          </a:prstGeom>
          <a:solidFill>
            <a:srgbClr val="FFFFEE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19461" name="Rectangle 2"/>
          <p:cNvSpPr>
            <a:spLocks noChangeArrowheads="1"/>
          </p:cNvSpPr>
          <p:nvPr/>
        </p:nvSpPr>
        <p:spPr bwMode="auto">
          <a:xfrm>
            <a:off x="868363" y="3403600"/>
            <a:ext cx="9144000" cy="0"/>
          </a:xfrm>
          <a:prstGeom prst="rect">
            <a:avLst/>
          </a:prstGeom>
          <a:solidFill>
            <a:srgbClr val="FFFFEE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19462" name="Obdélník 12"/>
          <p:cNvSpPr>
            <a:spLocks noChangeArrowheads="1"/>
          </p:cNvSpPr>
          <p:nvPr/>
        </p:nvSpPr>
        <p:spPr bwMode="auto">
          <a:xfrm>
            <a:off x="296863" y="5664200"/>
            <a:ext cx="8329612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cs-CZ" sz="1000">
                <a:latin typeface="Palatino Linotype" pitchFamily="18" charset="0"/>
              </a:rPr>
              <a:t>http://www.prostor-ad.cz/pruvodce/okolobrd/vysoka/img/ad1868.jpg</a:t>
            </a:r>
          </a:p>
        </p:txBody>
      </p:sp>
      <p:grpSp>
        <p:nvGrpSpPr>
          <p:cNvPr id="19463" name="Skupina 26"/>
          <p:cNvGrpSpPr>
            <a:grpSpLocks/>
          </p:cNvGrpSpPr>
          <p:nvPr/>
        </p:nvGrpSpPr>
        <p:grpSpPr bwMode="auto">
          <a:xfrm>
            <a:off x="269875" y="887413"/>
            <a:ext cx="8874125" cy="3582987"/>
            <a:chOff x="270112" y="887321"/>
            <a:chExt cx="8873888" cy="4456148"/>
          </a:xfrm>
        </p:grpSpPr>
        <p:sp>
          <p:nvSpPr>
            <p:cNvPr id="19467" name="Obdélník 7"/>
            <p:cNvSpPr>
              <a:spLocks noChangeArrowheads="1"/>
            </p:cNvSpPr>
            <p:nvPr/>
          </p:nvSpPr>
          <p:spPr bwMode="auto">
            <a:xfrm>
              <a:off x="270113" y="887321"/>
              <a:ext cx="8622367" cy="5539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thumb/1/13/Franti%C5%A1ek_Xaver_Sandmann_%28Franz_Xaver_Sandmann%29%2C_Karl%C5%AFv_Most%2C_pam%C3%A1tn%C3%A1_l%C3%ADpa.jpg/800px-Franti%C5%A1ek_Xaver_Sandmann_%28Franz_Xaver_Sandmann%29%2C_Karl%C5%AFv_Most%2C_pam%C3%A1tn%C3%A1_l%C3%ADpa.jpg</a:t>
              </a:r>
            </a:p>
          </p:txBody>
        </p:sp>
        <p:sp>
          <p:nvSpPr>
            <p:cNvPr id="19468" name="Obdélník 13"/>
            <p:cNvSpPr>
              <a:spLocks noChangeArrowheads="1"/>
            </p:cNvSpPr>
            <p:nvPr/>
          </p:nvSpPr>
          <p:spPr bwMode="auto">
            <a:xfrm>
              <a:off x="287083" y="1536509"/>
              <a:ext cx="8622367" cy="246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http://upload.wikimedia.org/wikipedia/commons/thumb/8/8d/Panna_Marie_Snezna_oltar.jpg/450px-Panna_Marie_Snezna_oltar.jpg</a:t>
              </a:r>
            </a:p>
          </p:txBody>
        </p:sp>
        <p:sp>
          <p:nvSpPr>
            <p:cNvPr id="19469" name="Obdélník 14"/>
            <p:cNvSpPr>
              <a:spLocks noChangeArrowheads="1"/>
            </p:cNvSpPr>
            <p:nvPr/>
          </p:nvSpPr>
          <p:spPr bwMode="auto">
            <a:xfrm>
              <a:off x="270113" y="1877920"/>
              <a:ext cx="8622367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http://upload.wikimedia.org/wikipedia/commons/thumb/8/8b/Tower_bridge_London_Twilight_-_November_2006.jpg/800px-Tower_bridge_London_Twilight_-_November_2006.jpg</a:t>
              </a:r>
            </a:p>
          </p:txBody>
        </p:sp>
        <p:sp>
          <p:nvSpPr>
            <p:cNvPr id="19470" name="Obdélník 15"/>
            <p:cNvSpPr>
              <a:spLocks noChangeArrowheads="1"/>
            </p:cNvSpPr>
            <p:nvPr/>
          </p:nvSpPr>
          <p:spPr bwMode="auto">
            <a:xfrm>
              <a:off x="270113" y="2373220"/>
              <a:ext cx="8622367" cy="246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http://upload.wikimedia.org/wikipedia/commons/thumb/f/fd/KingsCollegeChapel.jpg/800px-KingsCollegeChapel.jpg</a:t>
              </a:r>
            </a:p>
          </p:txBody>
        </p:sp>
        <p:sp>
          <p:nvSpPr>
            <p:cNvPr id="19471" name="Obdélník 16"/>
            <p:cNvSpPr>
              <a:spLocks noChangeArrowheads="1"/>
            </p:cNvSpPr>
            <p:nvPr/>
          </p:nvSpPr>
          <p:spPr bwMode="auto">
            <a:xfrm>
              <a:off x="270113" y="2714631"/>
              <a:ext cx="8622367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http://upload.wikimedia.org/wikipedia/commons/thumb/6/67/Mulberry_Street_NYC_c1900_LOC_3g04637u_edit.jpg/800px-Mulberry_Street_NYC_c1900_LOC_3g04637u_edit.jpg</a:t>
              </a:r>
            </a:p>
          </p:txBody>
        </p:sp>
        <p:sp>
          <p:nvSpPr>
            <p:cNvPr id="19472" name="Obdélník 17"/>
            <p:cNvSpPr>
              <a:spLocks noChangeArrowheads="1"/>
            </p:cNvSpPr>
            <p:nvPr/>
          </p:nvSpPr>
          <p:spPr bwMode="auto">
            <a:xfrm>
              <a:off x="270113" y="3209931"/>
              <a:ext cx="8622367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http://upload.wikimedia.org/wikipedia/commons/thumb/7/74/Pam%C3%A1tn%C3%ADk_Anton%C3%ADna_Dvo%C5%99%C3%A1ka_%282%29.JPG/800px-Pam%C3%A1tn%C3%ADk_Anton%C3%ADna_Dvo%C5%99%C3%A1ka_%282%29.JPG</a:t>
              </a:r>
            </a:p>
          </p:txBody>
        </p:sp>
        <p:sp>
          <p:nvSpPr>
            <p:cNvPr id="19473" name="Obdélník 19"/>
            <p:cNvSpPr>
              <a:spLocks noChangeArrowheads="1"/>
            </p:cNvSpPr>
            <p:nvPr/>
          </p:nvSpPr>
          <p:spPr bwMode="auto">
            <a:xfrm>
              <a:off x="270112" y="3705231"/>
              <a:ext cx="6018109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http://upload.wikimedia.org/wikipedia/commons/thumb/3/39/DvorakGrave.jpg/450px-DvorakGrave.jpg</a:t>
              </a:r>
            </a:p>
          </p:txBody>
        </p:sp>
        <p:sp>
          <p:nvSpPr>
            <p:cNvPr id="19474" name="Obdélník 20"/>
            <p:cNvSpPr>
              <a:spLocks noChangeArrowheads="1"/>
            </p:cNvSpPr>
            <p:nvPr/>
          </p:nvSpPr>
          <p:spPr bwMode="auto">
            <a:xfrm>
              <a:off x="270112" y="4200531"/>
              <a:ext cx="6018109" cy="246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http://upload.wikimedia.org/wikipedia/commons/3/31/NSRW_Antonin_Dvorak.png</a:t>
              </a:r>
            </a:p>
          </p:txBody>
        </p:sp>
        <p:sp>
          <p:nvSpPr>
            <p:cNvPr id="19475" name="Obdélník 21"/>
            <p:cNvSpPr>
              <a:spLocks noChangeArrowheads="1"/>
            </p:cNvSpPr>
            <p:nvPr/>
          </p:nvSpPr>
          <p:spPr bwMode="auto">
            <a:xfrm>
              <a:off x="270112" y="4541942"/>
              <a:ext cx="783028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http://upload.wikimedia.org/wikipedia/commons/thumb/b/b1/R%C5%AF%C5%BEena_Maturov%C3%A1_as_the_first_Rusalka.jpg/506px-R%C5%AF%C5%BEena_Maturov%C3%A1_as_the_first_Rusalka.jpg</a:t>
              </a:r>
            </a:p>
          </p:txBody>
        </p:sp>
        <p:sp>
          <p:nvSpPr>
            <p:cNvPr id="19476" name="Obdélník 22"/>
            <p:cNvSpPr>
              <a:spLocks noChangeArrowheads="1"/>
            </p:cNvSpPr>
            <p:nvPr/>
          </p:nvSpPr>
          <p:spPr bwMode="auto">
            <a:xfrm>
              <a:off x="270112" y="5037240"/>
              <a:ext cx="8873888" cy="3062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71450" indent="-171450">
                <a:buFont typeface="Arial" charset="0"/>
                <a:buChar char="•"/>
              </a:pPr>
              <a:r>
                <a:rPr lang="cs-CZ" sz="1000">
                  <a:latin typeface="Palatino Linotype" pitchFamily="18" charset="0"/>
                </a:rPr>
                <a:t>http://upload.wikimedia.org/wikipedia/commons/thumb/7/7f/Manhattan3_amk.jpg/800px-Manhattan3_amk.jpg</a:t>
              </a:r>
            </a:p>
          </p:txBody>
        </p:sp>
      </p:grpSp>
      <p:sp>
        <p:nvSpPr>
          <p:cNvPr id="19464" name="Obdélník 23"/>
          <p:cNvSpPr>
            <a:spLocks noChangeArrowheads="1"/>
          </p:cNvSpPr>
          <p:nvPr/>
        </p:nvSpPr>
        <p:spPr bwMode="auto">
          <a:xfrm>
            <a:off x="269875" y="625475"/>
            <a:ext cx="7056438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Palatino Linotype" pitchFamily="18" charset="0"/>
              </a:rPr>
              <a:t>[cit. 201</a:t>
            </a:r>
            <a:r>
              <a:rPr lang="en-US" sz="1100">
                <a:latin typeface="Palatino Linotype" pitchFamily="18" charset="0"/>
              </a:rPr>
              <a:t>1</a:t>
            </a:r>
            <a:r>
              <a:rPr lang="cs-CZ" sz="1100">
                <a:latin typeface="Palatino Linotype" pitchFamily="18" charset="0"/>
              </a:rPr>
              <a:t>–1</a:t>
            </a:r>
            <a:r>
              <a:rPr lang="en-US" sz="1100">
                <a:latin typeface="Palatino Linotype" pitchFamily="18" charset="0"/>
              </a:rPr>
              <a:t>1</a:t>
            </a:r>
            <a:r>
              <a:rPr lang="cs-CZ" sz="1100">
                <a:latin typeface="Palatino Linotype" pitchFamily="18" charset="0"/>
              </a:rPr>
              <a:t>–</a:t>
            </a:r>
            <a:r>
              <a:rPr lang="en-US" sz="1100">
                <a:latin typeface="Palatino Linotype" pitchFamily="18" charset="0"/>
              </a:rPr>
              <a:t>12</a:t>
            </a:r>
            <a:r>
              <a:rPr lang="cs-CZ" sz="1100">
                <a:latin typeface="Palatino Linotype" pitchFamily="18" charset="0"/>
              </a:rPr>
              <a:t>]. Dostupné pod licencí Creative Commons na WWW:</a:t>
            </a:r>
          </a:p>
        </p:txBody>
      </p:sp>
      <p:sp>
        <p:nvSpPr>
          <p:cNvPr id="19465" name="TextovéPole 24"/>
          <p:cNvSpPr txBox="1">
            <a:spLocks noChangeArrowheads="1"/>
          </p:cNvSpPr>
          <p:nvPr/>
        </p:nvSpPr>
        <p:spPr bwMode="auto">
          <a:xfrm>
            <a:off x="287338" y="212725"/>
            <a:ext cx="1706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Palatino Linotype" pitchFamily="18" charset="0"/>
              </a:rPr>
              <a:t>Pou</a:t>
            </a:r>
            <a:r>
              <a:rPr lang="cs-CZ">
                <a:latin typeface="Palatino Linotype" pitchFamily="18" charset="0"/>
              </a:rPr>
              <a:t>žité zdroje:</a:t>
            </a:r>
          </a:p>
        </p:txBody>
      </p:sp>
      <p:sp>
        <p:nvSpPr>
          <p:cNvPr id="19466" name="Obdélník 27"/>
          <p:cNvSpPr>
            <a:spLocks noChangeArrowheads="1"/>
          </p:cNvSpPr>
          <p:nvPr/>
        </p:nvSpPr>
        <p:spPr bwMode="auto">
          <a:xfrm>
            <a:off x="238125" y="4652963"/>
            <a:ext cx="7056438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Palatino Linotype" pitchFamily="18" charset="0"/>
              </a:rPr>
              <a:t>[cit. 201</a:t>
            </a:r>
            <a:r>
              <a:rPr lang="en-US" sz="1100">
                <a:latin typeface="Palatino Linotype" pitchFamily="18" charset="0"/>
              </a:rPr>
              <a:t>1</a:t>
            </a:r>
            <a:r>
              <a:rPr lang="cs-CZ" sz="1100">
                <a:latin typeface="Palatino Linotype" pitchFamily="18" charset="0"/>
              </a:rPr>
              <a:t>–1</a:t>
            </a:r>
            <a:r>
              <a:rPr lang="en-US" sz="1100">
                <a:latin typeface="Palatino Linotype" pitchFamily="18" charset="0"/>
              </a:rPr>
              <a:t>1</a:t>
            </a:r>
            <a:r>
              <a:rPr lang="cs-CZ" sz="1100">
                <a:latin typeface="Palatino Linotype" pitchFamily="18" charset="0"/>
              </a:rPr>
              <a:t>–</a:t>
            </a:r>
            <a:r>
              <a:rPr lang="en-US" sz="1100">
                <a:latin typeface="Palatino Linotype" pitchFamily="18" charset="0"/>
              </a:rPr>
              <a:t>12</a:t>
            </a:r>
            <a:r>
              <a:rPr lang="cs-CZ" sz="1100">
                <a:latin typeface="Palatino Linotype" pitchFamily="18" charset="0"/>
              </a:rPr>
              <a:t>]. Ostatní obrázky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262</TotalTime>
  <Words>122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Palatino Linotype</vt:lpstr>
      <vt:lpstr>Arial</vt:lpstr>
      <vt:lpstr>Century Gothic</vt:lpstr>
      <vt:lpstr>Courier New</vt:lpstr>
      <vt:lpstr>Calibri</vt:lpstr>
      <vt:lpstr>Exekutivní</vt:lpstr>
      <vt:lpstr>Exekutivní</vt:lpstr>
      <vt:lpstr>Snímek 1</vt:lpstr>
      <vt:lpstr>Antonín Dvořák</vt:lpstr>
      <vt:lpstr>Čím byl?</vt:lpstr>
      <vt:lpstr>Co skládal?</vt:lpstr>
      <vt:lpstr>Co prožil?</vt:lpstr>
      <vt:lpstr>A čím se vlastně proslavil?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Antonín Dvořák</dc:title>
  <dc:creator>OEM</dc:creator>
  <cp:lastModifiedBy>SlamovaLi</cp:lastModifiedBy>
  <cp:revision>38</cp:revision>
  <dcterms:created xsi:type="dcterms:W3CDTF">2011-11-12T07:31:30Z</dcterms:created>
  <dcterms:modified xsi:type="dcterms:W3CDTF">2012-03-26T08:30:59Z</dcterms:modified>
</cp:coreProperties>
</file>