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6" r:id="rId3"/>
    <p:sldId id="257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527"/>
    <a:srgbClr val="F5FD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E5E07-D981-4DA7-A253-7A786ED2C221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278E2F-48BB-4046-9994-913BA50697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278E2F-48BB-4046-9994-913BA506975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F2BA4FA-006F-400F-9E79-9D7751275CC2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D1C04E-17F3-4BB9-BA65-AB56BFE41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cover dir="rd"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27088" y="115888"/>
            <a:ext cx="7489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 b="1" dirty="0">
              <a:solidFill>
                <a:srgbClr val="FFB0B0"/>
              </a:solidFill>
              <a:latin typeface="Tahoma" pitchFamily="34" charset="0"/>
            </a:endParaRPr>
          </a:p>
          <a:p>
            <a:r>
              <a:rPr lang="cs-CZ" sz="3200" b="1" dirty="0">
                <a:solidFill>
                  <a:srgbClr val="FFB0B0"/>
                </a:solidFill>
                <a:latin typeface="Tahoma" pitchFamily="34" charset="0"/>
              </a:rPr>
              <a:t> </a:t>
            </a:r>
            <a:r>
              <a:rPr lang="cs-CZ" sz="3200" b="1" dirty="0" smtClean="0">
                <a:solidFill>
                  <a:srgbClr val="FFB0B0"/>
                </a:solidFill>
                <a:latin typeface="Tahoma" pitchFamily="34" charset="0"/>
              </a:rPr>
              <a:t>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</a:rPr>
              <a:t>DIGITÁLNÍ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Tahoma" pitchFamily="34" charset="0"/>
              </a:rPr>
              <a:t>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463675"/>
          <a:ext cx="7993260" cy="4074806"/>
        </p:xfrm>
        <a:graphic>
          <a:graphicData uri="http://schemas.openxmlformats.org/drawingml/2006/table">
            <a:tbl>
              <a:tblPr/>
              <a:tblGrid>
                <a:gridCol w="2160013"/>
                <a:gridCol w="5833247"/>
              </a:tblGrid>
              <a:tr h="4580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02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VY_4_INOVACE_NEJ27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8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93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8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Gastronomie a restaurační provoz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21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Oblíbené  jídlo - recepty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93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1, 2, 3 -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8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93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3.7.2013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660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Oblíbené  jídlo - recepty, 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60648"/>
            <a:ext cx="9828584" cy="1944216"/>
          </a:xfrm>
        </p:spPr>
        <p:txBody>
          <a:bodyPr>
            <a:noAutofit/>
          </a:bodyPr>
          <a:lstStyle/>
          <a:p>
            <a:r>
              <a:rPr lang="cs-CZ" sz="6600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60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Mein</a:t>
            </a:r>
            <a:r>
              <a:rPr lang="cs-CZ" sz="60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beliebtes</a:t>
            </a:r>
            <a:r>
              <a:rPr lang="cs-CZ" sz="60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Essen</a:t>
            </a:r>
            <a:endParaRPr lang="cs-CZ" sz="6000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96752"/>
            <a:ext cx="7128792" cy="2664296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       </a:t>
            </a:r>
            <a:r>
              <a:rPr lang="cs-CZ" sz="8000" dirty="0" err="1" smtClean="0">
                <a:solidFill>
                  <a:srgbClr val="C00000"/>
                </a:solidFill>
              </a:rPr>
              <a:t>Rezepte</a:t>
            </a:r>
            <a:endParaRPr lang="cs-CZ" sz="80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Luda\AppData\Local\Microsoft\Windows\Temporary Internet Files\Content.IE5\DZBLHQTV\MC9002961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356992"/>
            <a:ext cx="3600400" cy="19842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chemeClr val="accent3"/>
                </a:solidFill>
                <a:latin typeface="Aharoni" pitchFamily="2" charset="-79"/>
                <a:cs typeface="Aharoni" pitchFamily="2" charset="-79"/>
              </a:rPr>
              <a:t>          </a:t>
            </a:r>
            <a:r>
              <a:rPr lang="cs-CZ" sz="72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Rezepte</a:t>
            </a:r>
            <a:endParaRPr lang="cs-CZ" sz="7200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</a:rPr>
              <a:t>Suppe</a:t>
            </a:r>
            <a:endParaRPr lang="cs-CZ" sz="4800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4800" dirty="0" smtClean="0">
                <a:solidFill>
                  <a:schemeClr val="bg1"/>
                </a:solidFill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</a:rPr>
              <a:t>Hauptgericht</a:t>
            </a:r>
            <a:endParaRPr lang="cs-CZ" sz="4800" dirty="0" smtClean="0">
              <a:solidFill>
                <a:schemeClr val="bg1"/>
              </a:solidFill>
            </a:endParaRPr>
          </a:p>
          <a:p>
            <a:endParaRPr lang="cs-CZ" sz="4800" dirty="0" smtClean="0">
              <a:solidFill>
                <a:schemeClr val="bg1"/>
              </a:solidFill>
            </a:endParaRPr>
          </a:p>
          <a:p>
            <a:r>
              <a:rPr lang="cs-CZ" sz="4800" dirty="0" smtClean="0">
                <a:solidFill>
                  <a:schemeClr val="bg1"/>
                </a:solidFill>
              </a:rPr>
              <a:t> </a:t>
            </a:r>
            <a:r>
              <a:rPr lang="cs-CZ" sz="4800" dirty="0" err="1" smtClean="0">
                <a:solidFill>
                  <a:schemeClr val="bg1"/>
                </a:solidFill>
              </a:rPr>
              <a:t>Süssspeise</a:t>
            </a:r>
            <a:endParaRPr lang="cs-CZ" sz="4800" dirty="0" smtClean="0">
              <a:solidFill>
                <a:schemeClr val="bg1"/>
              </a:solidFill>
            </a:endParaRPr>
          </a:p>
        </p:txBody>
      </p:sp>
      <p:pic>
        <p:nvPicPr>
          <p:cNvPr id="1028" name="Picture 4" descr="C:\Users\Luda\AppData\Local\Microsoft\Windows\Temporary Internet Files\Content.IE5\IB3WJPXJ\MC900215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700808"/>
            <a:ext cx="2237715" cy="1784542"/>
          </a:xfrm>
          <a:prstGeom prst="rect">
            <a:avLst/>
          </a:prstGeom>
          <a:noFill/>
        </p:spPr>
      </p:pic>
      <p:pic>
        <p:nvPicPr>
          <p:cNvPr id="1030" name="Picture 6" descr="C:\Users\Luda\AppData\Local\Microsoft\Windows\Temporary Internet Files\Content.IE5\517NR6TP\MC9002334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077072"/>
            <a:ext cx="2411240" cy="1914808"/>
          </a:xfrm>
          <a:prstGeom prst="rect">
            <a:avLst/>
          </a:prstGeom>
          <a:noFill/>
        </p:spPr>
      </p:pic>
      <p:pic>
        <p:nvPicPr>
          <p:cNvPr id="1034" name="Picture 10" descr="C:\Users\Luda\AppData\Local\Microsoft\Windows\Temporary Internet Files\Content.IE5\INQDY5Y7\MC9000534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645024"/>
            <a:ext cx="1425550" cy="123626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9073008" cy="1340768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3"/>
                </a:solidFill>
                <a:latin typeface="Cooper Black" pitchFamily="18" charset="0"/>
              </a:rPr>
              <a:t>   </a:t>
            </a:r>
            <a:r>
              <a:rPr lang="cs-CZ" sz="66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Tomatensuppe</a:t>
            </a:r>
            <a:endParaRPr lang="cs-CZ" sz="6600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4896544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Zutaten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chemeClr val="bg1"/>
                </a:solidFill>
              </a:rPr>
              <a:t>Tomatenmark</a:t>
            </a:r>
            <a:r>
              <a:rPr lang="cs-CZ" b="1" dirty="0" smtClean="0">
                <a:solidFill>
                  <a:schemeClr val="bg1"/>
                </a:solidFill>
              </a:rPr>
              <a:t>(300g), Margarine(100g), </a:t>
            </a:r>
            <a:r>
              <a:rPr lang="cs-CZ" b="1" dirty="0" err="1" smtClean="0">
                <a:solidFill>
                  <a:schemeClr val="bg1"/>
                </a:solidFill>
              </a:rPr>
              <a:t>glattes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Mehl</a:t>
            </a:r>
            <a:r>
              <a:rPr lang="cs-CZ" b="1" dirty="0" smtClean="0">
                <a:solidFill>
                  <a:schemeClr val="bg1"/>
                </a:solidFill>
              </a:rPr>
              <a:t>(150g), </a:t>
            </a:r>
            <a:r>
              <a:rPr lang="cs-CZ" b="1" dirty="0" err="1" smtClean="0">
                <a:solidFill>
                  <a:schemeClr val="bg1"/>
                </a:solidFill>
              </a:rPr>
              <a:t>Reis</a:t>
            </a:r>
            <a:r>
              <a:rPr lang="cs-CZ" b="1" dirty="0" smtClean="0">
                <a:solidFill>
                  <a:schemeClr val="bg1"/>
                </a:solidFill>
              </a:rPr>
              <a:t>(100g), </a:t>
            </a:r>
            <a:r>
              <a:rPr lang="cs-CZ" b="1" dirty="0" err="1" smtClean="0">
                <a:solidFill>
                  <a:schemeClr val="bg1"/>
                </a:solidFill>
              </a:rPr>
              <a:t>Salz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Wasser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Brühe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Zucker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Suppenwürze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Blattpetersilie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rgbClr val="FFFF00"/>
                </a:solidFill>
              </a:rPr>
              <a:t>Zubereitung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chemeClr val="bg1"/>
                </a:solidFill>
              </a:rPr>
              <a:t>Vom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Fett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Mehl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Mehlschwitze</a:t>
            </a:r>
            <a:r>
              <a:rPr lang="cs-CZ" b="1" dirty="0" smtClean="0">
                <a:solidFill>
                  <a:schemeClr val="bg1"/>
                </a:solidFill>
              </a:rPr>
              <a:t> machen,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Brühe</a:t>
            </a:r>
            <a:r>
              <a:rPr lang="cs-CZ" b="1" dirty="0" smtClean="0">
                <a:solidFill>
                  <a:schemeClr val="bg1"/>
                </a:solidFill>
              </a:rPr>
              <a:t>(</a:t>
            </a:r>
            <a:r>
              <a:rPr lang="cs-CZ" b="1" dirty="0" err="1" smtClean="0">
                <a:solidFill>
                  <a:schemeClr val="bg1"/>
                </a:solidFill>
              </a:rPr>
              <a:t>Wasser</a:t>
            </a:r>
            <a:r>
              <a:rPr lang="cs-CZ" b="1" dirty="0" smtClean="0">
                <a:solidFill>
                  <a:schemeClr val="bg1"/>
                </a:solidFill>
              </a:rPr>
              <a:t>) </a:t>
            </a:r>
            <a:r>
              <a:rPr lang="cs-CZ" b="1" dirty="0" err="1" smtClean="0">
                <a:solidFill>
                  <a:schemeClr val="bg1"/>
                </a:solidFill>
              </a:rPr>
              <a:t>aufgiessen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durchkochen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err="1" smtClean="0">
                <a:solidFill>
                  <a:schemeClr val="bg1"/>
                </a:solidFill>
              </a:rPr>
              <a:t>Salz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Lorbeerblatt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Tomatenmark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zugeben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wieder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aufkochen</a:t>
            </a:r>
            <a:r>
              <a:rPr lang="cs-CZ" b="1" dirty="0" smtClean="0">
                <a:solidFill>
                  <a:schemeClr val="bg1"/>
                </a:solidFill>
              </a:rPr>
              <a:t>. Durch </a:t>
            </a:r>
            <a:r>
              <a:rPr lang="cs-CZ" b="1" dirty="0" err="1" smtClean="0">
                <a:solidFill>
                  <a:schemeClr val="bg1"/>
                </a:solidFill>
              </a:rPr>
              <a:t>ein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Sieb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giessen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Zucker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abschmecken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gekochten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Reis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zugeben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vor </a:t>
            </a:r>
            <a:r>
              <a:rPr lang="cs-CZ" b="1" dirty="0" err="1" smtClean="0">
                <a:solidFill>
                  <a:schemeClr val="bg1"/>
                </a:solidFill>
              </a:rPr>
              <a:t>dem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Servieren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Suppenwürze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chemeClr val="bg1"/>
                </a:solidFill>
              </a:rPr>
              <a:t>Blattpetersilie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chemeClr val="bg1"/>
                </a:solidFill>
              </a:rPr>
              <a:t>abschmecken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686800" cy="1484784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3"/>
                </a:solidFill>
                <a:latin typeface="Cooper Black" pitchFamily="18" charset="0"/>
              </a:rPr>
              <a:t>  </a:t>
            </a:r>
            <a:r>
              <a:rPr lang="cs-CZ" sz="60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Paniertes</a:t>
            </a:r>
            <a:r>
              <a:rPr lang="cs-CZ" sz="60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60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Schnitzel</a:t>
            </a:r>
            <a:endParaRPr lang="cs-CZ" sz="6000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Zutaten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chemeClr val="bg1"/>
                </a:solidFill>
              </a:rPr>
              <a:t>Schweinskeule</a:t>
            </a:r>
            <a:r>
              <a:rPr lang="cs-CZ" b="1" dirty="0" smtClean="0">
                <a:solidFill>
                  <a:schemeClr val="bg1"/>
                </a:solidFill>
              </a:rPr>
              <a:t> (1000g), </a:t>
            </a:r>
            <a:r>
              <a:rPr lang="cs-CZ" b="1" dirty="0" err="1" smtClean="0">
                <a:solidFill>
                  <a:schemeClr val="bg1"/>
                </a:solidFill>
              </a:rPr>
              <a:t>glattes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Mehl</a:t>
            </a:r>
            <a:r>
              <a:rPr lang="cs-CZ" b="1" dirty="0" smtClean="0">
                <a:solidFill>
                  <a:schemeClr val="bg1"/>
                </a:solidFill>
              </a:rPr>
              <a:t> (100g), </a:t>
            </a:r>
            <a:r>
              <a:rPr lang="cs-CZ" b="1" dirty="0" err="1" smtClean="0">
                <a:solidFill>
                  <a:schemeClr val="bg1"/>
                </a:solidFill>
              </a:rPr>
              <a:t>Eier</a:t>
            </a:r>
            <a:r>
              <a:rPr lang="cs-CZ" b="1" dirty="0" smtClean="0">
                <a:solidFill>
                  <a:schemeClr val="bg1"/>
                </a:solidFill>
              </a:rPr>
              <a:t> (2), </a:t>
            </a:r>
            <a:r>
              <a:rPr lang="cs-CZ" b="1" dirty="0" err="1" smtClean="0">
                <a:solidFill>
                  <a:schemeClr val="bg1"/>
                </a:solidFill>
              </a:rPr>
              <a:t>Milch</a:t>
            </a:r>
            <a:r>
              <a:rPr lang="cs-CZ" b="1" dirty="0" smtClean="0">
                <a:solidFill>
                  <a:schemeClr val="bg1"/>
                </a:solidFill>
              </a:rPr>
              <a:t> (100g), </a:t>
            </a:r>
            <a:r>
              <a:rPr lang="cs-CZ" b="1" dirty="0" err="1" smtClean="0">
                <a:solidFill>
                  <a:schemeClr val="bg1"/>
                </a:solidFill>
              </a:rPr>
              <a:t>Semmelbrösel</a:t>
            </a:r>
            <a:r>
              <a:rPr lang="cs-CZ" b="1" dirty="0" smtClean="0">
                <a:solidFill>
                  <a:schemeClr val="bg1"/>
                </a:solidFill>
              </a:rPr>
              <a:t> (200g), </a:t>
            </a:r>
            <a:r>
              <a:rPr lang="cs-CZ" b="1" dirty="0" err="1" smtClean="0">
                <a:solidFill>
                  <a:schemeClr val="bg1"/>
                </a:solidFill>
              </a:rPr>
              <a:t>Salz</a:t>
            </a:r>
            <a:r>
              <a:rPr lang="cs-CZ" b="1" dirty="0" smtClean="0">
                <a:solidFill>
                  <a:schemeClr val="bg1"/>
                </a:solidFill>
              </a:rPr>
              <a:t>, ‚</a:t>
            </a:r>
            <a:r>
              <a:rPr lang="cs-CZ" b="1" dirty="0" err="1" smtClean="0">
                <a:solidFill>
                  <a:schemeClr val="bg1"/>
                </a:solidFill>
              </a:rPr>
              <a:t>Öl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zum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Braten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rgbClr val="FFFF00"/>
                </a:solidFill>
              </a:rPr>
              <a:t>Zubereitung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chemeClr val="bg1"/>
                </a:solidFill>
              </a:rPr>
              <a:t>Fleischstücke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breit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klopfen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salzen</a:t>
            </a:r>
            <a:r>
              <a:rPr lang="cs-CZ" b="1" dirty="0" smtClean="0">
                <a:solidFill>
                  <a:schemeClr val="bg1"/>
                </a:solidFill>
              </a:rPr>
              <a:t>, in </a:t>
            </a:r>
            <a:r>
              <a:rPr lang="cs-CZ" b="1" dirty="0" err="1" smtClean="0">
                <a:solidFill>
                  <a:schemeClr val="bg1"/>
                </a:solidFill>
              </a:rPr>
              <a:t>Mehl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dann</a:t>
            </a:r>
            <a:r>
              <a:rPr lang="cs-CZ" b="1" dirty="0" smtClean="0">
                <a:solidFill>
                  <a:schemeClr val="bg1"/>
                </a:solidFill>
              </a:rPr>
              <a:t> in </a:t>
            </a:r>
            <a:r>
              <a:rPr lang="cs-CZ" b="1" dirty="0" err="1" smtClean="0">
                <a:solidFill>
                  <a:schemeClr val="bg1"/>
                </a:solidFill>
              </a:rPr>
              <a:t>Eiern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zuletzt</a:t>
            </a:r>
            <a:r>
              <a:rPr lang="cs-CZ" b="1" dirty="0" smtClean="0">
                <a:solidFill>
                  <a:schemeClr val="bg1"/>
                </a:solidFill>
              </a:rPr>
              <a:t> in </a:t>
            </a:r>
            <a:r>
              <a:rPr lang="cs-CZ" b="1" dirty="0" err="1" smtClean="0">
                <a:solidFill>
                  <a:schemeClr val="bg1"/>
                </a:solidFill>
              </a:rPr>
              <a:t>Semmelbrösel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wälzen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Fett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Braten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b="1" dirty="0" err="1" smtClean="0">
                <a:solidFill>
                  <a:srgbClr val="FFFF00"/>
                </a:solidFill>
              </a:rPr>
              <a:t>Beilage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chemeClr val="bg1"/>
                </a:solidFill>
              </a:rPr>
              <a:t>Kartoffeln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auf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verschiedene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Art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Kartoffelsalate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Gemüsesalate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Kompotte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9011344" cy="1340768"/>
          </a:xfrm>
        </p:spPr>
        <p:txBody>
          <a:bodyPr>
            <a:noAutofit/>
          </a:bodyPr>
          <a:lstStyle/>
          <a:p>
            <a:r>
              <a:rPr lang="cs-CZ" sz="48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Palatschinken</a:t>
            </a:r>
            <a:r>
              <a:rPr lang="cs-CZ" sz="4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8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mit</a:t>
            </a:r>
            <a:r>
              <a:rPr lang="cs-CZ" sz="48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800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Konfitüre</a:t>
            </a:r>
            <a:endParaRPr lang="cs-CZ" sz="4800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 fontScale="92500"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Zutaten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chemeClr val="bg1"/>
                </a:solidFill>
              </a:rPr>
              <a:t>Eier</a:t>
            </a:r>
            <a:r>
              <a:rPr lang="cs-CZ" b="1" dirty="0" smtClean="0">
                <a:solidFill>
                  <a:schemeClr val="bg1"/>
                </a:solidFill>
              </a:rPr>
              <a:t> (6), </a:t>
            </a:r>
            <a:r>
              <a:rPr lang="cs-CZ" b="1" dirty="0" err="1" smtClean="0">
                <a:solidFill>
                  <a:schemeClr val="bg1"/>
                </a:solidFill>
              </a:rPr>
              <a:t>Salz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Milch</a:t>
            </a:r>
            <a:r>
              <a:rPr lang="cs-CZ" b="1" dirty="0" smtClean="0">
                <a:solidFill>
                  <a:schemeClr val="bg1"/>
                </a:solidFill>
              </a:rPr>
              <a:t> (1500ml), </a:t>
            </a:r>
            <a:r>
              <a:rPr lang="cs-CZ" b="1" dirty="0" err="1" smtClean="0">
                <a:solidFill>
                  <a:schemeClr val="bg1"/>
                </a:solidFill>
              </a:rPr>
              <a:t>Halbgriffiges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Mehl</a:t>
            </a:r>
            <a:r>
              <a:rPr lang="cs-CZ" b="1" dirty="0" smtClean="0">
                <a:solidFill>
                  <a:schemeClr val="bg1"/>
                </a:solidFill>
              </a:rPr>
              <a:t> (750g), </a:t>
            </a:r>
            <a:r>
              <a:rPr lang="cs-CZ" b="1" dirty="0" err="1" smtClean="0">
                <a:solidFill>
                  <a:schemeClr val="bg1"/>
                </a:solidFill>
              </a:rPr>
              <a:t>Butter</a:t>
            </a:r>
            <a:r>
              <a:rPr lang="cs-CZ" b="1" dirty="0" smtClean="0">
                <a:solidFill>
                  <a:schemeClr val="bg1"/>
                </a:solidFill>
              </a:rPr>
              <a:t> (300g), </a:t>
            </a:r>
            <a:r>
              <a:rPr lang="cs-CZ" b="1" dirty="0" err="1" smtClean="0">
                <a:solidFill>
                  <a:schemeClr val="bg1"/>
                </a:solidFill>
              </a:rPr>
              <a:t>Puderzucker</a:t>
            </a:r>
            <a:r>
              <a:rPr lang="cs-CZ" b="1" dirty="0" smtClean="0">
                <a:solidFill>
                  <a:schemeClr val="bg1"/>
                </a:solidFill>
              </a:rPr>
              <a:t> (100g)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rgbClr val="FFFF00"/>
                </a:solidFill>
              </a:rPr>
              <a:t>Zubereitung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chemeClr val="bg1"/>
                </a:solidFill>
              </a:rPr>
              <a:t>Eier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sorgfältig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verrühren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eine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Prise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Salz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zugeben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Milch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verdünnen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bei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ständigem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Rühren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das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gesiebte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Mehl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zugeben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err="1" smtClean="0">
                <a:solidFill>
                  <a:schemeClr val="bg1"/>
                </a:solidFill>
              </a:rPr>
              <a:t>Gebackene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heisse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Palatschinken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der </a:t>
            </a:r>
            <a:r>
              <a:rPr lang="cs-CZ" b="1" dirty="0" err="1" smtClean="0">
                <a:solidFill>
                  <a:schemeClr val="bg1"/>
                </a:solidFill>
              </a:rPr>
              <a:t>Konfitüre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bestreichen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rollen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dem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gesiebten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Puderzucker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bestreuen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servieren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err="1" smtClean="0">
                <a:solidFill>
                  <a:schemeClr val="bg1"/>
                </a:solidFill>
              </a:rPr>
              <a:t>Sie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kann</a:t>
            </a:r>
            <a:r>
              <a:rPr lang="cs-CZ" b="1" dirty="0" smtClean="0">
                <a:solidFill>
                  <a:schemeClr val="bg1"/>
                </a:solidFill>
              </a:rPr>
              <a:t> man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verschiedenen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Füllungen</a:t>
            </a:r>
            <a:r>
              <a:rPr lang="cs-CZ" b="1" dirty="0" smtClean="0">
                <a:solidFill>
                  <a:schemeClr val="bg1"/>
                </a:solidFill>
              </a:rPr>
              <a:t> (z.B.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Erdbeeren</a:t>
            </a:r>
            <a:r>
              <a:rPr lang="cs-CZ" b="1" dirty="0" smtClean="0">
                <a:solidFill>
                  <a:schemeClr val="bg1"/>
                </a:solidFill>
              </a:rPr>
              <a:t> oder </a:t>
            </a:r>
            <a:r>
              <a:rPr lang="cs-CZ" b="1" dirty="0" err="1" smtClean="0">
                <a:solidFill>
                  <a:schemeClr val="bg1"/>
                </a:solidFill>
              </a:rPr>
              <a:t>einem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anderem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Obst</a:t>
            </a:r>
            <a:r>
              <a:rPr lang="cs-CZ" b="1" dirty="0" smtClean="0">
                <a:solidFill>
                  <a:schemeClr val="bg1"/>
                </a:solidFill>
              </a:rPr>
              <a:t>) </a:t>
            </a:r>
            <a:r>
              <a:rPr lang="cs-CZ" b="1" dirty="0" err="1" smtClean="0">
                <a:solidFill>
                  <a:schemeClr val="bg1"/>
                </a:solidFill>
              </a:rPr>
              <a:t>füllen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mit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Schlagsahne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und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Schokolade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verzieren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10116616" cy="9906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accent3"/>
                </a:solidFill>
                <a:latin typeface="Cooper Black" pitchFamily="18" charset="0"/>
              </a:rPr>
              <a:t>     </a:t>
            </a:r>
            <a:r>
              <a:rPr lang="cs-CZ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Beantworten</a:t>
            </a:r>
            <a:r>
              <a:rPr lang="cs-CZ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Sie</a:t>
            </a:r>
            <a:r>
              <a:rPr lang="cs-CZ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die</a:t>
            </a:r>
            <a:r>
              <a:rPr lang="cs-CZ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Fragen</a:t>
            </a:r>
            <a:r>
              <a:rPr lang="cs-CZ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:</a:t>
            </a:r>
            <a:endParaRPr lang="cs-CZ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060848"/>
            <a:ext cx="8153400" cy="4035152"/>
          </a:xfrm>
        </p:spPr>
        <p:txBody>
          <a:bodyPr/>
          <a:lstStyle/>
          <a:p>
            <a:pPr>
              <a:defRPr/>
            </a:pPr>
            <a:r>
              <a:rPr lang="cs-CZ" dirty="0" err="1" smtClean="0">
                <a:solidFill>
                  <a:schemeClr val="bg1"/>
                </a:solidFill>
              </a:rPr>
              <a:t>Wie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dein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beliebtes</a:t>
            </a:r>
            <a:r>
              <a:rPr lang="cs-CZ" dirty="0" smtClean="0">
                <a:solidFill>
                  <a:schemeClr val="bg1"/>
                </a:solidFill>
              </a:rPr>
              <a:t> Essen?</a:t>
            </a:r>
          </a:p>
          <a:p>
            <a:pPr>
              <a:defRPr/>
            </a:pPr>
            <a:r>
              <a:rPr lang="cs-CZ" dirty="0" err="1" smtClean="0">
                <a:solidFill>
                  <a:schemeClr val="bg1"/>
                </a:solidFill>
              </a:rPr>
              <a:t>Wie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deine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beliebte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Suppe</a:t>
            </a:r>
            <a:r>
              <a:rPr lang="cs-CZ" dirty="0" smtClean="0">
                <a:solidFill>
                  <a:schemeClr val="bg1"/>
                </a:solidFill>
              </a:rPr>
              <a:t>? </a:t>
            </a:r>
            <a:r>
              <a:rPr lang="cs-CZ" dirty="0" err="1" smtClean="0">
                <a:solidFill>
                  <a:schemeClr val="bg1"/>
                </a:solidFill>
              </a:rPr>
              <a:t>Wie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wird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sie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zubereitet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defRPr/>
            </a:pP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als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Hauptgericht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liebsten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defRPr/>
            </a:pP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brauchst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zur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Zubereitung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deines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beliebten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Gerichtens</a:t>
            </a:r>
            <a:r>
              <a:rPr lang="cs-CZ" dirty="0" smtClean="0">
                <a:solidFill>
                  <a:schemeClr val="bg1"/>
                </a:solidFill>
              </a:rPr>
              <a:t>: </a:t>
            </a:r>
            <a:r>
              <a:rPr lang="cs-CZ" dirty="0" err="1" smtClean="0">
                <a:solidFill>
                  <a:schemeClr val="bg1"/>
                </a:solidFill>
              </a:rPr>
              <a:t>welche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Zutaten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defRPr/>
            </a:pPr>
            <a:r>
              <a:rPr lang="cs-CZ" dirty="0" err="1" smtClean="0">
                <a:solidFill>
                  <a:schemeClr val="bg1"/>
                </a:solidFill>
              </a:rPr>
              <a:t>Kannst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dein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beliebtes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Rezept</a:t>
            </a:r>
            <a:r>
              <a:rPr lang="cs-CZ" dirty="0" smtClean="0">
                <a:solidFill>
                  <a:schemeClr val="bg1"/>
                </a:solidFill>
              </a:rPr>
              <a:t> der </a:t>
            </a:r>
            <a:r>
              <a:rPr lang="cs-CZ" dirty="0" err="1" smtClean="0">
                <a:solidFill>
                  <a:schemeClr val="bg1"/>
                </a:solidFill>
              </a:rPr>
              <a:t>Süssspeise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beschreiben</a:t>
            </a:r>
            <a:r>
              <a:rPr lang="cs-CZ" dirty="0" smtClean="0">
                <a:solidFill>
                  <a:schemeClr val="bg1"/>
                </a:solidFill>
              </a:rPr>
              <a:t>? </a:t>
            </a:r>
            <a:r>
              <a:rPr lang="cs-CZ" dirty="0" err="1" smtClean="0">
                <a:solidFill>
                  <a:schemeClr val="bg1"/>
                </a:solidFill>
              </a:rPr>
              <a:t>Was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brauchst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dazu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chemeClr val="accent3"/>
                </a:solidFill>
                <a:latin typeface="Cooper Black" pitchFamily="18" charset="0"/>
              </a:rPr>
              <a:t>  </a:t>
            </a:r>
            <a:r>
              <a:rPr lang="cs-CZ" sz="6600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Zdroje:</a:t>
            </a:r>
            <a:endParaRPr lang="cs-CZ" sz="6600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</a:rPr>
              <a:t>Česká a německá kuchyně. </a:t>
            </a:r>
            <a:r>
              <a:rPr lang="cs-CZ" dirty="0" err="1" smtClean="0">
                <a:solidFill>
                  <a:schemeClr val="bg1"/>
                </a:solidFill>
              </a:rPr>
              <a:t>Tschechische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und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Küche</a:t>
            </a:r>
            <a:r>
              <a:rPr lang="cs-CZ" dirty="0" smtClean="0">
                <a:solidFill>
                  <a:schemeClr val="bg1"/>
                </a:solidFill>
              </a:rPr>
              <a:t>. Navrženo a zpracováno projektovým týmem Hotelové školy v </a:t>
            </a:r>
            <a:r>
              <a:rPr lang="cs-CZ" dirty="0" err="1" smtClean="0">
                <a:solidFill>
                  <a:schemeClr val="bg1"/>
                </a:solidFill>
              </a:rPr>
              <a:t>Pirně</a:t>
            </a:r>
            <a:r>
              <a:rPr lang="cs-CZ" dirty="0" smtClean="0">
                <a:solidFill>
                  <a:schemeClr val="bg1"/>
                </a:solidFill>
              </a:rPr>
              <a:t>, SOŠ a SOU obchodu a služeb v Ústí nad Labem a SOŠ a SOU gastronomie Teplice. Děčínská Grafická Tiskárna 2001</a:t>
            </a:r>
          </a:p>
          <a:p>
            <a:pPr>
              <a:defRPr/>
            </a:pPr>
            <a:r>
              <a:rPr lang="cs-CZ" dirty="0" smtClean="0">
                <a:solidFill>
                  <a:schemeClr val="bg1"/>
                </a:solidFill>
              </a:rPr>
              <a:t>Obrázky: Galerie Klipart /cit. 3</a:t>
            </a:r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.7.2013/,</a:t>
            </a:r>
            <a:r>
              <a:rPr lang="cs-CZ" dirty="0" smtClean="0">
                <a:solidFill>
                  <a:schemeClr val="bg1"/>
                </a:solidFill>
              </a:rPr>
              <a:t> dostupné pod licenci Microsoft Office 2007 na  http://office.</a:t>
            </a:r>
            <a:r>
              <a:rPr lang="cs-CZ" dirty="0" err="1" smtClean="0">
                <a:solidFill>
                  <a:schemeClr val="bg1"/>
                </a:solidFill>
              </a:rPr>
              <a:t>microsoft.com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cs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cs-CZ" dirty="0" err="1" smtClean="0">
                <a:solidFill>
                  <a:schemeClr val="bg1"/>
                </a:solidFill>
              </a:rPr>
              <a:t>cz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images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</a:p>
          <a:p>
            <a:pPr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325</TotalTime>
  <Words>443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Snímek 1</vt:lpstr>
      <vt:lpstr>  Mein beliebtes Essen</vt:lpstr>
      <vt:lpstr>          Rezepte</vt:lpstr>
      <vt:lpstr>   Tomatensuppe</vt:lpstr>
      <vt:lpstr>  Paniertes Schnitzel</vt:lpstr>
      <vt:lpstr>Palatschinken mit Konfitüre</vt:lpstr>
      <vt:lpstr>     Beantworten Sie die Fragen:</vt:lpstr>
      <vt:lpstr>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favourite food</dc:title>
  <dc:creator>Luda</dc:creator>
  <cp:lastModifiedBy>Luda</cp:lastModifiedBy>
  <cp:revision>41</cp:revision>
  <dcterms:created xsi:type="dcterms:W3CDTF">2013-03-21T18:05:23Z</dcterms:created>
  <dcterms:modified xsi:type="dcterms:W3CDTF">2013-10-19T15:42:14Z</dcterms:modified>
</cp:coreProperties>
</file>