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62" r:id="rId7"/>
    <p:sldId id="266" r:id="rId8"/>
    <p:sldId id="270" r:id="rId9"/>
    <p:sldId id="264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735CA2-2A35-4D43-8561-7F41374A017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EE2C61-B662-484D-986C-23F56B1286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iola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://cs.wikipedia.org/wiki/Bed%C5%99ich_Smetana" TargetMode="External"/><Relationship Id="rId4" Type="http://schemas.openxmlformats.org/officeDocument/2006/relationships/hyperlink" Target="http://cs.wikipedia.org/wiki/Prozat%C3%ADmn%C3%AD_divadlo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892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://cs.wikipedia.org/wiki/189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aha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://cs.wikipedia.org/wiki/Varhanick%C3%A1_%C5%A1kola_v_Praz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/>
              <a:t>Anotace: </a:t>
            </a:r>
            <a:r>
              <a:rPr lang="cs-CZ" sz="2200" dirty="0" smtClean="0"/>
              <a:t>Materiál </a:t>
            </a:r>
            <a:r>
              <a:rPr lang="cs-CZ" sz="2200" dirty="0"/>
              <a:t>je určen pro </a:t>
            </a:r>
            <a:r>
              <a:rPr lang="cs-CZ" sz="2200" dirty="0" smtClean="0"/>
              <a:t>2. stupeň ZŠ, slouží </a:t>
            </a:r>
            <a:r>
              <a:rPr lang="cs-CZ" sz="2200" dirty="0"/>
              <a:t>k procvičení </a:t>
            </a:r>
            <a:r>
              <a:rPr lang="cs-CZ" sz="2200" dirty="0" smtClean="0"/>
              <a:t>		   probrané látky o hudebním skladateli </a:t>
            </a:r>
            <a:r>
              <a:rPr lang="cs-CZ" sz="2200" dirty="0" err="1" smtClean="0"/>
              <a:t>antonínu</a:t>
            </a:r>
            <a:r>
              <a:rPr lang="cs-CZ" sz="2200" dirty="0" smtClean="0"/>
              <a:t> 	   		   </a:t>
            </a:r>
            <a:r>
              <a:rPr lang="cs-CZ" sz="2200" dirty="0" err="1" smtClean="0"/>
              <a:t>dvořákovi</a:t>
            </a:r>
            <a:r>
              <a:rPr lang="cs-CZ" sz="2200" dirty="0" smtClean="0"/>
              <a:t>.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32656"/>
            <a:ext cx="8458200" cy="3024336"/>
          </a:xfrm>
        </p:spPr>
        <p:txBody>
          <a:bodyPr>
            <a:normAutofit/>
          </a:bodyPr>
          <a:lstStyle/>
          <a:p>
            <a:r>
              <a:rPr lang="cs-CZ" sz="2200" dirty="0"/>
              <a:t>NÁZEV ŠKOLY:</a:t>
            </a:r>
            <a:br>
              <a:rPr lang="cs-CZ" sz="2200" dirty="0"/>
            </a:br>
            <a:r>
              <a:rPr lang="cs-CZ" sz="2200" dirty="0"/>
              <a:t>SPECIÁLNÍ ZÁKLADNÍ ŠKOLA A MATEŘSKÁ ŠKOLA VARNSDORF</a:t>
            </a:r>
            <a:br>
              <a:rPr lang="cs-CZ" sz="2200" dirty="0"/>
            </a:br>
            <a:r>
              <a:rPr lang="cs-CZ" sz="2200" dirty="0"/>
              <a:t>AUTOR: </a:t>
            </a:r>
            <a:r>
              <a:rPr lang="cs-CZ" sz="2200" dirty="0" smtClean="0"/>
              <a:t>	Petr </a:t>
            </a:r>
            <a:r>
              <a:rPr lang="cs-CZ" sz="2200" dirty="0" smtClean="0"/>
              <a:t>Smetana, 2011 - 10 - 28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>NÁZEV: </a:t>
            </a:r>
            <a:r>
              <a:rPr lang="cs-CZ" sz="2200" dirty="0" smtClean="0"/>
              <a:t>	</a:t>
            </a:r>
            <a:r>
              <a:rPr lang="cs-CZ" sz="2200" b="1" dirty="0" smtClean="0"/>
              <a:t>VY_32_INOVACE_05</a:t>
            </a:r>
            <a:r>
              <a:rPr lang="cs-CZ" sz="2200" b="1" dirty="0" smtClean="0"/>
              <a:t>_ </a:t>
            </a:r>
            <a:r>
              <a:rPr lang="cs-CZ" sz="2200" b="1" dirty="0"/>
              <a:t>Hudební </a:t>
            </a:r>
            <a:r>
              <a:rPr lang="en-US" sz="2200" b="1" dirty="0" err="1" smtClean="0"/>
              <a:t>skladatel</a:t>
            </a:r>
            <a:r>
              <a:rPr lang="cs-CZ" sz="2200" b="1" dirty="0" smtClean="0"/>
              <a:t>é</a:t>
            </a:r>
            <a:r>
              <a:rPr lang="cs-CZ" sz="2200" b="1" dirty="0"/>
              <a:t/>
            </a:r>
            <a:br>
              <a:rPr lang="cs-CZ" sz="2200" b="1" dirty="0"/>
            </a:br>
            <a:r>
              <a:rPr lang="cs-CZ" sz="2200" b="1" dirty="0"/>
              <a:t>TÉMA: </a:t>
            </a:r>
            <a:r>
              <a:rPr lang="cs-CZ" sz="2200" b="1" dirty="0" smtClean="0"/>
              <a:t>	Antonín </a:t>
            </a:r>
            <a:r>
              <a:rPr lang="cs-CZ" sz="2200" b="1" dirty="0" smtClean="0"/>
              <a:t>Dvořák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>ČÍSLO PROJEKTU: CZ.1.07/1.4.00/21.0640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24864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none" dirty="0" smtClean="0"/>
              <a:t>Narodil se Dvořák v Nelahozevsi u Kralup nedaleko Prahy?</a:t>
            </a:r>
            <a:endParaRPr lang="cs-CZ" dirty="0"/>
          </a:p>
        </p:txBody>
      </p:sp>
      <p:sp>
        <p:nvSpPr>
          <p:cNvPr id="4" name="WordArt 21"/>
          <p:cNvSpPr>
            <a:spLocks noGrp="1" noChangeArrowheads="1" noChangeShapeType="1" noTextEdit="1"/>
          </p:cNvSpPr>
          <p:nvPr>
            <p:ph idx="1"/>
          </p:nvPr>
        </p:nvSpPr>
        <p:spPr bwMode="auto">
          <a:xfrm>
            <a:off x="832790" y="2276872"/>
            <a:ext cx="1512168" cy="1512168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marL="0" indent="0" algn="ctr">
              <a:buNone/>
            </a:pPr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</a:p>
        </p:txBody>
      </p:sp>
      <p:sp>
        <p:nvSpPr>
          <p:cNvPr id="5" name="WordArt 22"/>
          <p:cNvSpPr>
            <a:spLocks noChangeArrowheads="1" noChangeShapeType="1" noTextEdit="1"/>
          </p:cNvSpPr>
          <p:nvPr/>
        </p:nvSpPr>
        <p:spPr bwMode="auto">
          <a:xfrm>
            <a:off x="2339752" y="3573016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034843" cy="4773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043546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1" y="1584727"/>
            <a:ext cx="2731033" cy="4296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none" dirty="0" smtClean="0"/>
              <a:t>Měl se Dvořák stát původně ševcem podle přání jeho otce?</a:t>
            </a:r>
            <a:endParaRPr lang="cs-CZ" cap="none" dirty="0"/>
          </a:p>
        </p:txBody>
      </p:sp>
      <p:sp>
        <p:nvSpPr>
          <p:cNvPr id="4" name="WordArt 21"/>
          <p:cNvSpPr>
            <a:spLocks noGrp="1" noChangeArrowheads="1" noChangeShapeType="1" noTextEdit="1"/>
          </p:cNvSpPr>
          <p:nvPr>
            <p:ph idx="1"/>
          </p:nvPr>
        </p:nvSpPr>
        <p:spPr bwMode="auto">
          <a:xfrm>
            <a:off x="899640" y="2276872"/>
            <a:ext cx="1512168" cy="1512168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marL="0" indent="0" algn="ctr">
              <a:buNone/>
            </a:pPr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</a:p>
        </p:txBody>
      </p:sp>
      <p:sp>
        <p:nvSpPr>
          <p:cNvPr id="5" name="WordArt 22"/>
          <p:cNvSpPr>
            <a:spLocks noChangeArrowheads="1" noChangeShapeType="1" noTextEdit="1"/>
          </p:cNvSpPr>
          <p:nvPr/>
        </p:nvSpPr>
        <p:spPr bwMode="auto">
          <a:xfrm>
            <a:off x="2267744" y="3919352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47864" y="2060848"/>
            <a:ext cx="1800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Jeho otec chtěl, aby byl po něm řezníkem.</a:t>
            </a:r>
            <a:endParaRPr lang="cs-CZ" sz="20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84727"/>
            <a:ext cx="2731032" cy="4296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19976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5274" y="1497528"/>
            <a:ext cx="3034843" cy="4773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/>
              <a:t>Znal Antonín Dvořák Bedřicha Smetanu?</a:t>
            </a:r>
            <a:endParaRPr lang="cs-CZ" cap="none" dirty="0"/>
          </a:p>
        </p:txBody>
      </p:sp>
      <p:sp>
        <p:nvSpPr>
          <p:cNvPr id="4" name="WordArt 21"/>
          <p:cNvSpPr txBox="1">
            <a:spLocks noChangeArrowheads="1" noChangeShapeType="1" noTextEdit="1"/>
          </p:cNvSpPr>
          <p:nvPr/>
        </p:nvSpPr>
        <p:spPr bwMode="auto">
          <a:xfrm>
            <a:off x="899640" y="1700808"/>
            <a:ext cx="1512168" cy="1512168"/>
          </a:xfrm>
          <a:prstGeom prst="rect">
            <a:avLst/>
          </a:prstGeom>
        </p:spPr>
        <p:txBody>
          <a:bodyPr vert="horz" wrap="none" numCol="1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1">
                  <a:lumMod val="40000"/>
                  <a:lumOff val="60000"/>
                </a:schemeClr>
              </a:solidFill>
              <a:latin typeface="Arial Black"/>
            </a:endParaRPr>
          </a:p>
        </p:txBody>
      </p:sp>
      <p:sp>
        <p:nvSpPr>
          <p:cNvPr id="5" name="WordArt 22"/>
          <p:cNvSpPr>
            <a:spLocks noChangeArrowheads="1" noChangeShapeType="1" noTextEdit="1"/>
          </p:cNvSpPr>
          <p:nvPr/>
        </p:nvSpPr>
        <p:spPr bwMode="auto">
          <a:xfrm>
            <a:off x="2267744" y="2456892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51720" y="4640223"/>
            <a:ext cx="31323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16 letech hrál na </a:t>
            </a:r>
            <a:r>
              <a:rPr lang="cs-CZ" sz="2000" dirty="0" smtClean="0">
                <a:hlinkClick r:id="rId3" tooltip="Viola"/>
              </a:rPr>
              <a:t>violu</a:t>
            </a:r>
            <a:r>
              <a:rPr lang="cs-CZ" sz="2000" dirty="0"/>
              <a:t> v orchestru </a:t>
            </a:r>
            <a:endParaRPr lang="cs-CZ" sz="2000" dirty="0" smtClean="0"/>
          </a:p>
          <a:p>
            <a:r>
              <a:rPr lang="cs-CZ" sz="2000" dirty="0" smtClean="0">
                <a:hlinkClick r:id="rId4" tooltip="Prozatímní divadlo"/>
              </a:rPr>
              <a:t>Prozatímního </a:t>
            </a:r>
            <a:r>
              <a:rPr lang="cs-CZ" sz="2000" dirty="0">
                <a:hlinkClick r:id="rId4" tooltip="Prozatímní divadlo"/>
              </a:rPr>
              <a:t>divadla</a:t>
            </a:r>
            <a:r>
              <a:rPr lang="cs-CZ" sz="2000" dirty="0"/>
              <a:t> pod vedením </a:t>
            </a:r>
            <a:r>
              <a:rPr lang="cs-CZ" sz="2000" dirty="0">
                <a:hlinkClick r:id="rId5" tooltip="Bedřich Smetana"/>
              </a:rPr>
              <a:t>Bedřicha Smetany</a:t>
            </a:r>
            <a:r>
              <a:rPr lang="cs-CZ" dirty="0"/>
              <a:t>.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5273" y="1497528"/>
            <a:ext cx="3034843" cy="4773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376791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1665" y="1297932"/>
            <a:ext cx="3126396" cy="4917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Byl Dvořák ženatý? </a:t>
            </a:r>
            <a:endParaRPr lang="cs-CZ" cap="none" dirty="0"/>
          </a:p>
        </p:txBody>
      </p:sp>
      <p:sp>
        <p:nvSpPr>
          <p:cNvPr id="4" name="WordArt 21"/>
          <p:cNvSpPr txBox="1">
            <a:spLocks noChangeArrowheads="1" noChangeShapeType="1" noTextEdit="1"/>
          </p:cNvSpPr>
          <p:nvPr/>
        </p:nvSpPr>
        <p:spPr bwMode="auto">
          <a:xfrm>
            <a:off x="899640" y="2276872"/>
            <a:ext cx="1512168" cy="1512168"/>
          </a:xfrm>
          <a:prstGeom prst="rect">
            <a:avLst/>
          </a:prstGeom>
        </p:spPr>
        <p:txBody>
          <a:bodyPr vert="horz" wrap="none" numCol="1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1">
                  <a:lumMod val="40000"/>
                  <a:lumOff val="60000"/>
                </a:schemeClr>
              </a:solidFill>
              <a:latin typeface="Arial Black"/>
            </a:endParaRPr>
          </a:p>
        </p:txBody>
      </p:sp>
      <p:sp>
        <p:nvSpPr>
          <p:cNvPr id="5" name="WordArt 22"/>
          <p:cNvSpPr>
            <a:spLocks noChangeArrowheads="1" noChangeShapeType="1" noTextEdit="1"/>
          </p:cNvSpPr>
          <p:nvPr/>
        </p:nvSpPr>
        <p:spPr bwMode="auto">
          <a:xfrm>
            <a:off x="2483768" y="3140968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15616" y="5694382"/>
            <a:ext cx="43268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Se svou ženou Josefínou měl 9 dětí.</a:t>
            </a:r>
            <a:endParaRPr lang="cs-CZ" sz="2000" dirty="0"/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1665" y="1287790"/>
            <a:ext cx="3126396" cy="4917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98397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866" y="1268760"/>
            <a:ext cx="3126396" cy="4917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none" dirty="0" smtClean="0"/>
              <a:t>Byl Dvořák v Rusku, aby v Moskvě vedl konzervatoř?</a:t>
            </a:r>
            <a:endParaRPr lang="cs-CZ" cap="none" dirty="0"/>
          </a:p>
        </p:txBody>
      </p:sp>
      <p:sp>
        <p:nvSpPr>
          <p:cNvPr id="4" name="WordArt 21"/>
          <p:cNvSpPr txBox="1">
            <a:spLocks noChangeArrowheads="1" noChangeShapeType="1" noTextEdit="1"/>
          </p:cNvSpPr>
          <p:nvPr/>
        </p:nvSpPr>
        <p:spPr bwMode="auto">
          <a:xfrm>
            <a:off x="898595" y="4312601"/>
            <a:ext cx="1512168" cy="1512168"/>
          </a:xfrm>
          <a:prstGeom prst="rect">
            <a:avLst/>
          </a:prstGeom>
        </p:spPr>
        <p:txBody>
          <a:bodyPr vert="horz" wrap="none" numCol="1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1">
                  <a:lumMod val="40000"/>
                  <a:lumOff val="60000"/>
                </a:schemeClr>
              </a:solidFill>
              <a:latin typeface="Arial Black"/>
            </a:endParaRPr>
          </a:p>
        </p:txBody>
      </p:sp>
      <p:sp>
        <p:nvSpPr>
          <p:cNvPr id="5" name="WordArt 22"/>
          <p:cNvSpPr>
            <a:spLocks noChangeArrowheads="1" noChangeShapeType="1" noTextEdit="1"/>
          </p:cNvSpPr>
          <p:nvPr/>
        </p:nvSpPr>
        <p:spPr bwMode="auto">
          <a:xfrm>
            <a:off x="3275856" y="4005064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sp>
        <p:nvSpPr>
          <p:cNvPr id="8" name="Obdélník 7"/>
          <p:cNvSpPr/>
          <p:nvPr/>
        </p:nvSpPr>
        <p:spPr>
          <a:xfrm>
            <a:off x="307859" y="3212981"/>
            <a:ext cx="62762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Hlavním Dvořákovým úkolem v Americe </a:t>
            </a:r>
            <a:endParaRPr lang="cs-CZ" sz="2000" dirty="0" smtClean="0"/>
          </a:p>
          <a:p>
            <a:r>
              <a:rPr lang="cs-CZ" sz="2000" dirty="0" smtClean="0"/>
              <a:t>bylo </a:t>
            </a:r>
            <a:r>
              <a:rPr lang="cs-CZ" sz="2000" dirty="0"/>
              <a:t>pomoci najít americké hudbě tvář.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80400" y="1988840"/>
            <a:ext cx="406072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V</a:t>
            </a:r>
            <a:r>
              <a:rPr lang="cs-CZ" sz="2000" dirty="0"/>
              <a:t> letech </a:t>
            </a:r>
            <a:r>
              <a:rPr lang="cs-CZ" sz="2000" dirty="0" smtClean="0">
                <a:hlinkClick r:id="rId3" tooltip="1892"/>
              </a:rPr>
              <a:t>1892</a:t>
            </a:r>
            <a:r>
              <a:rPr lang="cs-CZ" sz="2000" dirty="0" smtClean="0"/>
              <a:t>–</a:t>
            </a:r>
            <a:r>
              <a:rPr lang="cs-CZ" sz="2000" dirty="0" smtClean="0">
                <a:hlinkClick r:id="rId4" tooltip="1895"/>
              </a:rPr>
              <a:t>1895</a:t>
            </a:r>
            <a:r>
              <a:rPr lang="cs-CZ" sz="2000" dirty="0" smtClean="0"/>
              <a:t> byl ředitelem </a:t>
            </a:r>
          </a:p>
          <a:p>
            <a:r>
              <a:rPr lang="cs-CZ" sz="2000" dirty="0" smtClean="0"/>
              <a:t>konzervatoře v New Yorku.</a:t>
            </a:r>
            <a:endParaRPr lang="cs-CZ" sz="2000" dirty="0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866" y="1279887"/>
            <a:ext cx="3112248" cy="4895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93689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2423" y="1588177"/>
            <a:ext cx="3112248" cy="4895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none" dirty="0" smtClean="0"/>
              <a:t>Vrátil se z Ameriky již po 3 letech. Bylo to proto, že se mu nelíbila hudba indiánů a černochů?</a:t>
            </a:r>
            <a:endParaRPr lang="cs-CZ" cap="none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1988840"/>
            <a:ext cx="2376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Pravý důvod byl ten, že nedostával honoráře a také se mu stýskalo po domově.</a:t>
            </a:r>
            <a:endParaRPr lang="cs-CZ" dirty="0"/>
          </a:p>
        </p:txBody>
      </p:sp>
      <p:sp>
        <p:nvSpPr>
          <p:cNvPr id="5" name="WordArt 21"/>
          <p:cNvSpPr txBox="1">
            <a:spLocks noChangeArrowheads="1" noChangeShapeType="1" noTextEdit="1"/>
          </p:cNvSpPr>
          <p:nvPr/>
        </p:nvSpPr>
        <p:spPr bwMode="auto">
          <a:xfrm>
            <a:off x="899640" y="2276872"/>
            <a:ext cx="1512168" cy="1512168"/>
          </a:xfrm>
          <a:prstGeom prst="rect">
            <a:avLst/>
          </a:prstGeom>
        </p:spPr>
        <p:txBody>
          <a:bodyPr vert="horz" wrap="none" numCol="1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1">
                  <a:lumMod val="40000"/>
                  <a:lumOff val="60000"/>
                </a:schemeClr>
              </a:solidFill>
              <a:latin typeface="Arial Black"/>
            </a:endParaRPr>
          </a:p>
        </p:txBody>
      </p:sp>
      <p:sp>
        <p:nvSpPr>
          <p:cNvPr id="6" name="WordArt 22"/>
          <p:cNvSpPr>
            <a:spLocks noChangeArrowheads="1" noChangeShapeType="1" noTextEdit="1"/>
          </p:cNvSpPr>
          <p:nvPr/>
        </p:nvSpPr>
        <p:spPr bwMode="auto">
          <a:xfrm>
            <a:off x="2051720" y="3933055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2423" y="1583831"/>
            <a:ext cx="3086894" cy="4869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755487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2423" y="1583831"/>
            <a:ext cx="3086894" cy="4869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none" dirty="0" smtClean="0"/>
              <a:t>Dvořák hrál na spoustu hudebních nástrojů. </a:t>
            </a:r>
            <a:br>
              <a:rPr lang="cs-CZ" cap="none" dirty="0" smtClean="0"/>
            </a:br>
            <a:r>
              <a:rPr lang="cs-CZ" cap="none" dirty="0" smtClean="0"/>
              <a:t>Ale uměl hrát také na varhany?</a:t>
            </a:r>
            <a:endParaRPr lang="cs-CZ" cap="none" dirty="0"/>
          </a:p>
        </p:txBody>
      </p:sp>
      <p:sp>
        <p:nvSpPr>
          <p:cNvPr id="4" name="WordArt 21"/>
          <p:cNvSpPr txBox="1">
            <a:spLocks noChangeArrowheads="1" noChangeShapeType="1" noTextEdit="1"/>
          </p:cNvSpPr>
          <p:nvPr/>
        </p:nvSpPr>
        <p:spPr bwMode="auto">
          <a:xfrm>
            <a:off x="899640" y="1916832"/>
            <a:ext cx="1512168" cy="1512168"/>
          </a:xfrm>
          <a:prstGeom prst="rect">
            <a:avLst/>
          </a:prstGeom>
        </p:spPr>
        <p:txBody>
          <a:bodyPr vert="horz" wrap="none" numCol="1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1">
                  <a:lumMod val="40000"/>
                  <a:lumOff val="60000"/>
                </a:schemeClr>
              </a:solidFill>
              <a:latin typeface="Arial Black"/>
            </a:endParaRPr>
          </a:p>
        </p:txBody>
      </p:sp>
      <p:sp>
        <p:nvSpPr>
          <p:cNvPr id="5" name="WordArt 22"/>
          <p:cNvSpPr>
            <a:spLocks noChangeArrowheads="1" noChangeShapeType="1" noTextEdit="1"/>
          </p:cNvSpPr>
          <p:nvPr/>
        </p:nvSpPr>
        <p:spPr bwMode="auto">
          <a:xfrm>
            <a:off x="2411808" y="2697639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sp>
        <p:nvSpPr>
          <p:cNvPr id="7" name="Obdélník 6"/>
          <p:cNvSpPr/>
          <p:nvPr/>
        </p:nvSpPr>
        <p:spPr>
          <a:xfrm>
            <a:off x="830423" y="5114684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V šestnácti letech </a:t>
            </a:r>
            <a:r>
              <a:rPr lang="cs-CZ" sz="2000" dirty="0" smtClean="0"/>
              <a:t> </a:t>
            </a:r>
            <a:r>
              <a:rPr lang="cs-CZ" sz="2000" dirty="0"/>
              <a:t>Dvořák odešel do </a:t>
            </a:r>
            <a:r>
              <a:rPr lang="cs-CZ" sz="2000" dirty="0">
                <a:hlinkClick r:id="rId3" tooltip="Praha"/>
              </a:rPr>
              <a:t>Prahy</a:t>
            </a:r>
            <a:r>
              <a:rPr lang="cs-CZ" sz="2000" dirty="0"/>
              <a:t> studovat </a:t>
            </a:r>
            <a:r>
              <a:rPr lang="cs-CZ" sz="2000" dirty="0">
                <a:hlinkClick r:id="rId4" tooltip="Varhanická škola v Praze"/>
              </a:rPr>
              <a:t>varhanickou </a:t>
            </a:r>
            <a:r>
              <a:rPr lang="cs-CZ" sz="2000" dirty="0" smtClean="0">
                <a:hlinkClick r:id="rId4" tooltip="Varhanická škola v Praze"/>
              </a:rPr>
              <a:t>školu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a před tím se učil na varhany ve Zlonicích</a:t>
            </a:r>
            <a:r>
              <a:rPr lang="cs-CZ" sz="2000" dirty="0"/>
              <a:t>.</a:t>
            </a:r>
          </a:p>
        </p:txBody>
      </p:sp>
      <p:pic>
        <p:nvPicPr>
          <p:cNvPr id="8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4397" y="1583831"/>
            <a:ext cx="3100467" cy="4877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911804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4397" y="1583831"/>
            <a:ext cx="3100467" cy="4877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Napsal Dvořák České tance?</a:t>
            </a:r>
            <a:endParaRPr lang="cs-CZ" cap="none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4396" y="1583830"/>
            <a:ext cx="3100467" cy="4877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WordArt 21"/>
          <p:cNvSpPr txBox="1">
            <a:spLocks noChangeArrowheads="1" noChangeShapeType="1" noTextEdit="1"/>
          </p:cNvSpPr>
          <p:nvPr/>
        </p:nvSpPr>
        <p:spPr bwMode="auto">
          <a:xfrm>
            <a:off x="1043608" y="2740934"/>
            <a:ext cx="1512168" cy="1512168"/>
          </a:xfrm>
          <a:prstGeom prst="rect">
            <a:avLst/>
          </a:prstGeom>
        </p:spPr>
        <p:txBody>
          <a:bodyPr vert="horz" wrap="none" numCol="1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1">
                  <a:lumMod val="40000"/>
                  <a:lumOff val="60000"/>
                </a:schemeClr>
              </a:solidFill>
              <a:latin typeface="Arial Black"/>
            </a:endParaRPr>
          </a:p>
        </p:txBody>
      </p:sp>
      <p:sp>
        <p:nvSpPr>
          <p:cNvPr id="7" name="WordArt 22"/>
          <p:cNvSpPr>
            <a:spLocks noChangeArrowheads="1" noChangeShapeType="1" noTextEdit="1"/>
          </p:cNvSpPr>
          <p:nvPr/>
        </p:nvSpPr>
        <p:spPr bwMode="auto">
          <a:xfrm>
            <a:off x="2051720" y="3789040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628800"/>
            <a:ext cx="4557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…ty napsal Bedřich Smetana.</a:t>
            </a:r>
          </a:p>
          <a:p>
            <a:r>
              <a:rPr lang="cs-CZ" sz="2000" dirty="0" smtClean="0"/>
              <a:t>Dvořák je autorem Slovanských tanců.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014880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4396" y="1583830"/>
            <a:ext cx="3100467" cy="4877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none" dirty="0" smtClean="0"/>
              <a:t>Nejznámější Dvořákova opera je Liška Bystrouška?</a:t>
            </a:r>
            <a:endParaRPr lang="cs-CZ" cap="none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0811" y="1562462"/>
            <a:ext cx="3114052" cy="4898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WordArt 21"/>
          <p:cNvSpPr txBox="1">
            <a:spLocks noChangeArrowheads="1" noChangeShapeType="1" noTextEdit="1"/>
          </p:cNvSpPr>
          <p:nvPr/>
        </p:nvSpPr>
        <p:spPr bwMode="auto">
          <a:xfrm>
            <a:off x="1043608" y="2740934"/>
            <a:ext cx="1512168" cy="1512168"/>
          </a:xfrm>
          <a:prstGeom prst="rect">
            <a:avLst/>
          </a:prstGeom>
        </p:spPr>
        <p:txBody>
          <a:bodyPr vert="horz" wrap="none" numCol="1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1">
                  <a:lumMod val="40000"/>
                  <a:lumOff val="60000"/>
                </a:schemeClr>
              </a:solidFill>
              <a:latin typeface="Arial Black"/>
            </a:endParaRPr>
          </a:p>
        </p:txBody>
      </p:sp>
      <p:sp>
        <p:nvSpPr>
          <p:cNvPr id="6" name="WordArt 22"/>
          <p:cNvSpPr>
            <a:spLocks noChangeArrowheads="1" noChangeShapeType="1" noTextEdit="1"/>
          </p:cNvSpPr>
          <p:nvPr/>
        </p:nvSpPr>
        <p:spPr bwMode="auto">
          <a:xfrm>
            <a:off x="2195736" y="3861048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46153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Liška Bystrouška je od Leoše Janáčka.</a:t>
            </a:r>
          </a:p>
          <a:p>
            <a:r>
              <a:rPr lang="cs-CZ" sz="2000" dirty="0" smtClean="0"/>
              <a:t>Dvořákova nejznámější je Rusalka.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294756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7632" y="404664"/>
            <a:ext cx="3815163" cy="6001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cap="none" dirty="0" smtClean="0"/>
              <a:t>Dožil se Dvořák </a:t>
            </a:r>
            <a:br>
              <a:rPr lang="cs-CZ" cap="none" dirty="0" smtClean="0"/>
            </a:br>
            <a:r>
              <a:rPr lang="cs-CZ" cap="none" dirty="0" smtClean="0"/>
              <a:t>60 </a:t>
            </a:r>
            <a:r>
              <a:rPr lang="cs-CZ" cap="none" dirty="0" smtClean="0"/>
              <a:t>let?</a:t>
            </a:r>
            <a:endParaRPr lang="cs-CZ" cap="none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0073" y="391549"/>
            <a:ext cx="3825195" cy="6017160"/>
          </a:xfrm>
        </p:spPr>
      </p:pic>
      <p:sp>
        <p:nvSpPr>
          <p:cNvPr id="5" name="WordArt 21"/>
          <p:cNvSpPr txBox="1">
            <a:spLocks noChangeArrowheads="1" noChangeShapeType="1" noTextEdit="1"/>
          </p:cNvSpPr>
          <p:nvPr/>
        </p:nvSpPr>
        <p:spPr bwMode="auto">
          <a:xfrm>
            <a:off x="961360" y="1772816"/>
            <a:ext cx="1512168" cy="1512168"/>
          </a:xfrm>
          <a:prstGeom prst="rect">
            <a:avLst/>
          </a:prstGeom>
        </p:spPr>
        <p:txBody>
          <a:bodyPr vert="horz" wrap="none" numCol="1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Black"/>
              </a:rPr>
              <a:t>NE</a:t>
            </a:r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1">
                  <a:lumMod val="40000"/>
                  <a:lumOff val="60000"/>
                </a:schemeClr>
              </a:solidFill>
              <a:latin typeface="Arial Black"/>
            </a:endParaRPr>
          </a:p>
        </p:txBody>
      </p:sp>
      <p:sp>
        <p:nvSpPr>
          <p:cNvPr id="6" name="WordArt 22"/>
          <p:cNvSpPr>
            <a:spLocks noChangeArrowheads="1" noChangeShapeType="1" noTextEdit="1"/>
          </p:cNvSpPr>
          <p:nvPr/>
        </p:nvSpPr>
        <p:spPr bwMode="auto">
          <a:xfrm>
            <a:off x="1979712" y="2708920"/>
            <a:ext cx="1800200" cy="1961381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>
                    <a:lumMod val="75000"/>
                  </a:schemeClr>
                </a:solidFill>
                <a:latin typeface="Arial Black"/>
              </a:rPr>
              <a:t>ANO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7613" y="5229200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Antonín Dvořák zemřel </a:t>
            </a:r>
            <a:r>
              <a:rPr lang="cs-CZ" sz="2000" dirty="0" smtClean="0"/>
              <a:t>1. května 1904 po </a:t>
            </a:r>
            <a:r>
              <a:rPr lang="cs-CZ" sz="2000" dirty="0"/>
              <a:t>pěti týdnech nemoci na srdeční selhání</a:t>
            </a:r>
            <a:r>
              <a:rPr lang="cs-CZ" sz="2000" dirty="0" smtClean="0"/>
              <a:t>. Bylo mu 62 let.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9918973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196752"/>
            <a:ext cx="795637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( Citace 28.10.2011 )  http://upload.wikimedia.org/wikipedia/commons/thumb/f/fb/Dvorak1.jpg/220px-Dvorak1.jpg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0816133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266</TotalTime>
  <Words>222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Anotace: Materiál je určen pro 2. stupeň ZŠ, slouží k procvičení      probrané látky o hudebním skladateli antonínu          dvořákovi.   </vt:lpstr>
      <vt:lpstr>Narodil se Dvořák v Nelahozevsi u Kralup nedaleko Prahy?</vt:lpstr>
      <vt:lpstr>Měl se Dvořák stát původně ševcem podle přání jeho otce?</vt:lpstr>
      <vt:lpstr>Znal Antonín Dvořák Bedřicha Smetanu?</vt:lpstr>
      <vt:lpstr>Byl Dvořák ženatý? </vt:lpstr>
      <vt:lpstr>Byl Dvořák v Rusku, aby v Moskvě vedl konzervatoř?</vt:lpstr>
      <vt:lpstr>Vrátil se z Ameriky již po 3 letech. Bylo to proto, že se mu nelíbila hudba indiánů a černochů?</vt:lpstr>
      <vt:lpstr>Dvořák hrál na spoustu hudebních nástrojů.  Ale uměl hrát také na varhany?</vt:lpstr>
      <vt:lpstr>Napsal Dvořák České tance?</vt:lpstr>
      <vt:lpstr>Nejznámější Dvořákova opera je Liška Bystrouška?</vt:lpstr>
      <vt:lpstr>Dožil se Dvořák  60 let?</vt:lpstr>
      <vt:lpstr>Použité zdroje: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Anotace: Materiál je určen pro --------------, slouží k procvičení       probrané látky.   </dc:title>
  <dc:creator>OEM</dc:creator>
  <cp:lastModifiedBy>user</cp:lastModifiedBy>
  <cp:revision>25</cp:revision>
  <dcterms:created xsi:type="dcterms:W3CDTF">2011-10-28T07:38:56Z</dcterms:created>
  <dcterms:modified xsi:type="dcterms:W3CDTF">2012-03-27T19:14:56Z</dcterms:modified>
</cp:coreProperties>
</file>