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8" r:id="rId2"/>
    <p:sldId id="257" r:id="rId3"/>
    <p:sldId id="260" r:id="rId4"/>
    <p:sldId id="262" r:id="rId5"/>
    <p:sldId id="266" r:id="rId6"/>
    <p:sldId id="263" r:id="rId7"/>
    <p:sldId id="264" r:id="rId8"/>
    <p:sldId id="265" r:id="rId9"/>
    <p:sldId id="267" r:id="rId10"/>
    <p:sldId id="268" r:id="rId11"/>
    <p:sldId id="272" r:id="rId12"/>
    <p:sldId id="270" r:id="rId13"/>
    <p:sldId id="273" r:id="rId14"/>
    <p:sldId id="26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150" autoAdjust="0"/>
    <p:restoredTop sz="94660"/>
  </p:normalViewPr>
  <p:slideViewPr>
    <p:cSldViewPr>
      <p:cViewPr>
        <p:scale>
          <a:sx n="70" d="100"/>
          <a:sy n="70" d="100"/>
        </p:scale>
        <p:origin x="-1362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51CAEE-5703-4A59-B062-FD9A2686DD35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D0EFD7C-C5B5-4DBD-A44C-4C60C3424F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46CA43A-E32D-4B6C-B901-C2198F7F629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B5244D-E0CB-44CC-8F41-C397FF1D850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C71DD-611D-4D88-B1BC-F6A5B52D5E47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03222-7E4F-46CC-88EA-3B28343ABC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26E84-B756-4E33-8104-3FCB3CDF1337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C0ED8-8D4A-4D1D-8738-EC69EC3B9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ACEDD-2279-46A9-BC93-E808C20A38E4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79580-D844-4D69-88F9-13CB8AB80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51047-F982-46E7-A20E-91F522A34A67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484BAB-B496-4D77-86DA-4755F3143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21D19-10BB-4E9F-A3EC-5EF9711F0050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08C1D-97CD-4C35-B1B1-BA3B663F6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5F582-F40A-47FB-9DA3-6C7AFCC55871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0D2DB-D214-4B73-AF60-635D98E5AB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AB54B-B159-4BC6-8D83-6DD44BDAD9C1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237D1-2FBE-43E6-8A2D-512EAC763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75729-64C8-4F05-A902-08BAE275AA69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D6933-8986-453F-B3AA-AFEA2878C7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46A8D-E865-4D4A-96A4-EBFC96135ED6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80A1A-4A3C-47D0-89C7-0D90BD9DB1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40BE0-01B2-4D7A-AB6B-6B830A66F88B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E4655-82BA-4248-A325-ACABEDA0E9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7A1BF-5643-4994-95A8-F547CAA7CCA1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F6580-B13C-43F6-8D5C-03FFA74E0F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575CAB11-53BF-48DA-BD69-82D9AA34C95F}" type="datetimeFigureOut">
              <a:rPr lang="cs-CZ"/>
              <a:pPr>
                <a:defRPr/>
              </a:pPr>
              <a:t>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5C8CA273-743B-46AF-B340-FCEA8777F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-02MT95Uc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9pWlVIYYRS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Lucie </a:t>
                      </a:r>
                      <a:r>
                        <a:rPr lang="cs-CZ" sz="1800" b="1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Imrová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VY_12_INOVACE_01B_02_Petr</a:t>
                      </a:r>
                      <a:r>
                        <a:rPr lang="cs-CZ" sz="1800" b="1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Bezruč</a:t>
                      </a:r>
                      <a:r>
                        <a:rPr lang="cs-CZ" sz="1800" b="1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: Slezské písně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Česká literatura 20. století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25.6.2013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r>
              <a:rPr lang="cs-CZ" sz="1600" dirty="0" smtClean="0">
                <a:solidFill>
                  <a:schemeClr val="tx1"/>
                </a:solidFill>
              </a:rPr>
              <a:t>DUM obsahuje výukový materiál o Petru </a:t>
            </a:r>
            <a:r>
              <a:rPr lang="cs-CZ" sz="1600" dirty="0" err="1" smtClean="0">
                <a:solidFill>
                  <a:schemeClr val="tx1"/>
                </a:solidFill>
              </a:rPr>
              <a:t>Bezručovi</a:t>
            </a:r>
            <a:r>
              <a:rPr lang="cs-CZ" sz="1600" dirty="0" smtClean="0">
                <a:solidFill>
                  <a:schemeClr val="tx1"/>
                </a:solidFill>
              </a:rPr>
              <a:t> a jeho díle Slezské písně. Tento materiál slouží k výuce v hodinách české literatury ve 3. ročníku 4letého studia a 5. ročníku 6letého studia.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Studenti se seznámí s autorem, okolnostmi vzniku díla i tematickým obsahem sbírky. Podrobněji pak pracují s vybranými skladbami, hledají v textu básnické figury, prvky dialektu, zamýšlejí se nad úlohou lyrického subjektu. Vhodné je pustit i </a:t>
            </a:r>
            <a:r>
              <a:rPr lang="cs-CZ" sz="1600" dirty="0" err="1" smtClean="0">
                <a:solidFill>
                  <a:schemeClr val="tx1"/>
                </a:solidFill>
              </a:rPr>
              <a:t>Nohavicou</a:t>
            </a:r>
            <a:r>
              <a:rPr lang="cs-CZ" sz="1600" dirty="0" smtClean="0">
                <a:solidFill>
                  <a:schemeClr val="tx1"/>
                </a:solidFill>
              </a:rPr>
              <a:t> zhudebněné </a:t>
            </a:r>
            <a:r>
              <a:rPr lang="cs-CZ" sz="1600" dirty="0" err="1" smtClean="0">
                <a:solidFill>
                  <a:schemeClr val="tx1"/>
                </a:solidFill>
              </a:rPr>
              <a:t>Bezručovy</a:t>
            </a:r>
            <a:r>
              <a:rPr lang="cs-CZ" sz="1600" dirty="0" smtClean="0">
                <a:solidFill>
                  <a:schemeClr val="tx1"/>
                </a:solidFill>
              </a:rPr>
              <a:t> verše.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Úkoly mohou být využity jako samostatná nebo skupinová práce.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Materiál slouží k </a:t>
            </a:r>
            <a:r>
              <a:rPr lang="cs-CZ" sz="1600" smtClean="0">
                <a:solidFill>
                  <a:schemeClr val="tx1"/>
                </a:solidFill>
              </a:rPr>
              <a:t>interaktivní výuce.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Bezruč</a:t>
            </a:r>
            <a:r>
              <a:rPr lang="cs-CZ" dirty="0" smtClean="0"/>
              <a:t> (1867 – 1958)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vlastním jménem Vladimír Vašek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studium filologie v Praze nedokončil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poštovní úředník v Brně a v Místku  → Slezsko přijal za svůj kraj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Slezsko (oblast </a:t>
            </a:r>
            <a:r>
              <a:rPr lang="cs-CZ" dirty="0" err="1" smtClean="0">
                <a:solidFill>
                  <a:schemeClr val="tx1"/>
                </a:solidFill>
              </a:rPr>
              <a:t>Těšínska</a:t>
            </a:r>
            <a:r>
              <a:rPr lang="cs-CZ" dirty="0" smtClean="0">
                <a:solidFill>
                  <a:schemeClr val="tx1"/>
                </a:solidFill>
              </a:rPr>
              <a:t>, Ostravska, </a:t>
            </a:r>
            <a:r>
              <a:rPr lang="cs-CZ" dirty="0" err="1" smtClean="0">
                <a:solidFill>
                  <a:schemeClr val="tx1"/>
                </a:solidFill>
              </a:rPr>
              <a:t>Beskydska</a:t>
            </a:r>
            <a:r>
              <a:rPr lang="cs-CZ" dirty="0" smtClean="0">
                <a:solidFill>
                  <a:schemeClr val="tx1"/>
                </a:solidFill>
              </a:rPr>
              <a:t>) – sociální a národnostní problémy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ovlivněn realismem, symbolismem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společné prvky s generací 90. let 19. století (individualismus, kritika společnosti) i s buřiči a anarchisty (sociální kritika, ironie, písňovost)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Slezské písně (1909)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reakce na sociální a národnostní situaci v kraji pod Beskydami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první básně poslal </a:t>
            </a:r>
            <a:r>
              <a:rPr lang="cs-CZ" dirty="0" err="1" smtClean="0">
                <a:solidFill>
                  <a:schemeClr val="tx1"/>
                </a:solidFill>
              </a:rPr>
              <a:t>Bezruč</a:t>
            </a:r>
            <a:r>
              <a:rPr lang="cs-CZ" dirty="0" smtClean="0">
                <a:solidFill>
                  <a:schemeClr val="tx1"/>
                </a:solidFill>
              </a:rPr>
              <a:t> pod uměleckým pseudonymem do týdeníku Čas v roce 1899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některé (např. Škaredý zjev) cenzura zabavila pro urážku majetných stavů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roce 1903 vyšlo souborné vydání básní s titulem   </a:t>
            </a:r>
            <a:r>
              <a:rPr lang="cs-CZ" b="1" dirty="0" smtClean="0">
                <a:solidFill>
                  <a:schemeClr val="tx1"/>
                </a:solidFill>
              </a:rPr>
              <a:t>Slezské číslo</a:t>
            </a:r>
            <a:r>
              <a:rPr lang="cs-CZ" dirty="0" smtClean="0">
                <a:solidFill>
                  <a:schemeClr val="tx1"/>
                </a:solidFill>
              </a:rPr>
              <a:t>, plně rozšířeno v roce 1909 pod názvem </a:t>
            </a:r>
            <a:r>
              <a:rPr lang="cs-CZ" b="1" dirty="0" smtClean="0">
                <a:solidFill>
                  <a:schemeClr val="tx1"/>
                </a:solidFill>
              </a:rPr>
              <a:t>Slezské písně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dirty="0" smtClean="0"/>
              <a:t>Motivy a obsah sbírky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8579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jádro tvoří asi 50 básní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Slezské písně jsou přesně místně určeny – uvádění skutečných jmen, vesnic, postavy mají konkrétní předobraz  (Markýz Gero, Bernard Žár)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jazykové prostředky: dialekty, knižní výrazy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drsná útočnost veršů, obrazy záhuby slezského lidu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různé polohy autorského „já“ v básních 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u="sng" dirty="0" smtClean="0">
                <a:solidFill>
                  <a:schemeClr val="tx1"/>
                </a:solidFill>
              </a:rPr>
              <a:t>Motivy skladeb: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milostné básně (Labutinka)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záporné rysy české (pražské) vlastenecké společnosti (Den Palackého)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sociální problematika (Maryčka </a:t>
            </a:r>
            <a:r>
              <a:rPr lang="cs-CZ" dirty="0" err="1" smtClean="0">
                <a:solidFill>
                  <a:schemeClr val="tx1"/>
                </a:solidFill>
              </a:rPr>
              <a:t>Magdónova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národnostní problematika (Bernard Žár)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dirty="0" smtClean="0"/>
              <a:t>Ostrava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643998" cy="6072206"/>
          </a:xfrm>
        </p:spPr>
        <p:txBody>
          <a:bodyPr numCol="2"/>
          <a:lstStyle/>
          <a:p>
            <a:r>
              <a:rPr lang="cs-CZ" sz="1900" b="1" dirty="0" smtClean="0">
                <a:solidFill>
                  <a:schemeClr val="tx1"/>
                </a:solidFill>
              </a:rPr>
              <a:t>Sto roků </a:t>
            </a:r>
            <a:r>
              <a:rPr lang="cs-CZ" sz="1900" dirty="0" smtClean="0">
                <a:solidFill>
                  <a:schemeClr val="tx1"/>
                </a:solidFill>
              </a:rPr>
              <a:t>v šachtě žil, mlčel jsem,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b="1" dirty="0" smtClean="0">
                <a:solidFill>
                  <a:schemeClr val="tx1"/>
                </a:solidFill>
              </a:rPr>
              <a:t>sto roků </a:t>
            </a:r>
            <a:r>
              <a:rPr lang="cs-CZ" sz="1900" dirty="0" smtClean="0">
                <a:solidFill>
                  <a:schemeClr val="tx1"/>
                </a:solidFill>
              </a:rPr>
              <a:t>kopal jsem uhlí,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za sto let v rameni bezmasém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svaly mi v železo ztuhly. </a:t>
            </a:r>
          </a:p>
          <a:p>
            <a:endParaRPr lang="cs-CZ" sz="1900" dirty="0" smtClean="0">
              <a:solidFill>
                <a:schemeClr val="tx1"/>
              </a:solidFill>
            </a:endParaRPr>
          </a:p>
          <a:p>
            <a:r>
              <a:rPr lang="cs-CZ" sz="1900" u="sng" dirty="0" smtClean="0">
                <a:solidFill>
                  <a:schemeClr val="tx1"/>
                </a:solidFill>
              </a:rPr>
              <a:t>Uhelný prach </a:t>
            </a:r>
            <a:r>
              <a:rPr lang="cs-CZ" sz="1900" dirty="0" smtClean="0">
                <a:solidFill>
                  <a:schemeClr val="tx1"/>
                </a:solidFill>
              </a:rPr>
              <a:t>sed mi do očí,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rubíny ze rtů mi uhly,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ze vlasů, z vousů a z obočí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visí mi rampouchy uhlí. </a:t>
            </a:r>
          </a:p>
          <a:p>
            <a:endParaRPr lang="cs-CZ" sz="1900" dirty="0" smtClean="0">
              <a:solidFill>
                <a:schemeClr val="tx1"/>
              </a:solidFill>
            </a:endParaRPr>
          </a:p>
          <a:p>
            <a:r>
              <a:rPr lang="cs-CZ" sz="1900" dirty="0" smtClean="0">
                <a:solidFill>
                  <a:schemeClr val="tx1"/>
                </a:solidFill>
              </a:rPr>
              <a:t>Chléb s uhlím beru si do práce,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z roboty jdu na robotu,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při Dunaji strmí paláce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z krve mé a z mého potu. </a:t>
            </a:r>
          </a:p>
          <a:p>
            <a:endParaRPr lang="cs-CZ" sz="1900" dirty="0" smtClean="0">
              <a:solidFill>
                <a:schemeClr val="tx1"/>
              </a:solidFill>
            </a:endParaRPr>
          </a:p>
          <a:p>
            <a:r>
              <a:rPr lang="cs-CZ" sz="1900" dirty="0" smtClean="0">
                <a:solidFill>
                  <a:schemeClr val="tx1"/>
                </a:solidFill>
              </a:rPr>
              <a:t>Sto roků v kopalně mlčel jsem,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kdo mi těch sto roků vrátí?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Když jsem jim pohrozil kladivem,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kdekdo se začal mi </a:t>
            </a:r>
            <a:r>
              <a:rPr lang="cs-CZ" sz="1900" dirty="0" err="1" smtClean="0">
                <a:solidFill>
                  <a:schemeClr val="tx1"/>
                </a:solidFill>
              </a:rPr>
              <a:t>smáti</a:t>
            </a:r>
            <a:r>
              <a:rPr lang="cs-CZ" sz="1900" dirty="0" smtClean="0">
                <a:solidFill>
                  <a:schemeClr val="tx1"/>
                </a:solidFill>
              </a:rPr>
              <a:t>. </a:t>
            </a:r>
          </a:p>
          <a:p>
            <a:endParaRPr lang="cs-CZ" sz="19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900" dirty="0" smtClean="0">
                <a:solidFill>
                  <a:schemeClr val="tx1"/>
                </a:solidFill>
              </a:rPr>
              <a:t>	Abych měl rozum, šel v kopalnu zas,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pro pány dřel se jak prve -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máchl jsem kladivem - teklo to v ráz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na Polské Ostravě krve!</a:t>
            </a:r>
          </a:p>
          <a:p>
            <a:pPr>
              <a:buNone/>
            </a:pPr>
            <a:r>
              <a:rPr lang="cs-CZ" sz="1900" dirty="0" smtClean="0">
                <a:solidFill>
                  <a:schemeClr val="tx1"/>
                </a:solidFill>
              </a:rPr>
              <a:t/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b="1" dirty="0" smtClean="0">
                <a:solidFill>
                  <a:schemeClr val="tx1"/>
                </a:solidFill>
              </a:rPr>
              <a:t>Všichni vy na Slezské</a:t>
            </a:r>
            <a:r>
              <a:rPr lang="cs-CZ" sz="1900" dirty="0" smtClean="0">
                <a:solidFill>
                  <a:schemeClr val="tx1"/>
                </a:solidFill>
              </a:rPr>
              <a:t>, všichni vy, </a:t>
            </a:r>
            <a:r>
              <a:rPr lang="cs-CZ" sz="1900" dirty="0" err="1" smtClean="0">
                <a:solidFill>
                  <a:schemeClr val="tx1"/>
                </a:solidFill>
              </a:rPr>
              <a:t>dím</a:t>
            </a:r>
            <a:r>
              <a:rPr lang="cs-CZ" sz="1900" dirty="0" smtClean="0">
                <a:solidFill>
                  <a:schemeClr val="tx1"/>
                </a:solidFill>
              </a:rPr>
              <a:t>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nech je vám Petr neb Pavel,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err="1" smtClean="0">
                <a:solidFill>
                  <a:schemeClr val="tx1"/>
                </a:solidFill>
              </a:rPr>
              <a:t>mějž</a:t>
            </a:r>
            <a:r>
              <a:rPr lang="cs-CZ" sz="1900" dirty="0" smtClean="0">
                <a:solidFill>
                  <a:schemeClr val="tx1"/>
                </a:solidFill>
              </a:rPr>
              <a:t> prs kryt krunýřem ocelovým,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tisícům k útoku zavel,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/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Všichni vy na Slezské, všichni vy, </a:t>
            </a:r>
            <a:r>
              <a:rPr lang="cs-CZ" sz="1900" dirty="0" err="1" smtClean="0">
                <a:solidFill>
                  <a:schemeClr val="tx1"/>
                </a:solidFill>
              </a:rPr>
              <a:t>dím</a:t>
            </a:r>
            <a:r>
              <a:rPr lang="cs-CZ" sz="1900" dirty="0" smtClean="0">
                <a:solidFill>
                  <a:schemeClr val="tx1"/>
                </a:solidFill>
              </a:rPr>
              <a:t>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b="1" dirty="0" smtClean="0">
                <a:solidFill>
                  <a:schemeClr val="tx1"/>
                </a:solidFill>
              </a:rPr>
              <a:t>hlubokých páni vy dolů</a:t>
            </a:r>
            <a:r>
              <a:rPr lang="cs-CZ" sz="1900" dirty="0" smtClean="0">
                <a:solidFill>
                  <a:schemeClr val="tx1"/>
                </a:solidFill>
              </a:rPr>
              <a:t>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přijde den, z dolů jde plamen a dým,</a:t>
            </a:r>
            <a:br>
              <a:rPr lang="cs-CZ" sz="1900" dirty="0" smtClean="0">
                <a:solidFill>
                  <a:schemeClr val="tx1"/>
                </a:solidFill>
              </a:rPr>
            </a:br>
            <a:r>
              <a:rPr lang="cs-CZ" sz="1900" dirty="0" smtClean="0">
                <a:solidFill>
                  <a:schemeClr val="tx1"/>
                </a:solidFill>
              </a:rPr>
              <a:t>přijde den, </a:t>
            </a:r>
            <a:r>
              <a:rPr lang="cs-CZ" sz="1900" dirty="0" err="1" smtClean="0">
                <a:solidFill>
                  <a:schemeClr val="tx1"/>
                </a:solidFill>
              </a:rPr>
              <a:t>zúčtujem</a:t>
            </a:r>
            <a:r>
              <a:rPr lang="cs-CZ" sz="1900" dirty="0" smtClean="0">
                <a:solidFill>
                  <a:schemeClr val="tx1"/>
                </a:solidFill>
              </a:rPr>
              <a:t> spolu! </a:t>
            </a:r>
            <a:br>
              <a:rPr lang="cs-CZ" sz="1900" dirty="0" smtClean="0">
                <a:solidFill>
                  <a:schemeClr val="tx1"/>
                </a:solidFill>
              </a:rPr>
            </a:br>
            <a:endParaRPr lang="cs-CZ" sz="1900" dirty="0" smtClean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ke skladbě Ostrava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Jakou podobu má autorský subjekt v této básni?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2. Co je námětem této básně?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3. Zařaďte báseň do tematického </a:t>
            </a:r>
            <a:r>
              <a:rPr lang="cs-CZ" smtClean="0">
                <a:solidFill>
                  <a:schemeClr val="tx1"/>
                </a:solidFill>
              </a:rPr>
              <a:t>okruhu sbírky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4. U tučně zvýrazněných výrazů určete druh básnických figur.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5. Jak se jmenuje druh přívlastku ve spojení „</a:t>
            </a:r>
            <a:r>
              <a:rPr lang="cs-CZ" u="sng" dirty="0" smtClean="0">
                <a:solidFill>
                  <a:schemeClr val="tx1"/>
                </a:solidFill>
              </a:rPr>
              <a:t>uhelný prach</a:t>
            </a:r>
            <a:r>
              <a:rPr lang="cs-CZ" dirty="0" smtClean="0">
                <a:solidFill>
                  <a:schemeClr val="tx1"/>
                </a:solidFill>
              </a:rPr>
              <a:t>“?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dirty="0" smtClean="0"/>
              <a:t>Ty a já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928670"/>
            <a:ext cx="8472518" cy="5929330"/>
          </a:xfrm>
        </p:spPr>
        <p:txBody>
          <a:bodyPr/>
          <a:lstStyle/>
          <a:p>
            <a:r>
              <a:rPr lang="cs-CZ" sz="2000" dirty="0" smtClean="0">
                <a:solidFill>
                  <a:schemeClr val="tx1"/>
                </a:solidFill>
              </a:rPr>
              <a:t>Uhni mi z cesty:		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černé mám ruce a vlhké mám šaty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kovkopem</a:t>
            </a:r>
            <a:r>
              <a:rPr lang="cs-CZ" sz="2000" dirty="0" smtClean="0">
                <a:solidFill>
                  <a:schemeClr val="tx1"/>
                </a:solidFill>
              </a:rPr>
              <a:t> já jen a </a:t>
            </a:r>
            <a:r>
              <a:rPr lang="cs-CZ" sz="2000" b="1" dirty="0" smtClean="0">
                <a:solidFill>
                  <a:schemeClr val="tx1"/>
                </a:solidFill>
              </a:rPr>
              <a:t>velmožem</a:t>
            </a:r>
            <a:r>
              <a:rPr lang="cs-CZ" sz="2000" dirty="0" smtClean="0">
                <a:solidFill>
                  <a:schemeClr val="tx1"/>
                </a:solidFill>
              </a:rPr>
              <a:t> dnes ty,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z paláce ty, já jen z dřevěné chaty,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frygickou čapku mám, přes čelo stín.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 za mnou nelkají sirotků prosby,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sežrali tvoji jim zajíci pole,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bez srdce's, bez studu's - blesk tebe </a:t>
            </a:r>
            <a:r>
              <a:rPr lang="cs-CZ" sz="2000" dirty="0" err="1" smtClean="0">
                <a:solidFill>
                  <a:schemeClr val="tx1"/>
                </a:solidFill>
              </a:rPr>
              <a:t>rozbi</a:t>
            </a:r>
            <a:r>
              <a:rPr lang="cs-CZ" sz="2000" dirty="0" smtClean="0">
                <a:solidFill>
                  <a:schemeClr val="tx1"/>
                </a:solidFill>
              </a:rPr>
              <a:t>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z Beskyd jsem, hoře a poroby syn,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robím v tvých hutích a robím v tvém dole,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žluč vře mi žilou, a robím ti přece,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chytám tvá </a:t>
            </a:r>
            <a:r>
              <a:rPr lang="cs-CZ" sz="2000" dirty="0" err="1" smtClean="0">
                <a:solidFill>
                  <a:schemeClr val="tx1"/>
                </a:solidFill>
              </a:rPr>
              <a:t>drva</a:t>
            </a:r>
            <a:r>
              <a:rPr lang="cs-CZ" sz="2000" dirty="0" smtClean="0">
                <a:solidFill>
                  <a:schemeClr val="tx1"/>
                </a:solidFill>
              </a:rPr>
              <a:t> na zpěněné řece,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černý jsem, </a:t>
            </a:r>
            <a:r>
              <a:rPr lang="cs-CZ" sz="2000" dirty="0" err="1" smtClean="0">
                <a:solidFill>
                  <a:schemeClr val="tx1"/>
                </a:solidFill>
              </a:rPr>
              <a:t>chud</a:t>
            </a:r>
            <a:r>
              <a:rPr lang="cs-CZ" sz="2000" dirty="0" smtClean="0">
                <a:solidFill>
                  <a:schemeClr val="tx1"/>
                </a:solidFill>
              </a:rPr>
              <a:t> jsem, pot přes čelo letí,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nepláčou kvůli mně v Beskydách děti,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netiskl vdov jsem a nebral jim země,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zato jsem žebrákem, velmožem dnes ty, -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přijel jsi na hory? Vari ode mne,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frygickou čapku mám, uhni mi z cesty!</a:t>
            </a:r>
          </a:p>
          <a:p>
            <a:r>
              <a:rPr lang="cs-CZ" sz="2100" b="1" dirty="0" smtClean="0">
                <a:solidFill>
                  <a:schemeClr val="tx1"/>
                </a:solidFill>
                <a:hlinkClick r:id="rId2"/>
              </a:rPr>
              <a:t>http://www.</a:t>
            </a:r>
            <a:r>
              <a:rPr lang="cs-CZ" sz="2100" b="1" dirty="0" err="1" smtClean="0">
                <a:solidFill>
                  <a:schemeClr val="tx1"/>
                </a:solidFill>
                <a:hlinkClick r:id="rId2"/>
              </a:rPr>
              <a:t>youtube.com</a:t>
            </a:r>
            <a:r>
              <a:rPr lang="cs-CZ" sz="2100" b="1" dirty="0" smtClean="0">
                <a:solidFill>
                  <a:schemeClr val="tx1"/>
                </a:solidFill>
                <a:hlinkClick r:id="rId2"/>
              </a:rPr>
              <a:t>/</a:t>
            </a:r>
            <a:r>
              <a:rPr lang="cs-CZ" sz="2100" b="1" dirty="0" err="1" smtClean="0">
                <a:solidFill>
                  <a:schemeClr val="tx1"/>
                </a:solidFill>
                <a:hlinkClick r:id="rId2"/>
              </a:rPr>
              <a:t>watch</a:t>
            </a:r>
            <a:r>
              <a:rPr lang="cs-CZ" sz="2100" b="1" dirty="0" smtClean="0">
                <a:solidFill>
                  <a:schemeClr val="tx1"/>
                </a:solidFill>
                <a:hlinkClick r:id="rId2"/>
              </a:rPr>
              <a:t>?v=d-02MT95UcQ</a:t>
            </a:r>
            <a:endParaRPr lang="cs-CZ" sz="2100" b="1" dirty="0" smtClean="0">
              <a:solidFill>
                <a:schemeClr val="tx1"/>
              </a:solidFill>
            </a:endParaRPr>
          </a:p>
          <a:p>
            <a:endParaRPr lang="cs-CZ" sz="21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ke skladbě Ty a já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Poslechněte si báseň zhudebněnou Jarkem </a:t>
            </a:r>
            <a:r>
              <a:rPr lang="cs-CZ" dirty="0" err="1" smtClean="0">
                <a:solidFill>
                  <a:schemeClr val="tx1"/>
                </a:solidFill>
              </a:rPr>
              <a:t>Nohavicou</a:t>
            </a:r>
            <a:r>
              <a:rPr lang="cs-CZ" dirty="0" smtClean="0">
                <a:solidFill>
                  <a:schemeClr val="tx1"/>
                </a:solidFill>
              </a:rPr>
              <a:t>. Má tento písničkář něco společného s Petrem </a:t>
            </a:r>
            <a:r>
              <a:rPr lang="cs-CZ" dirty="0" err="1" smtClean="0">
                <a:solidFill>
                  <a:schemeClr val="tx1"/>
                </a:solidFill>
              </a:rPr>
              <a:t>Bezručem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2. Jakou podobu má lyrický subjekt v této básni?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3. Na jakém principu je vystavěna tato báseň?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4. Jak rozumíte slovům </a:t>
            </a:r>
            <a:r>
              <a:rPr lang="cs-CZ" b="1" dirty="0" smtClean="0">
                <a:solidFill>
                  <a:schemeClr val="tx1"/>
                </a:solidFill>
              </a:rPr>
              <a:t>kovkop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b="1" dirty="0" smtClean="0">
                <a:solidFill>
                  <a:schemeClr val="tx1"/>
                </a:solidFill>
              </a:rPr>
              <a:t>velmož</a:t>
            </a:r>
            <a:r>
              <a:rPr lang="cs-CZ" dirty="0" smtClean="0">
                <a:solidFill>
                  <a:schemeClr val="tx1"/>
                </a:solidFill>
              </a:rPr>
              <a:t>? Jakým slovotvorným procesem tato slova vznikla?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dirty="0" smtClean="0"/>
              <a:t>Maryčka </a:t>
            </a:r>
            <a:r>
              <a:rPr lang="cs-CZ" dirty="0" err="1" smtClean="0"/>
              <a:t>Magdónova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/>
          <a:lstStyle/>
          <a:p>
            <a:r>
              <a:rPr lang="cs-CZ" sz="2100" dirty="0" smtClean="0">
                <a:solidFill>
                  <a:schemeClr val="tx1"/>
                </a:solidFill>
              </a:rPr>
              <a:t>Šel starý </a:t>
            </a:r>
            <a:r>
              <a:rPr lang="cs-CZ" sz="2100" dirty="0" err="1" smtClean="0">
                <a:solidFill>
                  <a:schemeClr val="tx1"/>
                </a:solidFill>
              </a:rPr>
              <a:t>Magdon</a:t>
            </a:r>
            <a:r>
              <a:rPr lang="cs-CZ" sz="2100" dirty="0" smtClean="0">
                <a:solidFill>
                  <a:schemeClr val="tx1"/>
                </a:solidFill>
              </a:rPr>
              <a:t> z Ostravy domů,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v </a:t>
            </a:r>
            <a:r>
              <a:rPr lang="cs-CZ" sz="2100" dirty="0" err="1" smtClean="0">
                <a:solidFill>
                  <a:schemeClr val="tx1"/>
                </a:solidFill>
              </a:rPr>
              <a:t>bartovské</a:t>
            </a:r>
            <a:r>
              <a:rPr lang="cs-CZ" sz="2100" dirty="0" smtClean="0">
                <a:solidFill>
                  <a:schemeClr val="tx1"/>
                </a:solidFill>
              </a:rPr>
              <a:t> harendě večer se stavil,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s rozbitou lebkou do příkopy </a:t>
            </a:r>
            <a:r>
              <a:rPr lang="cs-CZ" sz="2100" dirty="0" err="1" smtClean="0">
                <a:solidFill>
                  <a:schemeClr val="tx1"/>
                </a:solidFill>
              </a:rPr>
              <a:t>pad</a:t>
            </a:r>
            <a:r>
              <a:rPr lang="cs-CZ" sz="2100" dirty="0" smtClean="0">
                <a:solidFill>
                  <a:schemeClr val="tx1"/>
                </a:solidFill>
              </a:rPr>
              <a:t>.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Plakala Maryčka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.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Vůz plný uhlí se v koleji zvrátil.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Pod vozem zhasla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 vdova.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Na Starých Hamrech pět vzlykalo sirot,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nejstarší Maryčka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.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Kdo se jich ujme a kdo jim dá chleba?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Budeš jim otcem a budeš jim matkou?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Myslíš, kdo doly má, má srdce taky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tak jak ty, Maryčko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?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Bez konce jsou lesy markýze Gera.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Otcové když v jeho robili dolech,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smí si vzít sirotek do klínu </a:t>
            </a:r>
            <a:r>
              <a:rPr lang="cs-CZ" sz="2100" dirty="0" err="1" smtClean="0">
                <a:solidFill>
                  <a:schemeClr val="tx1"/>
                </a:solidFill>
              </a:rPr>
              <a:t>drva</a:t>
            </a:r>
            <a:r>
              <a:rPr lang="cs-CZ" sz="2100" dirty="0" smtClean="0">
                <a:solidFill>
                  <a:schemeClr val="tx1"/>
                </a:solidFill>
              </a:rPr>
              <a:t>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co pravíš, Maryčko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428604"/>
            <a:ext cx="8472518" cy="5697559"/>
          </a:xfrm>
        </p:spPr>
        <p:txBody>
          <a:bodyPr/>
          <a:lstStyle/>
          <a:p>
            <a:r>
              <a:rPr lang="cs-CZ" sz="2100" dirty="0" smtClean="0">
                <a:solidFill>
                  <a:schemeClr val="tx1"/>
                </a:solidFill>
              </a:rPr>
              <a:t>Maryčko, mrzne a není co </a:t>
            </a:r>
            <a:r>
              <a:rPr lang="cs-CZ" sz="2100" dirty="0" err="1" smtClean="0">
                <a:solidFill>
                  <a:schemeClr val="tx1"/>
                </a:solidFill>
              </a:rPr>
              <a:t>jísti</a:t>
            </a:r>
            <a:r>
              <a:rPr lang="cs-CZ" sz="2100" dirty="0" smtClean="0">
                <a:solidFill>
                  <a:schemeClr val="tx1"/>
                </a:solidFill>
              </a:rPr>
              <a:t>…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Na horách, na horách plno je dřeva…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Burmistr </a:t>
            </a:r>
            <a:r>
              <a:rPr lang="cs-CZ" sz="2100" dirty="0" err="1" smtClean="0">
                <a:solidFill>
                  <a:schemeClr val="tx1"/>
                </a:solidFill>
              </a:rPr>
              <a:t>Hochfelder</a:t>
            </a:r>
            <a:r>
              <a:rPr lang="cs-CZ" sz="2100" dirty="0" smtClean="0">
                <a:solidFill>
                  <a:schemeClr val="tx1"/>
                </a:solidFill>
              </a:rPr>
              <a:t> viděl tě sbírat,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má mlčet, Maryčko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?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Cos to za ženicha vybrala sobě?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Bodák má k rameni, na čapce peří,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drsné má čelo, ty jdeš s ním do </a:t>
            </a:r>
            <a:r>
              <a:rPr lang="cs-CZ" sz="2100" dirty="0" err="1" smtClean="0">
                <a:solidFill>
                  <a:schemeClr val="tx1"/>
                </a:solidFill>
              </a:rPr>
              <a:t>Frydku</a:t>
            </a:r>
            <a:r>
              <a:rPr lang="cs-CZ" sz="2100" dirty="0" smtClean="0">
                <a:solidFill>
                  <a:schemeClr val="tx1"/>
                </a:solidFill>
              </a:rPr>
              <a:t>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půjdeš s ním, Maryčko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?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Cos to za nevěstu? Schýlená hlava,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fěrtoch máš na očích, do něho </a:t>
            </a:r>
            <a:r>
              <a:rPr lang="cs-CZ" sz="2100" dirty="0" err="1" smtClean="0">
                <a:solidFill>
                  <a:schemeClr val="tx1"/>
                </a:solidFill>
              </a:rPr>
              <a:t>tekou</a:t>
            </a:r>
            <a:r>
              <a:rPr lang="cs-CZ" sz="2100" dirty="0" smtClean="0">
                <a:solidFill>
                  <a:schemeClr val="tx1"/>
                </a:solidFill>
              </a:rPr>
              <a:t/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hořké a ohnivé krůpěje s lící,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co je ti, Maryčko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? </a:t>
            </a:r>
          </a:p>
          <a:p>
            <a:r>
              <a:rPr lang="cs-CZ" sz="2100" dirty="0" err="1" smtClean="0">
                <a:solidFill>
                  <a:schemeClr val="tx1"/>
                </a:solidFill>
              </a:rPr>
              <a:t>Frydečtí</a:t>
            </a:r>
            <a:r>
              <a:rPr lang="cs-CZ" sz="2100" dirty="0" smtClean="0">
                <a:solidFill>
                  <a:schemeClr val="tx1"/>
                </a:solidFill>
              </a:rPr>
              <a:t> </a:t>
            </a:r>
            <a:r>
              <a:rPr lang="cs-CZ" sz="2100" dirty="0" err="1" smtClean="0">
                <a:solidFill>
                  <a:schemeClr val="tx1"/>
                </a:solidFill>
              </a:rPr>
              <a:t>grosbyrgři</a:t>
            </a:r>
            <a:r>
              <a:rPr lang="cs-CZ" sz="2100" dirty="0" smtClean="0">
                <a:solidFill>
                  <a:schemeClr val="tx1"/>
                </a:solidFill>
              </a:rPr>
              <a:t>, dámy ze </a:t>
            </a:r>
            <a:r>
              <a:rPr lang="cs-CZ" sz="2100" dirty="0" err="1" smtClean="0">
                <a:solidFill>
                  <a:schemeClr val="tx1"/>
                </a:solidFill>
              </a:rPr>
              <a:t>Frydku</a:t>
            </a:r>
            <a:r>
              <a:rPr lang="cs-CZ" sz="2100" dirty="0" smtClean="0">
                <a:solidFill>
                  <a:schemeClr val="tx1"/>
                </a:solidFill>
              </a:rPr>
              <a:t/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jízlivou budou se </a:t>
            </a:r>
            <a:r>
              <a:rPr lang="cs-CZ" sz="2100" dirty="0" err="1" smtClean="0">
                <a:solidFill>
                  <a:schemeClr val="tx1"/>
                </a:solidFill>
              </a:rPr>
              <a:t>smáti</a:t>
            </a:r>
            <a:r>
              <a:rPr lang="cs-CZ" sz="2100" dirty="0" smtClean="0">
                <a:solidFill>
                  <a:schemeClr val="tx1"/>
                </a:solidFill>
              </a:rPr>
              <a:t> ti řečí,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se synky uzří tě </a:t>
            </a:r>
            <a:r>
              <a:rPr lang="cs-CZ" sz="2100" dirty="0" err="1" smtClean="0">
                <a:solidFill>
                  <a:schemeClr val="tx1"/>
                </a:solidFill>
              </a:rPr>
              <a:t>Hochfelder</a:t>
            </a:r>
            <a:r>
              <a:rPr lang="cs-CZ" sz="2100" dirty="0" smtClean="0">
                <a:solidFill>
                  <a:schemeClr val="tx1"/>
                </a:solidFill>
              </a:rPr>
              <a:t> žid.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Jak je ti, Maryčko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357982"/>
          </a:xfrm>
        </p:spPr>
        <p:txBody>
          <a:bodyPr/>
          <a:lstStyle/>
          <a:p>
            <a:r>
              <a:rPr lang="cs-CZ" sz="2100" dirty="0" smtClean="0">
                <a:solidFill>
                  <a:schemeClr val="tx1"/>
                </a:solidFill>
              </a:rPr>
              <a:t>V mrazivé chýši, tam ptáčata zbyla,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kdo se jich ujme a kdo jim dá chleba?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Nedbá pán bídných. Co znělo ti v srdci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po cestě, Maryčko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?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Maryčko, po straně ostré jsou skály,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podle nich kypí a utíká k </a:t>
            </a:r>
            <a:r>
              <a:rPr lang="cs-CZ" sz="2100" dirty="0" err="1" smtClean="0">
                <a:solidFill>
                  <a:schemeClr val="tx1"/>
                </a:solidFill>
              </a:rPr>
              <a:t>Frydku</a:t>
            </a:r>
            <a:r>
              <a:rPr lang="cs-CZ" sz="2100" dirty="0" smtClean="0">
                <a:solidFill>
                  <a:schemeClr val="tx1"/>
                </a:solidFill>
              </a:rPr>
              <a:t/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šumivá, divoká Ostravice.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Slyšíš ji, rozumíš, děvucho z hor?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Jeden skok nalevo, po všem je, po všem.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Černé tvé vlasy se na skále chytly,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bílé tvé ruce se zbarvily krví,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sbohem buď, Maryčko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r>
              <a:rPr lang="cs-CZ" sz="2100" dirty="0" smtClean="0">
                <a:solidFill>
                  <a:schemeClr val="tx1"/>
                </a:solidFill>
              </a:rPr>
              <a:t>!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Na Starých Hamrech na hřbitově při zdi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bez křížů, bez kvítí krčí se hroby.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Tam leží bez víry samovrazi.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Tam leží Maryčka </a:t>
            </a:r>
            <a:r>
              <a:rPr lang="cs-CZ" sz="2100" dirty="0" err="1" smtClean="0">
                <a:solidFill>
                  <a:schemeClr val="tx1"/>
                </a:solidFill>
              </a:rPr>
              <a:t>Magdonova</a:t>
            </a:r>
            <a:endParaRPr lang="cs-CZ" sz="21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100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?v=9pWlVIYYRSE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ke skladbě Maryčka </a:t>
            </a:r>
            <a:r>
              <a:rPr lang="cs-CZ" dirty="0" err="1" smtClean="0"/>
              <a:t>Magdónova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Jakým básnickým útvarem je tato skladba?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2. Vyhledejte v textu nářeční prvky a uveďte spisovný ekvivalentní tvar.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3. Srovnejte úlohu autorského/lyrického subjektu            v této skladbě s předchozími, v čem se liší?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4. Proč Maryčka spáchala sebevraždu?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Dobrovolný úkol: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Pokuste se výtvarně ztvárnit příběh Maryčky                   v podobě komiksu.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BEZRUČ, Petr. </a:t>
            </a:r>
            <a:r>
              <a:rPr lang="cs-CZ" i="1" dirty="0" smtClean="0">
                <a:solidFill>
                  <a:schemeClr val="tx1"/>
                </a:solidFill>
              </a:rPr>
              <a:t>Slezské písně</a:t>
            </a:r>
            <a:r>
              <a:rPr lang="cs-CZ" dirty="0" smtClean="0">
                <a:solidFill>
                  <a:schemeClr val="tx1"/>
                </a:solidFill>
              </a:rPr>
              <a:t>. Praha: Doplněk, 2003, ISBN 80-7239-144-5.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SOUKAL, Josef a kol. </a:t>
            </a:r>
            <a:r>
              <a:rPr lang="cs-CZ" i="1" dirty="0" smtClean="0">
                <a:solidFill>
                  <a:schemeClr val="tx1"/>
                </a:solidFill>
              </a:rPr>
              <a:t>Literatura pro III. ročník gymnázií</a:t>
            </a:r>
            <a:r>
              <a:rPr lang="cs-CZ" dirty="0" smtClean="0">
                <a:solidFill>
                  <a:schemeClr val="tx1"/>
                </a:solidFill>
              </a:rPr>
              <a:t>. Praha: SPN, 2003, ISBN 80-7235-227-X.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265</TotalTime>
  <Words>502</Words>
  <Application>Microsoft Office PowerPoint</Application>
  <PresentationFormat>Předvádění na obrazovce (4:3)</PresentationFormat>
  <Paragraphs>94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ŠABLONA DUM 2003</vt:lpstr>
      <vt:lpstr>Snímek 1</vt:lpstr>
      <vt:lpstr>Anotace</vt:lpstr>
      <vt:lpstr>Petr Bezruč (1867 – 1958)</vt:lpstr>
      <vt:lpstr>Slezské písně (1909)</vt:lpstr>
      <vt:lpstr>Motivy a obsah sbírky</vt:lpstr>
      <vt:lpstr>Ostrava</vt:lpstr>
      <vt:lpstr>Otázky ke skladbě Ostrava</vt:lpstr>
      <vt:lpstr>Ty a já</vt:lpstr>
      <vt:lpstr>Otázky ke skladbě Ty a já</vt:lpstr>
      <vt:lpstr>Maryčka Magdónova</vt:lpstr>
      <vt:lpstr>Snímek 11</vt:lpstr>
      <vt:lpstr>Snímek 12</vt:lpstr>
      <vt:lpstr>Otázky ke skladbě Maryčka Magdónova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 Šesták</dc:creator>
  <cp:lastModifiedBy>Petr Šesták</cp:lastModifiedBy>
  <cp:revision>32</cp:revision>
  <dcterms:created xsi:type="dcterms:W3CDTF">2013-07-16T09:53:13Z</dcterms:created>
  <dcterms:modified xsi:type="dcterms:W3CDTF">2013-08-03T09:51:41Z</dcterms:modified>
</cp:coreProperties>
</file>