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4" r:id="rId4"/>
    <p:sldId id="277" r:id="rId5"/>
    <p:sldId id="278" r:id="rId6"/>
    <p:sldId id="279" r:id="rId7"/>
    <p:sldId id="281" r:id="rId8"/>
    <p:sldId id="28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88474661"/>
              </p:ext>
            </p:extLst>
          </p:nvPr>
        </p:nvGraphicFramePr>
        <p:xfrm>
          <a:off x="611188" y="1463675"/>
          <a:ext cx="7849244" cy="4153240"/>
        </p:xfrm>
        <a:graphic>
          <a:graphicData uri="http://schemas.openxmlformats.org/drawingml/2006/table">
            <a:tbl>
              <a:tblPr/>
              <a:tblGrid>
                <a:gridCol w="2121192"/>
                <a:gridCol w="5728052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VY_3_INOVACE_NEJ34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Stolní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inventař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29.6.2013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stolní inventář,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76672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DIGITÁLNÍ UČEBNÍ MATERIÁL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Bernard MT Condensed" pitchFamily="18" charset="0"/>
              </a:rPr>
              <a:t>Tafelinventar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Bernard MT Condensed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52928" cy="2592287"/>
          </a:xfrm>
        </p:spPr>
        <p:txBody>
          <a:bodyPr>
            <a:normAutofit/>
          </a:bodyPr>
          <a:lstStyle/>
          <a:p>
            <a:pPr algn="ctr"/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Tafelinventar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Sammlung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von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Bestecken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Tellern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Gläsern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Servieten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anderer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Ausstattung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Einfach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gesagt</a:t>
            </a:r>
            <a:r>
              <a:rPr lang="cs-CZ" b="1" dirty="0" smtClean="0">
                <a:latin typeface="Baskerville Old Face" pitchFamily="18" charset="0"/>
              </a:rPr>
              <a:t> – es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alles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was</a:t>
            </a:r>
            <a:r>
              <a:rPr lang="cs-CZ" b="1" dirty="0" smtClean="0">
                <a:latin typeface="Baskerville Old Face" pitchFamily="18" charset="0"/>
              </a:rPr>
              <a:t> man </a:t>
            </a:r>
            <a:r>
              <a:rPr lang="cs-CZ" b="1" dirty="0" err="1" smtClean="0">
                <a:latin typeface="Baskerville Old Face" pitchFamily="18" charset="0"/>
              </a:rPr>
              <a:t>bei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einem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Festessen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Tisch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finden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könnte</a:t>
            </a:r>
            <a:r>
              <a:rPr lang="cs-CZ" b="1" dirty="0" smtClean="0">
                <a:latin typeface="Baskerville Old Face" pitchFamily="18" charset="0"/>
              </a:rPr>
              <a:t>.</a:t>
            </a:r>
            <a:endParaRPr lang="cs-CZ" dirty="0">
              <a:latin typeface="Baskerville Old Face" pitchFamily="18" charset="0"/>
            </a:endParaRPr>
          </a:p>
        </p:txBody>
      </p:sp>
      <p:pic>
        <p:nvPicPr>
          <p:cNvPr id="1029" name="Picture 5" descr="C:\Users\SŠGaS05\AppData\Local\Microsoft\Windows\Temporary Internet Files\Content.IE5\N2NYKF25\MC9003569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005064"/>
            <a:ext cx="6480720" cy="2592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Bernard MT Condensed" pitchFamily="18" charset="0"/>
              </a:rPr>
              <a:t>Tafelinventar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63272" cy="5760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err="1" smtClean="0">
                <a:latin typeface="Bernard MT Condensed" pitchFamily="18" charset="0"/>
              </a:rPr>
              <a:t>Unter</a:t>
            </a:r>
            <a:r>
              <a:rPr lang="cs-CZ" b="1" dirty="0" smtClean="0">
                <a:latin typeface="Bernard MT Condensed" pitchFamily="18" charset="0"/>
              </a:rPr>
              <a:t> </a:t>
            </a:r>
            <a:r>
              <a:rPr lang="cs-CZ" b="1" dirty="0" err="1" smtClean="0">
                <a:latin typeface="Bernard MT Condensed" pitchFamily="18" charset="0"/>
              </a:rPr>
              <a:t>diesen</a:t>
            </a:r>
            <a:r>
              <a:rPr lang="cs-CZ" b="1" dirty="0" smtClean="0">
                <a:latin typeface="Bernard MT Condensed" pitchFamily="18" charset="0"/>
              </a:rPr>
              <a:t> </a:t>
            </a:r>
            <a:r>
              <a:rPr lang="cs-CZ" b="1" dirty="0" err="1" smtClean="0">
                <a:latin typeface="Bernard MT Condensed" pitchFamily="18" charset="0"/>
              </a:rPr>
              <a:t>Begriff</a:t>
            </a:r>
            <a:r>
              <a:rPr lang="cs-CZ" b="1" dirty="0" smtClean="0">
                <a:latin typeface="Bernard MT Condensed" pitchFamily="18" charset="0"/>
              </a:rPr>
              <a:t> </a:t>
            </a:r>
            <a:r>
              <a:rPr lang="cs-CZ" b="1" dirty="0" err="1" smtClean="0">
                <a:latin typeface="Bernard MT Condensed" pitchFamily="18" charset="0"/>
              </a:rPr>
              <a:t>gehören</a:t>
            </a:r>
            <a:r>
              <a:rPr lang="cs-CZ" b="1" dirty="0" smtClean="0">
                <a:latin typeface="Bernard MT Condensed" pitchFamily="18" charset="0"/>
              </a:rPr>
              <a:t> u.a.:</a:t>
            </a:r>
          </a:p>
          <a:p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536" y="1988840"/>
            <a:ext cx="8496944" cy="30243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rnard MT Condensed" pitchFamily="18" charset="0"/>
              </a:rPr>
              <a:t>Teller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rnard MT Condensed" pitchFamily="18" charset="0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Flache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Teller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Suppenteller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Dessertteller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Blinder</a:t>
            </a:r>
            <a:r>
              <a:rPr lang="cs-CZ" sz="3200" b="1" dirty="0" smtClean="0">
                <a:latin typeface="Baskerville Old Face" pitchFamily="18" charset="0"/>
              </a:rPr>
              <a:t> – oder </a:t>
            </a:r>
            <a:r>
              <a:rPr lang="cs-CZ" sz="3200" b="1" dirty="0" err="1" smtClean="0">
                <a:latin typeface="Baskerville Old Face" pitchFamily="18" charset="0"/>
              </a:rPr>
              <a:t>Klubteller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Teller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fürs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Gebäck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Untertassen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usw</a:t>
            </a:r>
            <a:r>
              <a:rPr lang="cs-CZ" sz="3200" b="1" dirty="0" smtClean="0">
                <a:latin typeface="Baskerville Old Face" pitchFamily="18" charset="0"/>
              </a:rPr>
              <a:t>.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3200" b="1" dirty="0" smtClean="0">
              <a:latin typeface="Baskerville Old Face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3" name="Picture 5" descr="C:\Users\SŠGaS05\AppData\Local\Microsoft\Windows\Temporary Internet Files\Content.IE5\N2NYKF25\MC9003194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861048"/>
            <a:ext cx="3960440" cy="22876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Bernard MT Condensed" pitchFamily="18" charset="0"/>
              </a:rPr>
              <a:t>Tafelinventar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63272" cy="5760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err="1" smtClean="0">
                <a:latin typeface="Bernard MT Condensed" pitchFamily="18" charset="0"/>
              </a:rPr>
              <a:t>Zu</a:t>
            </a:r>
            <a:r>
              <a:rPr lang="cs-CZ" b="1" dirty="0" smtClean="0">
                <a:latin typeface="Bernard MT Condensed" pitchFamily="18" charset="0"/>
              </a:rPr>
              <a:t> </a:t>
            </a:r>
            <a:r>
              <a:rPr lang="cs-CZ" b="1" dirty="0" err="1" smtClean="0">
                <a:latin typeface="Bernard MT Condensed" pitchFamily="18" charset="0"/>
              </a:rPr>
              <a:t>diesem</a:t>
            </a:r>
            <a:r>
              <a:rPr lang="cs-CZ" b="1" dirty="0" smtClean="0">
                <a:latin typeface="Bernard MT Condensed" pitchFamily="18" charset="0"/>
              </a:rPr>
              <a:t>  </a:t>
            </a:r>
            <a:r>
              <a:rPr lang="cs-CZ" b="1" dirty="0" err="1" smtClean="0">
                <a:latin typeface="Bernard MT Condensed" pitchFamily="18" charset="0"/>
              </a:rPr>
              <a:t>Begriff</a:t>
            </a:r>
            <a:r>
              <a:rPr lang="cs-CZ" b="1" dirty="0" smtClean="0">
                <a:latin typeface="Bernard MT Condensed" pitchFamily="18" charset="0"/>
              </a:rPr>
              <a:t> </a:t>
            </a:r>
            <a:r>
              <a:rPr lang="cs-CZ" b="1" dirty="0" err="1" smtClean="0">
                <a:latin typeface="Bernard MT Condensed" pitchFamily="18" charset="0"/>
              </a:rPr>
              <a:t>gehören</a:t>
            </a:r>
            <a:r>
              <a:rPr lang="cs-CZ" b="1" dirty="0" smtClean="0">
                <a:latin typeface="Bernard MT Condensed" pitchFamily="18" charset="0"/>
              </a:rPr>
              <a:t> u.a.:</a:t>
            </a:r>
          </a:p>
          <a:p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536" y="1988840"/>
            <a:ext cx="8496944" cy="302433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rnard MT Condensed" pitchFamily="18" charset="0"/>
              </a:rPr>
              <a:t>Bestecke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rnard MT Condensed" pitchFamily="18" charset="0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Fleischmesser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Dessertmesser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,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Fischmesser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3200" b="1" dirty="0" smtClean="0">
              <a:latin typeface="Baskerville Old Face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Esslöffel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,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Teelöffel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3200" b="1" dirty="0" smtClean="0">
              <a:latin typeface="Baskerville Old Face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Fleischgabel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,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Dessertgabel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, 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Mehlspeisengabel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, 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Fischgabel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2" name="Picture 4" descr="C:\Users\SŠGaS05\AppData\Local\Microsoft\Windows\Temporary Internet Files\Content.IE5\1SBLDU1R\MC9002175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4941168"/>
            <a:ext cx="4752528" cy="16371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Bernard MT Condensed" pitchFamily="18" charset="0"/>
              </a:rPr>
              <a:t>Tafelinventar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63272" cy="5760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err="1" smtClean="0">
                <a:latin typeface="Bernard MT Condensed" pitchFamily="18" charset="0"/>
              </a:rPr>
              <a:t>Zu</a:t>
            </a:r>
            <a:r>
              <a:rPr lang="cs-CZ" b="1" dirty="0" smtClean="0">
                <a:latin typeface="Bernard MT Condensed" pitchFamily="18" charset="0"/>
              </a:rPr>
              <a:t> </a:t>
            </a:r>
            <a:r>
              <a:rPr lang="cs-CZ" b="1" dirty="0" err="1" smtClean="0">
                <a:latin typeface="Bernard MT Condensed" pitchFamily="18" charset="0"/>
              </a:rPr>
              <a:t>diesem</a:t>
            </a:r>
            <a:r>
              <a:rPr lang="cs-CZ" b="1" dirty="0" smtClean="0">
                <a:latin typeface="Bernard MT Condensed" pitchFamily="18" charset="0"/>
              </a:rPr>
              <a:t>  </a:t>
            </a:r>
            <a:r>
              <a:rPr lang="cs-CZ" b="1" dirty="0" err="1" smtClean="0">
                <a:latin typeface="Bernard MT Condensed" pitchFamily="18" charset="0"/>
              </a:rPr>
              <a:t>Begriff</a:t>
            </a:r>
            <a:r>
              <a:rPr lang="cs-CZ" b="1" dirty="0" smtClean="0">
                <a:latin typeface="Bernard MT Condensed" pitchFamily="18" charset="0"/>
              </a:rPr>
              <a:t> </a:t>
            </a:r>
            <a:r>
              <a:rPr lang="cs-CZ" b="1" dirty="0" err="1" smtClean="0">
                <a:latin typeface="Bernard MT Condensed" pitchFamily="18" charset="0"/>
              </a:rPr>
              <a:t>gehören</a:t>
            </a:r>
            <a:r>
              <a:rPr lang="cs-CZ" b="1" dirty="0" smtClean="0">
                <a:latin typeface="Bernard MT Condensed" pitchFamily="18" charset="0"/>
              </a:rPr>
              <a:t> u.a.:</a:t>
            </a:r>
          </a:p>
          <a:p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536" y="1988840"/>
            <a:ext cx="8496944" cy="30243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rnard MT Condensed" pitchFamily="18" charset="0"/>
              </a:rPr>
              <a:t>Gläser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rnard MT Condensed" pitchFamily="18" charset="0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Weissweinglas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Rotweinglas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Schaumweingläser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Spirituosengläser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Bierglas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Tassen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usw</a:t>
            </a:r>
            <a:r>
              <a:rPr lang="cs-CZ" sz="3200" b="1" dirty="0" smtClean="0">
                <a:latin typeface="Baskerville Old Face" pitchFamily="18" charset="0"/>
              </a:rPr>
              <a:t>.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098" name="Picture 2" descr="C:\Users\SŠGaS05\AppData\Local\Microsoft\Windows\Temporary Internet Files\Content.IE5\KFAMCNT2\MC9004321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717032"/>
            <a:ext cx="2880320" cy="28803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Bernard MT Condensed" pitchFamily="18" charset="0"/>
              </a:rPr>
              <a:t>Tafelinventar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63272" cy="5760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err="1" smtClean="0">
                <a:latin typeface="Bernard MT Condensed" pitchFamily="18" charset="0"/>
              </a:rPr>
              <a:t>Zu</a:t>
            </a:r>
            <a:r>
              <a:rPr lang="cs-CZ" b="1" dirty="0" smtClean="0">
                <a:latin typeface="Bernard MT Condensed" pitchFamily="18" charset="0"/>
              </a:rPr>
              <a:t> </a:t>
            </a:r>
            <a:r>
              <a:rPr lang="cs-CZ" b="1" dirty="0" err="1" smtClean="0">
                <a:latin typeface="Bernard MT Condensed" pitchFamily="18" charset="0"/>
              </a:rPr>
              <a:t>diesem</a:t>
            </a:r>
            <a:r>
              <a:rPr lang="cs-CZ" b="1" dirty="0" smtClean="0">
                <a:latin typeface="Bernard MT Condensed" pitchFamily="18" charset="0"/>
              </a:rPr>
              <a:t> </a:t>
            </a:r>
            <a:r>
              <a:rPr lang="cs-CZ" b="1" dirty="0" err="1" smtClean="0">
                <a:latin typeface="Bernard MT Condensed" pitchFamily="18" charset="0"/>
              </a:rPr>
              <a:t>Begriff</a:t>
            </a:r>
            <a:r>
              <a:rPr lang="cs-CZ" b="1" dirty="0" smtClean="0">
                <a:latin typeface="Bernard MT Condensed" pitchFamily="18" charset="0"/>
              </a:rPr>
              <a:t> </a:t>
            </a:r>
            <a:r>
              <a:rPr lang="cs-CZ" b="1" dirty="0" err="1" smtClean="0">
                <a:latin typeface="Bernard MT Condensed" pitchFamily="18" charset="0"/>
              </a:rPr>
              <a:t>gehören</a:t>
            </a:r>
            <a:r>
              <a:rPr lang="cs-CZ" b="1" dirty="0" smtClean="0">
                <a:latin typeface="Bernard MT Condensed" pitchFamily="18" charset="0"/>
              </a:rPr>
              <a:t> u.a.:</a:t>
            </a:r>
          </a:p>
          <a:p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536" y="1988840"/>
            <a:ext cx="8496944" cy="19442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rnard MT Condensed" pitchFamily="18" charset="0"/>
              </a:rPr>
              <a:t>Andere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rnard MT Condensed" pitchFamily="18" charset="0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Menukarte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Servieten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Aschenbecher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Salzstreuer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Pfefferstreuer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Vase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Namenkarten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usw</a:t>
            </a:r>
            <a:r>
              <a:rPr lang="cs-CZ" sz="3200" b="1" dirty="0" smtClean="0">
                <a:latin typeface="Baskerville Old Face" pitchFamily="18" charset="0"/>
              </a:rPr>
              <a:t>.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122" name="Picture 2" descr="C:\Users\SŠGaS05\AppData\Local\Microsoft\Windows\Temporary Internet Files\Content.IE5\N2NYKF25\MC9002220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789041"/>
            <a:ext cx="3528392" cy="27363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Beantworten </a:t>
            </a:r>
            <a:r>
              <a:rPr lang="cs-CZ" sz="5400" dirty="0" err="1" smtClean="0">
                <a:solidFill>
                  <a:schemeClr val="tx2"/>
                </a:solidFill>
              </a:rPr>
              <a:t>Sie</a:t>
            </a:r>
            <a:r>
              <a:rPr lang="cs-CZ" sz="5400" dirty="0" smtClean="0">
                <a:solidFill>
                  <a:schemeClr val="tx2"/>
                </a:solidFill>
              </a:rPr>
              <a:t>: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gehört</a:t>
            </a:r>
            <a:r>
              <a:rPr lang="cs-CZ" b="1" dirty="0" smtClean="0"/>
              <a:t> </a:t>
            </a:r>
            <a:r>
              <a:rPr lang="cs-CZ" b="1" dirty="0" err="1" smtClean="0"/>
              <a:t>zum</a:t>
            </a:r>
            <a:r>
              <a:rPr lang="cs-CZ" b="1" dirty="0" smtClean="0"/>
              <a:t> </a:t>
            </a:r>
            <a:r>
              <a:rPr lang="cs-CZ" b="1" dirty="0" err="1" smtClean="0"/>
              <a:t>Tafelinventar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Welche</a:t>
            </a:r>
            <a:r>
              <a:rPr lang="cs-CZ" b="1" dirty="0" smtClean="0"/>
              <a:t> </a:t>
            </a:r>
            <a:r>
              <a:rPr lang="cs-CZ" b="1" dirty="0" err="1" smtClean="0"/>
              <a:t>Teller</a:t>
            </a:r>
            <a:r>
              <a:rPr lang="cs-CZ" b="1" dirty="0" smtClean="0"/>
              <a:t> </a:t>
            </a:r>
            <a:r>
              <a:rPr lang="cs-CZ" b="1" dirty="0" err="1" smtClean="0"/>
              <a:t>können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nennen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Welches</a:t>
            </a:r>
            <a:r>
              <a:rPr lang="cs-CZ" b="1" dirty="0" smtClean="0"/>
              <a:t> </a:t>
            </a:r>
            <a:r>
              <a:rPr lang="cs-CZ" b="1" dirty="0" err="1" smtClean="0"/>
              <a:t>Besteck</a:t>
            </a:r>
            <a:r>
              <a:rPr lang="cs-CZ" b="1" dirty="0" smtClean="0"/>
              <a:t> </a:t>
            </a:r>
            <a:r>
              <a:rPr lang="cs-CZ" b="1" dirty="0" err="1" smtClean="0"/>
              <a:t>kann</a:t>
            </a:r>
            <a:r>
              <a:rPr lang="cs-CZ" b="1" dirty="0" smtClean="0"/>
              <a:t> man </a:t>
            </a:r>
            <a:r>
              <a:rPr lang="cs-CZ" b="1" dirty="0" err="1" smtClean="0"/>
              <a:t>im</a:t>
            </a:r>
            <a:r>
              <a:rPr lang="cs-CZ" b="1" dirty="0" smtClean="0"/>
              <a:t> Restaurant </a:t>
            </a:r>
            <a:r>
              <a:rPr lang="cs-CZ" b="1" dirty="0" err="1" smtClean="0"/>
              <a:t>finden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Können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Arten</a:t>
            </a:r>
            <a:r>
              <a:rPr lang="cs-CZ" b="1" dirty="0" smtClean="0"/>
              <a:t> </a:t>
            </a:r>
            <a:r>
              <a:rPr lang="cs-CZ" b="1" dirty="0" err="1" smtClean="0"/>
              <a:t>von</a:t>
            </a:r>
            <a:r>
              <a:rPr lang="cs-CZ" b="1" dirty="0" smtClean="0"/>
              <a:t> </a:t>
            </a:r>
            <a:r>
              <a:rPr lang="cs-CZ" b="1" dirty="0" err="1" smtClean="0"/>
              <a:t>Gläser</a:t>
            </a:r>
            <a:r>
              <a:rPr lang="cs-CZ" b="1" dirty="0" smtClean="0"/>
              <a:t> </a:t>
            </a:r>
            <a:r>
              <a:rPr lang="cs-CZ" b="1" dirty="0" err="1" smtClean="0"/>
              <a:t>nennen</a:t>
            </a:r>
            <a:r>
              <a:rPr lang="cs-CZ" b="1" dirty="0" smtClean="0"/>
              <a:t>?</a:t>
            </a:r>
          </a:p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noch</a:t>
            </a:r>
            <a:r>
              <a:rPr lang="cs-CZ" b="1" dirty="0" smtClean="0"/>
              <a:t> </a:t>
            </a:r>
            <a:r>
              <a:rPr lang="cs-CZ" b="1" dirty="0" err="1" smtClean="0"/>
              <a:t>gibt</a:t>
            </a:r>
            <a:r>
              <a:rPr lang="cs-CZ" b="1" dirty="0" smtClean="0"/>
              <a:t> es </a:t>
            </a:r>
            <a:r>
              <a:rPr lang="cs-CZ" b="1" dirty="0" err="1" smtClean="0"/>
              <a:t>auf</a:t>
            </a:r>
            <a:r>
              <a:rPr lang="cs-CZ" b="1" dirty="0" smtClean="0"/>
              <a:t> </a:t>
            </a:r>
            <a:r>
              <a:rPr lang="cs-CZ" b="1" dirty="0" err="1" smtClean="0"/>
              <a:t>einem</a:t>
            </a:r>
            <a:r>
              <a:rPr lang="cs-CZ" b="1" dirty="0" smtClean="0"/>
              <a:t> </a:t>
            </a:r>
            <a:r>
              <a:rPr lang="cs-CZ" b="1" dirty="0" err="1" smtClean="0"/>
              <a:t>Festtisch</a:t>
            </a:r>
            <a:r>
              <a:rPr lang="cs-CZ" b="1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Zdroje:</a:t>
            </a:r>
            <a:endParaRPr lang="cs-CZ" sz="5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439</TotalTime>
  <Words>248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Tafelinventar</vt:lpstr>
      <vt:lpstr>Tafelinventar</vt:lpstr>
      <vt:lpstr>Tafelinventar</vt:lpstr>
      <vt:lpstr>Tafelinventar</vt:lpstr>
      <vt:lpstr>Tafelinventar</vt:lpstr>
      <vt:lpstr>Beantworten Sie: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66</cp:revision>
  <dcterms:created xsi:type="dcterms:W3CDTF">2012-10-29T06:53:22Z</dcterms:created>
  <dcterms:modified xsi:type="dcterms:W3CDTF">2013-12-01T13:42:27Z</dcterms:modified>
</cp:coreProperties>
</file>