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9" r:id="rId4"/>
    <p:sldId id="268" r:id="rId5"/>
    <p:sldId id="267" r:id="rId6"/>
    <p:sldId id="266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463675"/>
          <a:ext cx="7489825" cy="4189816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VY_3_INOVACE_NEJ35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Zdravá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výživá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23.6.2013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zdravá výživa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04664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Gesunde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Ernährung</a:t>
            </a:r>
            <a:endParaRPr lang="cs-CZ" sz="7200" b="1" dirty="0">
              <a:solidFill>
                <a:schemeClr val="accent3">
                  <a:lumMod val="75000"/>
                </a:schemeClr>
              </a:solidFill>
              <a:latin typeface="Algerian" pitchFamily="82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4536504" cy="5472608"/>
          </a:xfrm>
        </p:spPr>
        <p:txBody>
          <a:bodyPr>
            <a:normAutofit fontScale="92500" lnSpcReduction="2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solidFill>
                  <a:srgbClr val="C00000"/>
                </a:solidFill>
                <a:latin typeface="Baskerville Old Face" pitchFamily="18" charset="0"/>
              </a:rPr>
              <a:t>Definition</a:t>
            </a:r>
            <a:r>
              <a:rPr lang="cs-CZ" b="1" dirty="0" smtClean="0">
                <a:solidFill>
                  <a:srgbClr val="C00000"/>
                </a:solidFill>
                <a:latin typeface="Baskerville Old Face" pitchFamily="18" charset="0"/>
              </a:rPr>
              <a:t>:</a:t>
            </a:r>
            <a:r>
              <a:rPr lang="cs-CZ" b="1" dirty="0" smtClean="0">
                <a:latin typeface="Baskerville Old Face" pitchFamily="18" charset="0"/>
              </a:rPr>
              <a:t>	</a:t>
            </a:r>
          </a:p>
          <a:p>
            <a:pPr lvl="0">
              <a:buNone/>
            </a:pPr>
            <a:r>
              <a:rPr lang="cs-CZ" b="1" dirty="0" err="1" smtClean="0">
                <a:latin typeface="Harlow Solid Italic" pitchFamily="82" charset="0"/>
              </a:rPr>
              <a:t>die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Gesunde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Ernährung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</a:p>
          <a:p>
            <a:pPr lvl="0">
              <a:buNone/>
            </a:pPr>
            <a:r>
              <a:rPr lang="cs-CZ" b="1" dirty="0" err="1" smtClean="0">
                <a:latin typeface="Harlow Solid Italic" pitchFamily="82" charset="0"/>
                <a:cs typeface="Arial" charset="0"/>
              </a:rPr>
              <a:t>umfasst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die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Speisen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und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</a:p>
          <a:p>
            <a:pPr lvl="0">
              <a:buNone/>
            </a:pPr>
            <a:r>
              <a:rPr lang="cs-CZ" b="1" dirty="0" err="1" smtClean="0">
                <a:latin typeface="Harlow Solid Italic" pitchFamily="82" charset="0"/>
                <a:cs typeface="Arial" charset="0"/>
              </a:rPr>
              <a:t>Rohstoffen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,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die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leicht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und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</a:p>
          <a:p>
            <a:pPr lvl="0">
              <a:buNone/>
            </a:pPr>
            <a:r>
              <a:rPr lang="cs-CZ" b="1" dirty="0" err="1" smtClean="0">
                <a:latin typeface="Harlow Solid Italic" pitchFamily="82" charset="0"/>
                <a:cs typeface="Arial" charset="0"/>
              </a:rPr>
              <a:t>schnell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verdaulich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sind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. </a:t>
            </a:r>
          </a:p>
          <a:p>
            <a:pPr lvl="0">
              <a:buNone/>
            </a:pPr>
            <a:r>
              <a:rPr lang="cs-CZ" b="1" dirty="0" err="1" smtClean="0">
                <a:latin typeface="Harlow Solid Italic" pitchFamily="82" charset="0"/>
                <a:cs typeface="Arial" charset="0"/>
              </a:rPr>
              <a:t>Gewöhnlich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haben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diese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</a:p>
          <a:p>
            <a:pPr lvl="0">
              <a:buNone/>
            </a:pPr>
            <a:r>
              <a:rPr lang="cs-CZ" b="1" dirty="0" err="1" smtClean="0">
                <a:latin typeface="Harlow Solid Italic" pitchFamily="82" charset="0"/>
                <a:cs typeface="Arial" charset="0"/>
              </a:rPr>
              <a:t>Speisen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auch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viele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</a:p>
          <a:p>
            <a:pPr lvl="0">
              <a:buNone/>
            </a:pPr>
            <a:r>
              <a:rPr lang="cs-CZ" b="1" dirty="0" smtClean="0">
                <a:latin typeface="Harlow Solid Italic" pitchFamily="82" charset="0"/>
                <a:cs typeface="Arial" charset="0"/>
              </a:rPr>
              <a:t>Vitamine, 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Spurenelemente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, </a:t>
            </a:r>
          </a:p>
          <a:p>
            <a:pPr lvl="0">
              <a:buNone/>
            </a:pPr>
            <a:r>
              <a:rPr lang="cs-CZ" b="1" dirty="0" err="1" smtClean="0">
                <a:latin typeface="Harlow Solid Italic" pitchFamily="82" charset="0"/>
                <a:cs typeface="Arial" charset="0"/>
              </a:rPr>
              <a:t>Mineralien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,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weniger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</a:p>
          <a:p>
            <a:pPr lvl="0">
              <a:buNone/>
            </a:pPr>
            <a:r>
              <a:rPr lang="cs-CZ" b="1" dirty="0" smtClean="0">
                <a:latin typeface="Harlow Solid Italic" pitchFamily="82" charset="0"/>
                <a:cs typeface="Arial" charset="0"/>
              </a:rPr>
              <a:t>Cholesterin 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und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 </a:t>
            </a:r>
            <a:r>
              <a:rPr lang="cs-CZ" b="1" dirty="0" err="1" smtClean="0">
                <a:latin typeface="Harlow Solid Italic" pitchFamily="82" charset="0"/>
                <a:cs typeface="Arial" charset="0"/>
              </a:rPr>
              <a:t>Fette</a:t>
            </a:r>
            <a:r>
              <a:rPr lang="cs-CZ" b="1" dirty="0" smtClean="0">
                <a:latin typeface="Harlow Solid Italic" pitchFamily="82" charset="0"/>
                <a:cs typeface="Arial" charset="0"/>
              </a:rPr>
              <a:t>. </a:t>
            </a:r>
            <a:endParaRPr lang="cs-CZ" dirty="0">
              <a:latin typeface="Harlow Solid Italic" pitchFamily="82" charset="0"/>
            </a:endParaRPr>
          </a:p>
        </p:txBody>
      </p:sp>
      <p:pic>
        <p:nvPicPr>
          <p:cNvPr id="1027" name="Picture 3" descr="C:\Users\SŠGaS05\AppData\Local\Microsoft\Windows\Temporary Internet Files\Content.IE5\KFAMCNT2\MP900387905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99548" y="1556792"/>
            <a:ext cx="4744452" cy="43204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Gesunde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Ernährung</a:t>
            </a:r>
            <a:endParaRPr lang="cs-CZ" sz="7200" b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5"/>
            <a:ext cx="8640960" cy="4248472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>
                <a:latin typeface="Harlow Solid Italic" pitchFamily="82" charset="0"/>
              </a:rPr>
              <a:t>Viele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Leute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denken</a:t>
            </a:r>
            <a:r>
              <a:rPr lang="cs-CZ" b="1" dirty="0" smtClean="0">
                <a:latin typeface="Harlow Solid Italic" pitchFamily="82" charset="0"/>
              </a:rPr>
              <a:t>, </a:t>
            </a:r>
            <a:r>
              <a:rPr lang="cs-CZ" b="1" dirty="0" err="1" smtClean="0">
                <a:latin typeface="Harlow Solid Italic" pitchFamily="82" charset="0"/>
              </a:rPr>
              <a:t>dass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die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gesunde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Ernährung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nur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Obst</a:t>
            </a:r>
            <a:r>
              <a:rPr lang="cs-CZ" b="1" dirty="0" smtClean="0">
                <a:latin typeface="Harlow Solid Italic" pitchFamily="82" charset="0"/>
              </a:rPr>
              <a:t> oder </a:t>
            </a:r>
            <a:r>
              <a:rPr lang="cs-CZ" b="1" dirty="0" err="1" smtClean="0">
                <a:latin typeface="Harlow Solid Italic" pitchFamily="82" charset="0"/>
              </a:rPr>
              <a:t>Gemüse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sein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kann</a:t>
            </a:r>
            <a:r>
              <a:rPr lang="cs-CZ" b="1" dirty="0" smtClean="0">
                <a:latin typeface="Harlow Solid Italic" pitchFamily="82" charset="0"/>
              </a:rPr>
              <a:t>. </a:t>
            </a:r>
            <a:r>
              <a:rPr lang="cs-CZ" b="1" dirty="0" err="1" smtClean="0">
                <a:latin typeface="Harlow Solid Italic" pitchFamily="82" charset="0"/>
              </a:rPr>
              <a:t>Das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ist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natürlich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nicht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Wahr</a:t>
            </a:r>
            <a:r>
              <a:rPr lang="cs-CZ" b="1" dirty="0" smtClean="0">
                <a:latin typeface="Harlow Solid Italic" pitchFamily="82" charset="0"/>
              </a:rPr>
              <a:t>. </a:t>
            </a:r>
          </a:p>
          <a:p>
            <a:r>
              <a:rPr lang="cs-CZ" b="1" dirty="0" smtClean="0">
                <a:latin typeface="Harlow Solid Italic" pitchFamily="82" charset="0"/>
              </a:rPr>
              <a:t>Die </a:t>
            </a:r>
            <a:r>
              <a:rPr lang="cs-CZ" b="1" dirty="0" err="1" smtClean="0">
                <a:latin typeface="Harlow Solid Italic" pitchFamily="82" charset="0"/>
              </a:rPr>
              <a:t>Tierfette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und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Weisstoffe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sind</a:t>
            </a:r>
            <a:r>
              <a:rPr lang="cs-CZ" b="1" dirty="0" smtClean="0">
                <a:latin typeface="Harlow Solid Italic" pitchFamily="82" charset="0"/>
              </a:rPr>
              <a:t> in der </a:t>
            </a:r>
            <a:r>
              <a:rPr lang="cs-CZ" b="1" dirty="0" err="1" smtClean="0">
                <a:latin typeface="Harlow Solid Italic" pitchFamily="82" charset="0"/>
              </a:rPr>
              <a:t>Menschenernährung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wichtig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und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unentbehrlich</a:t>
            </a:r>
            <a:r>
              <a:rPr lang="cs-CZ" b="1" dirty="0" smtClean="0">
                <a:latin typeface="Harlow Solid Italic" pitchFamily="82" charset="0"/>
              </a:rPr>
              <a:t> – </a:t>
            </a:r>
            <a:r>
              <a:rPr lang="cs-CZ" b="1" dirty="0" err="1" smtClean="0">
                <a:latin typeface="Harlow Solid Italic" pitchFamily="82" charset="0"/>
              </a:rPr>
              <a:t>ein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Vegetarier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zu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sein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hat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viele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Gesundheitsrisiken</a:t>
            </a:r>
            <a:r>
              <a:rPr lang="cs-CZ" b="1" dirty="0" smtClean="0">
                <a:latin typeface="Harlow Solid Italic" pitchFamily="82" charset="0"/>
              </a:rPr>
              <a:t>, </a:t>
            </a:r>
            <a:r>
              <a:rPr lang="cs-CZ" b="1" dirty="0" err="1" smtClean="0">
                <a:latin typeface="Harlow Solid Italic" pitchFamily="82" charset="0"/>
              </a:rPr>
              <a:t>deswegen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die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Vegetariäner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spezielle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Zugaben</a:t>
            </a:r>
            <a:r>
              <a:rPr lang="cs-CZ" b="1" dirty="0" smtClean="0">
                <a:latin typeface="Harlow Solid Italic" pitchFamily="82" charset="0"/>
              </a:rPr>
              <a:t> in </a:t>
            </a:r>
            <a:r>
              <a:rPr lang="cs-CZ" b="1" dirty="0" err="1" smtClean="0">
                <a:latin typeface="Harlow Solid Italic" pitchFamily="82" charset="0"/>
              </a:rPr>
              <a:t>Pillen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essen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müssen</a:t>
            </a:r>
            <a:r>
              <a:rPr lang="cs-CZ" b="1" dirty="0" smtClean="0">
                <a:latin typeface="Harlow Solid Italic" pitchFamily="82" charset="0"/>
              </a:rPr>
              <a:t> – </a:t>
            </a:r>
            <a:r>
              <a:rPr lang="cs-CZ" b="1" dirty="0" err="1" smtClean="0">
                <a:latin typeface="Harlow Solid Italic" pitchFamily="82" charset="0"/>
              </a:rPr>
              <a:t>die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haben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aber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natürlich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eine</a:t>
            </a:r>
            <a:r>
              <a:rPr lang="cs-CZ" b="1" dirty="0" smtClean="0">
                <a:latin typeface="Harlow Solid Italic" pitchFamily="82" charset="0"/>
              </a:rPr>
              <a:t> </a:t>
            </a:r>
            <a:r>
              <a:rPr lang="cs-CZ" b="1" dirty="0" err="1" smtClean="0">
                <a:latin typeface="Harlow Solid Italic" pitchFamily="82" charset="0"/>
              </a:rPr>
              <a:t>Tierherkunft</a:t>
            </a:r>
            <a:r>
              <a:rPr lang="cs-CZ" b="1" dirty="0" smtClean="0">
                <a:latin typeface="Harlow Solid Italic" pitchFamily="82" charset="0"/>
              </a:rPr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9" name="Picture 2" descr="C:\Users\SŠGaS05\AppData\Local\Microsoft\Windows\Temporary Internet Files\Content.IE5\KFAMCNT2\MC9002220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5157192"/>
            <a:ext cx="3528392" cy="15416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Gesunde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Ernährung</a:t>
            </a:r>
            <a:endParaRPr lang="cs-CZ" sz="7200" b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Was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gehört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eigentlich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unter</a:t>
            </a:r>
            <a:r>
              <a:rPr lang="cs-CZ" b="1" dirty="0" smtClean="0">
                <a:latin typeface="Baskerville Old Face" pitchFamily="18" charset="0"/>
              </a:rPr>
              <a:t> den </a:t>
            </a:r>
            <a:r>
              <a:rPr lang="cs-CZ" b="1" dirty="0" err="1" smtClean="0">
                <a:latin typeface="Baskerville Old Face" pitchFamily="18" charset="0"/>
              </a:rPr>
              <a:t>Begriff</a:t>
            </a:r>
            <a:r>
              <a:rPr lang="cs-CZ" b="1" dirty="0" smtClean="0">
                <a:latin typeface="Baskerville Old Face" pitchFamily="18" charset="0"/>
              </a:rPr>
              <a:t> „</a:t>
            </a:r>
            <a:r>
              <a:rPr lang="cs-CZ" b="1" dirty="0" err="1" smtClean="0">
                <a:latin typeface="Baskerville Old Face" pitchFamily="18" charset="0"/>
              </a:rPr>
              <a:t>Gesunde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Ernährung</a:t>
            </a:r>
            <a:r>
              <a:rPr lang="cs-CZ" b="1" dirty="0" smtClean="0">
                <a:latin typeface="Baskerville Old Face" pitchFamily="18" charset="0"/>
              </a:rPr>
              <a:t>“?</a:t>
            </a:r>
          </a:p>
          <a:p>
            <a:r>
              <a:rPr lang="cs-CZ" b="1" dirty="0" smtClean="0">
                <a:latin typeface="Baskerville Old Face" pitchFamily="18" charset="0"/>
              </a:rPr>
              <a:t>Vor </a:t>
            </a:r>
            <a:r>
              <a:rPr lang="cs-CZ" b="1" dirty="0" err="1" smtClean="0">
                <a:latin typeface="Baskerville Old Face" pitchFamily="18" charset="0"/>
              </a:rPr>
              <a:t>allem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verschiedene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Obst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Gemüse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mageres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Fleisch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Lebensmittel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besonders</a:t>
            </a:r>
            <a:r>
              <a:rPr lang="cs-CZ" b="1" dirty="0" smtClean="0">
                <a:latin typeface="Baskerville Old Face" pitchFamily="18" charset="0"/>
              </a:rPr>
              <a:t>  reich </a:t>
            </a:r>
            <a:r>
              <a:rPr lang="cs-CZ" b="1" dirty="0" err="1" smtClean="0">
                <a:latin typeface="Baskerville Old Face" pitchFamily="18" charset="0"/>
              </a:rPr>
              <a:t>an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Mineralien</a:t>
            </a:r>
            <a:r>
              <a:rPr lang="cs-CZ" b="1" dirty="0" smtClean="0">
                <a:latin typeface="Baskerville Old Face" pitchFamily="18" charset="0"/>
              </a:rPr>
              <a:t>, Vitamine </a:t>
            </a:r>
            <a:r>
              <a:rPr lang="cs-CZ" b="1" dirty="0" err="1" smtClean="0">
                <a:latin typeface="Baskerville Old Face" pitchFamily="18" charset="0"/>
              </a:rPr>
              <a:t>und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Weisstoffen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err="1" smtClean="0">
                <a:latin typeface="Baskerville Old Face" pitchFamily="18" charset="0"/>
              </a:rPr>
              <a:t>Besonders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unpassend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Essen,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fettreich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oder </a:t>
            </a:r>
            <a:r>
              <a:rPr lang="cs-CZ" b="1" dirty="0" err="1" smtClean="0">
                <a:latin typeface="Baskerville Old Face" pitchFamily="18" charset="0"/>
              </a:rPr>
              <a:t>viele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Mengen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von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Saccharide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enthalten</a:t>
            </a:r>
            <a:r>
              <a:rPr lang="cs-CZ" b="1" dirty="0" smtClean="0">
                <a:latin typeface="Baskerville Old Face" pitchFamily="18" charset="0"/>
              </a:rPr>
              <a:t>.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Gesunde</a:t>
            </a:r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3">
                    <a:lumMod val="75000"/>
                  </a:schemeClr>
                </a:solidFill>
                <a:latin typeface="Algerian" pitchFamily="82" charset="0"/>
                <a:cs typeface="Arabic Typesetting" pitchFamily="66" charset="-78"/>
              </a:rPr>
              <a:t>Ernährung</a:t>
            </a:r>
            <a:endParaRPr lang="cs-CZ" sz="7200" b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3"/>
            <a:ext cx="8640960" cy="1152128"/>
          </a:xfrm>
        </p:spPr>
        <p:txBody>
          <a:bodyPr>
            <a:normAutofit fontScale="85000" lnSpcReduction="20000"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Aufgabe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>
              <a:buNone/>
            </a:pP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Vesuche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folgende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Rohsstoffen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oder Essen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richtig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zu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verteilen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165531" y="2276872"/>
            <a:ext cx="171322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gesund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2190" y="2276872"/>
            <a:ext cx="226465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ungesund</a:t>
            </a:r>
            <a:endParaRPr lang="cs-CZ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8856" y="2967335"/>
            <a:ext cx="330629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Mageres</a:t>
            </a:r>
            <a:r>
              <a:rPr lang="cs-CZ" sz="3200" b="1" cap="all" spc="0" dirty="0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Fleisch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95057" y="3717032"/>
            <a:ext cx="27478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Wurstwaren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98284" y="3429000"/>
            <a:ext cx="10863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Obst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95736" y="4581128"/>
            <a:ext cx="27478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Wurstwaren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00192" y="5445224"/>
            <a:ext cx="9252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Eier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2686" y="4581128"/>
            <a:ext cx="12985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Milch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68144" y="4005064"/>
            <a:ext cx="24978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Fischfleisch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691680" y="5373216"/>
            <a:ext cx="32222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Pommes</a:t>
            </a:r>
            <a:r>
              <a:rPr lang="cs-CZ" sz="3200" b="1" cap="all" spc="0" dirty="0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- </a:t>
            </a:r>
            <a:r>
              <a:rPr lang="cs-CZ" sz="3200" b="1" cap="all" spc="0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frites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81396" y="3284984"/>
            <a:ext cx="19913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Fastfood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5536" y="4005064"/>
            <a:ext cx="26132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err="1" smtClean="0">
                <a:ln/>
                <a:solidFill>
                  <a:srgbClr val="C00000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sÜSSIGKEITEN</a:t>
            </a:r>
            <a:endParaRPr lang="cs-CZ" sz="3200" b="1" cap="all" spc="0" dirty="0">
              <a:ln/>
              <a:solidFill>
                <a:srgbClr val="C00000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3">
                    <a:lumMod val="50000"/>
                  </a:schemeClr>
                </a:solidFill>
                <a:latin typeface="Baskerville Old Face" pitchFamily="18" charset="0"/>
              </a:rPr>
              <a:t>Kontrollfragen</a:t>
            </a:r>
            <a:endParaRPr lang="cs-CZ" dirty="0">
              <a:solidFill>
                <a:schemeClr val="accent3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32859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err="1" smtClean="0">
                <a:latin typeface="Baskerville Old Face" pitchFamily="18" charset="0"/>
              </a:rPr>
              <a:t>Das</a:t>
            </a:r>
            <a:r>
              <a:rPr lang="cs-CZ" sz="2000" b="1" dirty="0" smtClean="0">
                <a:latin typeface="Baskerville Old Face" pitchFamily="18" charset="0"/>
              </a:rPr>
              <a:t>  </a:t>
            </a:r>
            <a:r>
              <a:rPr lang="cs-CZ" sz="2000" b="1" dirty="0" err="1" smtClean="0">
                <a:latin typeface="Baskerville Old Face" pitchFamily="18" charset="0"/>
              </a:rPr>
              <a:t>gesunde</a:t>
            </a:r>
            <a:r>
              <a:rPr lang="cs-CZ" sz="2000" b="1" dirty="0" smtClean="0">
                <a:latin typeface="Baskerville Old Face" pitchFamily="18" charset="0"/>
              </a:rPr>
              <a:t> Essen </a:t>
            </a:r>
            <a:r>
              <a:rPr lang="cs-CZ" sz="2000" b="1" dirty="0" err="1" smtClean="0">
                <a:latin typeface="Baskerville Old Face" pitchFamily="18" charset="0"/>
              </a:rPr>
              <a:t>darf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nicht</a:t>
            </a:r>
            <a:endParaRPr lang="cs-CZ" sz="2000" b="1" dirty="0" smtClean="0">
              <a:latin typeface="Baskerville Old Face" pitchFamily="18" charset="0"/>
            </a:endParaRP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gekocht</a:t>
            </a:r>
            <a:r>
              <a:rPr lang="cs-CZ" sz="2000" b="1" dirty="0" smtClean="0">
                <a:latin typeface="Baskerville Old Face" pitchFamily="18" charset="0"/>
              </a:rPr>
              <a:t>		</a:t>
            </a: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fettreich</a:t>
            </a:r>
            <a:r>
              <a:rPr lang="cs-CZ" sz="2000" b="1" dirty="0" smtClean="0">
                <a:latin typeface="Baskerville Old Face" pitchFamily="18" charset="0"/>
              </a:rPr>
              <a:t>	</a:t>
            </a:r>
          </a:p>
          <a:p>
            <a:pPr marL="514350" indent="-514350">
              <a:buAutoNum type="alphaLcParenR"/>
            </a:pP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prima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sein</a:t>
            </a:r>
            <a:endParaRPr lang="cs-CZ" sz="2000" b="1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err="1" smtClean="0">
                <a:latin typeface="Baskerville Old Face" pitchFamily="18" charset="0"/>
              </a:rPr>
              <a:t>Eine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gesunde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Ernährung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sollte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viel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Zucker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enthalten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auf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dem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Tish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liegen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wenig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Cholesterin 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haben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Baskerville Old Face" pitchFamily="18" charset="0"/>
              </a:rPr>
              <a:t>Die </a:t>
            </a:r>
            <a:r>
              <a:rPr lang="cs-CZ" sz="2000" b="1" dirty="0" err="1" smtClean="0">
                <a:latin typeface="Baskerville Old Face" pitchFamily="18" charset="0"/>
              </a:rPr>
              <a:t>gesunde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Gerichte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können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auch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fliegen</a:t>
            </a:r>
            <a:endParaRPr lang="cs-CZ" sz="2000" b="1" dirty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geschmacksvoll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sein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wie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das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Gemüse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gekocht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sein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1600" b="1" dirty="0">
              <a:latin typeface="Baskerville Old Face" pitchFamily="18" charset="0"/>
            </a:endParaRPr>
          </a:p>
          <a:p>
            <a:pPr marL="0" indent="0">
              <a:buNone/>
            </a:pPr>
            <a:endParaRPr lang="cs-CZ" b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Zdroje:</a:t>
            </a:r>
            <a:endParaRPr lang="cs-CZ" sz="5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231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Gesunde Ernährung</vt:lpstr>
      <vt:lpstr>Gesunde Ernährung</vt:lpstr>
      <vt:lpstr>Gesunde Ernährung</vt:lpstr>
      <vt:lpstr>Gesunde Ernährung</vt:lpstr>
      <vt:lpstr>Kontrollfragen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64</cp:revision>
  <dcterms:created xsi:type="dcterms:W3CDTF">2012-10-29T06:53:22Z</dcterms:created>
  <dcterms:modified xsi:type="dcterms:W3CDTF">2013-12-01T13:42:55Z</dcterms:modified>
</cp:coreProperties>
</file>