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8" r:id="rId3"/>
    <p:sldId id="268" r:id="rId4"/>
    <p:sldId id="267" r:id="rId5"/>
    <p:sldId id="266" r:id="rId6"/>
    <p:sldId id="26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002" y="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5079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2793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7405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0420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787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719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1848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2292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8237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0342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0693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27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1969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88474661"/>
              </p:ext>
            </p:extLst>
          </p:nvPr>
        </p:nvGraphicFramePr>
        <p:xfrm>
          <a:off x="611188" y="1463675"/>
          <a:ext cx="7489825" cy="4189816"/>
        </p:xfrm>
        <a:graphic>
          <a:graphicData uri="http://schemas.openxmlformats.org/drawingml/2006/table">
            <a:tbl>
              <a:tblPr/>
              <a:tblGrid>
                <a:gridCol w="2024062"/>
                <a:gridCol w="5465763"/>
              </a:tblGrid>
              <a:tr h="500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CZ.1.07/1.5.00/34.0124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VY_3_INOVACE_NEJ48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NEJ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Tematická oblast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Obchod a služby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Obchodní korespondence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3, 4 - gastronomie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Pavel Němec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10.7.2013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Prezentace slouží  k výkladu 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tématu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obchodní korespondence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, 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835696" y="476672"/>
            <a:ext cx="5760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DIGITÁLNÍ UČEBNÍ MATERIÁL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55389" y="5589240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703153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err="1" smtClean="0">
                <a:solidFill>
                  <a:schemeClr val="accent6">
                    <a:lumMod val="75000"/>
                  </a:schemeClr>
                </a:solidFill>
                <a:latin typeface="Arabic Typesetting" pitchFamily="66" charset="-78"/>
                <a:cs typeface="Arabic Typesetting" pitchFamily="66" charset="-78"/>
              </a:rPr>
              <a:t>Geschäftskorrespondenz</a:t>
            </a:r>
            <a:endParaRPr lang="cs-CZ" sz="7200" b="1" dirty="0">
              <a:solidFill>
                <a:schemeClr val="accent6">
                  <a:lumMod val="75000"/>
                </a:schemeClr>
              </a:solidFill>
              <a:latin typeface="Arabic Typesetting" pitchFamily="66" charset="-78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525963"/>
          </a:xfrm>
        </p:spPr>
        <p:txBody>
          <a:bodyPr>
            <a:normAutofit/>
          </a:bodyPr>
          <a:lstStyle/>
          <a:p>
            <a:pPr lvl="0"/>
            <a:endParaRPr lang="cs-CZ" b="1" dirty="0" smtClean="0">
              <a:latin typeface="Baskerville Old Face" pitchFamily="18" charset="0"/>
            </a:endParaRPr>
          </a:p>
          <a:p>
            <a:pPr lvl="0"/>
            <a:r>
              <a:rPr lang="cs-CZ" b="1" dirty="0" err="1" smtClean="0">
                <a:latin typeface="Baskerville Old Face" pitchFamily="18" charset="0"/>
              </a:rPr>
              <a:t>Definition</a:t>
            </a:r>
            <a:r>
              <a:rPr lang="cs-CZ" b="1" dirty="0" smtClean="0">
                <a:latin typeface="Baskerville Old Face" pitchFamily="18" charset="0"/>
              </a:rPr>
              <a:t>:	</a:t>
            </a:r>
            <a:r>
              <a:rPr lang="cs-CZ" b="1" dirty="0" err="1" smtClean="0">
                <a:latin typeface="Baskerville Old Face" pitchFamily="18" charset="0"/>
              </a:rPr>
              <a:t>die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Geschäftskorrespondenz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 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dient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			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zur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Kommunikation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unter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Firmen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			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und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Kunden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. 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Wie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die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persönliche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			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Korrespondenz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kann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auch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diese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				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Art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der 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Korrespondenz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durch 				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Briefe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oder E-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mails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realisiert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 </a:t>
            </a:r>
            <a:r>
              <a:rPr lang="cs-CZ" b="1" dirty="0" err="1" smtClean="0">
                <a:latin typeface="Baskerville Old Face" pitchFamily="18" charset="0"/>
                <a:cs typeface="Arial" charset="0"/>
              </a:rPr>
              <a:t>sein</a:t>
            </a:r>
            <a:r>
              <a:rPr lang="cs-CZ" b="1" dirty="0" smtClean="0">
                <a:latin typeface="Baskerville Old Face" pitchFamily="18" charset="0"/>
                <a:cs typeface="Arial" charset="0"/>
              </a:rPr>
              <a:t>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err="1" smtClean="0">
                <a:solidFill>
                  <a:schemeClr val="accent6">
                    <a:lumMod val="75000"/>
                  </a:schemeClr>
                </a:solidFill>
                <a:latin typeface="Arabic Typesetting" pitchFamily="66" charset="-78"/>
                <a:cs typeface="Arabic Typesetting" pitchFamily="66" charset="-78"/>
              </a:rPr>
              <a:t>Geschäftskorrespondenz</a:t>
            </a:r>
            <a:endParaRPr lang="cs-CZ" sz="7200" b="1" dirty="0">
              <a:solidFill>
                <a:schemeClr val="accent6">
                  <a:lumMod val="75000"/>
                </a:schemeClr>
              </a:solidFill>
              <a:latin typeface="Arabic Typesetting" pitchFamily="66" charset="-78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525963"/>
          </a:xfrm>
        </p:spPr>
        <p:txBody>
          <a:bodyPr>
            <a:normAutofit/>
          </a:bodyPr>
          <a:lstStyle/>
          <a:p>
            <a:r>
              <a:rPr lang="cs-CZ" b="1" dirty="0" err="1" smtClean="0">
                <a:latin typeface="Baskerville Old Face" pitchFamily="18" charset="0"/>
              </a:rPr>
              <a:t>Was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sollte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ein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Geschäftsbrief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enthalten</a:t>
            </a:r>
            <a:r>
              <a:rPr lang="cs-CZ" b="1" dirty="0" smtClean="0">
                <a:latin typeface="Baskerville Old Face" pitchFamily="18" charset="0"/>
              </a:rPr>
              <a:t>?  </a:t>
            </a:r>
            <a:r>
              <a:rPr lang="cs-CZ" b="1" dirty="0" err="1" smtClean="0">
                <a:latin typeface="Baskerville Old Face" pitchFamily="18" charset="0"/>
              </a:rPr>
              <a:t>Könnt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ihr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die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Teile</a:t>
            </a:r>
            <a:r>
              <a:rPr lang="cs-CZ" b="1" dirty="0" smtClean="0">
                <a:latin typeface="Baskerville Old Face" pitchFamily="18" charset="0"/>
              </a:rPr>
              <a:t> in </a:t>
            </a:r>
            <a:r>
              <a:rPr lang="cs-CZ" b="1" dirty="0" err="1" smtClean="0">
                <a:latin typeface="Baskerville Old Face" pitchFamily="18" charset="0"/>
              </a:rPr>
              <a:t>die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richtige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Ordnung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geben</a:t>
            </a:r>
            <a:r>
              <a:rPr lang="cs-CZ" b="1" dirty="0" smtClean="0">
                <a:latin typeface="Baskerville Old Face" pitchFamily="18" charset="0"/>
              </a:rPr>
              <a:t>?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331640" y="5517232"/>
            <a:ext cx="213071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Datum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 rot="19454939">
            <a:off x="293185" y="4200412"/>
            <a:ext cx="318491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Mitteilung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 rot="770426">
            <a:off x="3291952" y="4338361"/>
            <a:ext cx="115929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Ort</a:t>
            </a:r>
            <a:endParaRPr lang="cs-CZ" sz="5400" b="1" cap="none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 rot="1785399">
            <a:off x="4544484" y="3775080"/>
            <a:ext cx="280057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Abschied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 rot="19508763">
            <a:off x="3766945" y="5078727"/>
            <a:ext cx="22832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Anrede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50" name="Picture 2" descr="C:\Users\SŠGaS05\AppData\Local\Microsoft\Windows\Temporary Internet Files\Content.IE5\1SBLDU1R\MM900365200[1].gif"/>
          <p:cNvPicPr>
            <a:picLocks noChangeAspect="1" noChangeArrowheads="1" noCrop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876256" y="2708920"/>
            <a:ext cx="1944216" cy="1944216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6516216" y="5805264"/>
            <a:ext cx="186301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err="1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Sache</a:t>
            </a:r>
            <a:endParaRPr lang="cs-CZ" sz="5400" b="1" cap="none" spc="0" dirty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55576" y="2708920"/>
            <a:ext cx="60530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Adresse</a:t>
            </a:r>
            <a:r>
              <a:rPr lang="cs-CZ" sz="54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des </a:t>
            </a:r>
            <a:r>
              <a:rPr lang="cs-CZ" sz="5400" b="1" cap="none" spc="0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Senders</a:t>
            </a:r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084168" y="5157192"/>
            <a:ext cx="277261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Kontakte</a:t>
            </a:r>
            <a:endParaRPr lang="cs-CZ" sz="54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err="1" smtClean="0">
                <a:solidFill>
                  <a:schemeClr val="accent6">
                    <a:lumMod val="75000"/>
                  </a:schemeClr>
                </a:solidFill>
                <a:latin typeface="Arabic Typesetting" pitchFamily="66" charset="-78"/>
                <a:cs typeface="Arabic Typesetting" pitchFamily="66" charset="-78"/>
              </a:rPr>
              <a:t>Persönliche</a:t>
            </a:r>
            <a:r>
              <a:rPr lang="cs-CZ" sz="6000" b="1" dirty="0" smtClean="0">
                <a:solidFill>
                  <a:schemeClr val="accent6">
                    <a:lumMod val="75000"/>
                  </a:schemeClr>
                </a:solidFill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6000" b="1" dirty="0" err="1" smtClean="0">
                <a:solidFill>
                  <a:schemeClr val="accent6">
                    <a:lumMod val="75000"/>
                  </a:schemeClr>
                </a:solidFill>
                <a:latin typeface="Arabic Typesetting" pitchFamily="66" charset="-78"/>
                <a:cs typeface="Arabic Typesetting" pitchFamily="66" charset="-78"/>
              </a:rPr>
              <a:t>Korrespondenz</a:t>
            </a:r>
            <a:endParaRPr lang="cs-CZ" sz="7200" b="1" dirty="0">
              <a:solidFill>
                <a:schemeClr val="accent6">
                  <a:lumMod val="75000"/>
                </a:schemeClr>
              </a:solidFill>
              <a:latin typeface="Arabic Typesetting" pitchFamily="66" charset="-78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525963"/>
          </a:xfrm>
        </p:spPr>
        <p:txBody>
          <a:bodyPr>
            <a:normAutofit/>
          </a:bodyPr>
          <a:lstStyle/>
          <a:p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Deine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Aufgabe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:</a:t>
            </a:r>
          </a:p>
          <a:p>
            <a:pPr>
              <a:buNone/>
            </a:pP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Vesuch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einen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kurzen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Geschäftsbrief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schreiben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. Stelle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dir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diese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Situation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vor: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du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hast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eine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Firma 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und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willst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mit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einer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anderen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 </a:t>
            </a:r>
            <a:r>
              <a:rPr lang="cs-CZ" sz="4400" b="1" dirty="0" err="1" smtClean="0">
                <a:latin typeface="Arabic Typesetting" pitchFamily="66" charset="-78"/>
                <a:cs typeface="Arabic Typesetting" pitchFamily="66" charset="-78"/>
              </a:rPr>
              <a:t>kommunizieren</a:t>
            </a:r>
            <a:r>
              <a:rPr lang="cs-CZ" sz="4400" b="1" dirty="0" smtClean="0">
                <a:latin typeface="Arabic Typesetting" pitchFamily="66" charset="-78"/>
                <a:cs typeface="Arabic Typesetting" pitchFamily="66" charset="-78"/>
              </a:rPr>
              <a:t>.</a:t>
            </a:r>
            <a:endParaRPr lang="cs-CZ" sz="4400" dirty="0"/>
          </a:p>
        </p:txBody>
      </p:sp>
      <p:pic>
        <p:nvPicPr>
          <p:cNvPr id="2052" name="Picture 4" descr="C:\Users\SŠGaS05\AppData\Local\Microsoft\Windows\Temporary Internet Files\Content.IE5\N2NYKF25\MC90039705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4509120"/>
            <a:ext cx="2088232" cy="206204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b="1" dirty="0" err="1" smtClean="0">
                <a:solidFill>
                  <a:schemeClr val="accent6">
                    <a:lumMod val="75000"/>
                  </a:schemeClr>
                </a:solidFill>
                <a:latin typeface="Baskerville Old Face" pitchFamily="18" charset="0"/>
              </a:rPr>
              <a:t>Kontrollfragen</a:t>
            </a:r>
            <a:endParaRPr lang="cs-CZ" dirty="0">
              <a:solidFill>
                <a:schemeClr val="accent6">
                  <a:lumMod val="75000"/>
                </a:schemeClr>
              </a:solidFill>
              <a:latin typeface="Baskerville Old Face" pitchFamily="18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/>
          <a:lstStyle/>
          <a:p>
            <a:pPr marL="0" indent="0">
              <a:buNone/>
            </a:pPr>
            <a:r>
              <a:rPr lang="cs-CZ" sz="2000" b="1" dirty="0" smtClean="0">
                <a:latin typeface="Baskerville Old Face" pitchFamily="18" charset="0"/>
              </a:rPr>
              <a:t>Die </a:t>
            </a:r>
            <a:r>
              <a:rPr lang="cs-CZ" sz="2000" b="1" dirty="0" err="1" smtClean="0">
                <a:latin typeface="Baskerville Old Face" pitchFamily="18" charset="0"/>
              </a:rPr>
              <a:t>Geschäftskorrespondenz</a:t>
            </a:r>
            <a:r>
              <a:rPr lang="cs-CZ" sz="2000" b="1" dirty="0" smtClean="0">
                <a:latin typeface="Baskerville Old Face" pitchFamily="18" charset="0"/>
              </a:rPr>
              <a:t> </a:t>
            </a:r>
            <a:r>
              <a:rPr lang="cs-CZ" sz="2000" b="1" dirty="0" err="1" smtClean="0">
                <a:latin typeface="Baskerville Old Face" pitchFamily="18" charset="0"/>
              </a:rPr>
              <a:t>ist</a:t>
            </a:r>
            <a:endParaRPr lang="cs-CZ" sz="2000" b="1" dirty="0" smtClean="0">
              <a:latin typeface="Baskerville Old Face" pitchFamily="18" charset="0"/>
            </a:endParaRPr>
          </a:p>
          <a:p>
            <a:pPr marL="514350" indent="-514350">
              <a:buAutoNum type="alphaLcParenR"/>
            </a:pP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nicht</a:t>
            </a:r>
            <a:r>
              <a:rPr lang="cs-CZ" sz="2000" b="1" dirty="0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formal</a:t>
            </a:r>
            <a:r>
              <a:rPr lang="cs-CZ" sz="2000" b="1" dirty="0" smtClean="0">
                <a:latin typeface="Baskerville Old Face" pitchFamily="18" charset="0"/>
              </a:rPr>
              <a:t>		</a:t>
            </a:r>
          </a:p>
          <a:p>
            <a:pPr marL="514350" indent="-514350">
              <a:buAutoNum type="alphaLcParenR"/>
            </a:pP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3" name="applause.wav"/>
                </a:hlinkClick>
              </a:rPr>
              <a:t>formal</a:t>
            </a:r>
            <a:r>
              <a:rPr lang="cs-CZ" sz="2000" b="1" dirty="0" smtClean="0">
                <a:latin typeface="Baskerville Old Face" pitchFamily="18" charset="0"/>
              </a:rPr>
              <a:t>	</a:t>
            </a:r>
          </a:p>
          <a:p>
            <a:pPr marL="514350" indent="-514350">
              <a:buAutoNum type="alphaLcParenR"/>
            </a:pPr>
            <a:r>
              <a:rPr lang="cs-CZ" sz="2000" b="1" dirty="0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prima</a:t>
            </a:r>
            <a:endParaRPr lang="cs-CZ" sz="2000" b="1" dirty="0" smtClean="0">
              <a:latin typeface="Baskerville Old Face" pitchFamily="18" charset="0"/>
            </a:endParaRPr>
          </a:p>
          <a:p>
            <a:pPr marL="0" indent="0">
              <a:buNone/>
            </a:pPr>
            <a:endParaRPr lang="cs-CZ" sz="2000" b="1" dirty="0"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sz="2000" b="1" dirty="0" err="1" smtClean="0">
                <a:latin typeface="Baskerville Old Face" pitchFamily="18" charset="0"/>
              </a:rPr>
              <a:t>Ein</a:t>
            </a:r>
            <a:r>
              <a:rPr lang="cs-CZ" sz="2000" b="1" dirty="0" smtClean="0">
                <a:latin typeface="Baskerville Old Face" pitchFamily="18" charset="0"/>
              </a:rPr>
              <a:t> </a:t>
            </a:r>
            <a:r>
              <a:rPr lang="cs-CZ" sz="2000" b="1" dirty="0" err="1" smtClean="0">
                <a:latin typeface="Baskerville Old Face" pitchFamily="18" charset="0"/>
              </a:rPr>
              <a:t>Geschäftsbrief</a:t>
            </a:r>
            <a:r>
              <a:rPr lang="cs-CZ" sz="2000" b="1" dirty="0" smtClean="0">
                <a:latin typeface="Baskerville Old Face" pitchFamily="18" charset="0"/>
              </a:rPr>
              <a:t> </a:t>
            </a:r>
            <a:r>
              <a:rPr lang="cs-CZ" sz="2000" b="1" dirty="0" err="1" smtClean="0">
                <a:latin typeface="Baskerville Old Face" pitchFamily="18" charset="0"/>
              </a:rPr>
              <a:t>sollte</a:t>
            </a:r>
            <a:endParaRPr lang="cs-CZ" sz="2000" b="1" dirty="0" smtClean="0">
              <a:latin typeface="Baskerville Old Face" pitchFamily="18" charset="0"/>
            </a:endParaRPr>
          </a:p>
          <a:p>
            <a:pPr>
              <a:buFont typeface="Arial" pitchFamily="34" charset="0"/>
              <a:buAutoNum type="alphaLcParenR"/>
            </a:pP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sich</a:t>
            </a:r>
            <a:r>
              <a:rPr lang="cs-CZ" sz="2000" b="1" dirty="0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selbst</a:t>
            </a:r>
            <a:r>
              <a:rPr lang="cs-CZ" sz="2000" b="1" dirty="0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senden</a:t>
            </a:r>
            <a:endParaRPr lang="cs-CZ" sz="2000" b="1" dirty="0" smtClean="0">
              <a:latin typeface="Baskerville Old Face" pitchFamily="18" charset="0"/>
            </a:endParaRPr>
          </a:p>
          <a:p>
            <a:pPr>
              <a:buAutoNum type="alphaLcParenR"/>
            </a:pP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auf</a:t>
            </a:r>
            <a:r>
              <a:rPr lang="cs-CZ" sz="2000" b="1" dirty="0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dem</a:t>
            </a:r>
            <a:r>
              <a:rPr lang="cs-CZ" sz="2000" b="1" dirty="0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Tish</a:t>
            </a:r>
            <a:r>
              <a:rPr lang="cs-CZ" sz="2000" b="1" dirty="0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liegen</a:t>
            </a:r>
            <a:endParaRPr lang="cs-CZ" sz="2000" b="1" dirty="0" smtClean="0">
              <a:latin typeface="Baskerville Old Face" pitchFamily="18" charset="0"/>
            </a:endParaRPr>
          </a:p>
          <a:p>
            <a:pPr>
              <a:buAutoNum type="alphaLcParenR"/>
            </a:pP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3" name="applause.wav"/>
                </a:hlinkClick>
              </a:rPr>
              <a:t>seine</a:t>
            </a:r>
            <a:r>
              <a:rPr lang="cs-CZ" sz="2000" b="1" dirty="0" smtClean="0">
                <a:latin typeface="Baskerville Old Face" pitchFamily="18" charset="0"/>
              </a:rPr>
              <a:t> </a:t>
            </a:r>
            <a:r>
              <a:rPr lang="cs-CZ" sz="2000" b="1" dirty="0" err="1" smtClean="0">
                <a:latin typeface="Baskerville Old Face" pitchFamily="18" charset="0"/>
              </a:rPr>
              <a:t>Erfordernisse</a:t>
            </a:r>
            <a:r>
              <a:rPr lang="cs-CZ" sz="2000" b="1" dirty="0" smtClean="0">
                <a:latin typeface="Baskerville Old Face" pitchFamily="18" charset="0"/>
              </a:rPr>
              <a:t> </a:t>
            </a:r>
            <a:r>
              <a:rPr lang="cs-CZ" sz="2000" b="1" dirty="0" err="1" smtClean="0">
                <a:latin typeface="Baskerville Old Face" pitchFamily="18" charset="0"/>
              </a:rPr>
              <a:t>haben</a:t>
            </a:r>
            <a:endParaRPr lang="cs-CZ" sz="2000" b="1" dirty="0" smtClean="0">
              <a:latin typeface="Baskerville Old Face" pitchFamily="18" charset="0"/>
            </a:endParaRPr>
          </a:p>
          <a:p>
            <a:pPr>
              <a:buAutoNum type="alphaLcParenR"/>
            </a:pPr>
            <a:endParaRPr lang="cs-CZ" sz="2000" b="1" dirty="0"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sz="2000" b="1" dirty="0" smtClean="0">
                <a:latin typeface="Baskerville Old Face" pitchFamily="18" charset="0"/>
              </a:rPr>
              <a:t>Die </a:t>
            </a:r>
            <a:r>
              <a:rPr lang="cs-CZ" sz="2000" b="1" dirty="0" err="1" smtClean="0">
                <a:latin typeface="Baskerville Old Face" pitchFamily="18" charset="0"/>
              </a:rPr>
              <a:t>geschäftliche</a:t>
            </a:r>
            <a:r>
              <a:rPr lang="cs-CZ" sz="2000" b="1" dirty="0" smtClean="0">
                <a:latin typeface="Baskerville Old Face" pitchFamily="18" charset="0"/>
              </a:rPr>
              <a:t> </a:t>
            </a:r>
            <a:r>
              <a:rPr lang="cs-CZ" sz="2000" b="1" dirty="0" err="1" smtClean="0">
                <a:latin typeface="Baskerville Old Face" pitchFamily="18" charset="0"/>
              </a:rPr>
              <a:t>Korrespondenz</a:t>
            </a:r>
            <a:r>
              <a:rPr lang="cs-CZ" sz="2000" b="1" dirty="0" smtClean="0">
                <a:latin typeface="Baskerville Old Face" pitchFamily="18" charset="0"/>
              </a:rPr>
              <a:t> </a:t>
            </a:r>
            <a:r>
              <a:rPr lang="cs-CZ" sz="2000" b="1" dirty="0" err="1" smtClean="0">
                <a:latin typeface="Baskerville Old Face" pitchFamily="18" charset="0"/>
              </a:rPr>
              <a:t>kann</a:t>
            </a:r>
            <a:r>
              <a:rPr lang="cs-CZ" sz="2000" b="1" dirty="0" smtClean="0">
                <a:latin typeface="Baskerville Old Face" pitchFamily="18" charset="0"/>
              </a:rPr>
              <a:t> </a:t>
            </a:r>
            <a:r>
              <a:rPr lang="cs-CZ" sz="2000" b="1" dirty="0" err="1" smtClean="0">
                <a:latin typeface="Baskerville Old Face" pitchFamily="18" charset="0"/>
              </a:rPr>
              <a:t>auch</a:t>
            </a:r>
            <a:endParaRPr lang="cs-CZ" sz="2000" b="1" dirty="0" smtClean="0">
              <a:latin typeface="Baskerville Old Face" pitchFamily="18" charset="0"/>
            </a:endParaRPr>
          </a:p>
          <a:p>
            <a:pPr>
              <a:buFont typeface="Arial" pitchFamily="34" charset="0"/>
              <a:buAutoNum type="alphaLcParenR"/>
            </a:pP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fliegen</a:t>
            </a:r>
            <a:endParaRPr lang="cs-CZ" sz="2000" b="1" dirty="0">
              <a:latin typeface="Baskerville Old Face" pitchFamily="18" charset="0"/>
            </a:endParaRPr>
          </a:p>
          <a:p>
            <a:pPr>
              <a:buAutoNum type="alphaLcParenR"/>
            </a:pP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3" name="applause.wav"/>
                </a:hlinkClick>
              </a:rPr>
              <a:t>elektronisch</a:t>
            </a:r>
            <a:r>
              <a:rPr lang="cs-CZ" sz="2000" b="1" dirty="0" smtClean="0">
                <a:latin typeface="Baskerville Old Face" pitchFamily="18" charset="0"/>
                <a:hlinkClick r:id="" action="ppaction://noaction">
                  <a:snd r:embed="rId3" name="applause.wav"/>
                </a:hlinkClick>
              </a:rPr>
              <a:t> </a:t>
            </a: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3" name="applause.wav"/>
                </a:hlinkClick>
              </a:rPr>
              <a:t>sein</a:t>
            </a:r>
            <a:r>
              <a:rPr lang="cs-CZ" sz="2000" b="1" dirty="0" smtClean="0">
                <a:latin typeface="Baskerville Old Face" pitchFamily="18" charset="0"/>
                <a:hlinkClick r:id="" action="ppaction://noaction">
                  <a:snd r:embed="rId3" name="applause.wav"/>
                </a:hlinkClick>
              </a:rPr>
              <a:t> </a:t>
            </a:r>
            <a:endParaRPr lang="cs-CZ" sz="2000" b="1" dirty="0" smtClean="0">
              <a:latin typeface="Baskerville Old Face" pitchFamily="18" charset="0"/>
            </a:endParaRPr>
          </a:p>
          <a:p>
            <a:pPr>
              <a:buAutoNum type="alphaLcParenR"/>
            </a:pP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wie</a:t>
            </a:r>
            <a:r>
              <a:rPr lang="cs-CZ" sz="2000" b="1" dirty="0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das</a:t>
            </a:r>
            <a:r>
              <a:rPr lang="cs-CZ" sz="2000" b="1" dirty="0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Gemüse</a:t>
            </a:r>
            <a:r>
              <a:rPr lang="cs-CZ" sz="2000" b="1" dirty="0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gekocht</a:t>
            </a:r>
            <a:r>
              <a:rPr lang="cs-CZ" sz="2000" b="1" dirty="0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 </a:t>
            </a:r>
            <a:r>
              <a:rPr lang="cs-CZ" sz="2000" b="1" dirty="0" err="1" smtClean="0">
                <a:latin typeface="Baskerville Old Face" pitchFamily="18" charset="0"/>
                <a:hlinkClick r:id="" action="ppaction://noaction">
                  <a:snd r:embed="rId2" name="explode.wav"/>
                </a:hlinkClick>
              </a:rPr>
              <a:t>sein</a:t>
            </a:r>
            <a:endParaRPr lang="cs-CZ" sz="2000" b="1" dirty="0" smtClean="0">
              <a:latin typeface="Baskerville Old Face" pitchFamily="18" charset="0"/>
            </a:endParaRPr>
          </a:p>
          <a:p>
            <a:pPr>
              <a:buAutoNum type="alphaLcParenR"/>
            </a:pPr>
            <a:endParaRPr lang="cs-CZ" sz="1600" b="1" dirty="0">
              <a:latin typeface="Baskerville Old Face" pitchFamily="18" charset="0"/>
            </a:endParaRPr>
          </a:p>
          <a:p>
            <a:pPr marL="0" indent="0">
              <a:buNone/>
            </a:pPr>
            <a:endParaRPr lang="cs-CZ" b="1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3005700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</a:rPr>
              <a:t>Zdroje:</a:t>
            </a:r>
            <a:endParaRPr lang="cs-CZ" sz="5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Vlastní tvorba</a:t>
            </a:r>
          </a:p>
          <a:p>
            <a:r>
              <a:rPr lang="cs-CZ" b="1" dirty="0" smtClean="0"/>
              <a:t>Obrázky: Galerie Klipart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280</TotalTime>
  <Words>139</Words>
  <Application>Microsoft Office PowerPoint</Application>
  <PresentationFormat>Předvádění na obrazovce (4:3)</PresentationFormat>
  <Paragraphs>58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Geschäftskorrespondenz</vt:lpstr>
      <vt:lpstr>Geschäftskorrespondenz</vt:lpstr>
      <vt:lpstr>Persönliche Korrespondenz</vt:lpstr>
      <vt:lpstr>Kontrollfragen</vt:lpstr>
      <vt:lpstr>Zdroje:</vt:lpstr>
    </vt:vector>
  </TitlesOfParts>
  <Company>SŠGaS Most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Luda</cp:lastModifiedBy>
  <cp:revision>55</cp:revision>
  <dcterms:created xsi:type="dcterms:W3CDTF">2012-10-29T06:53:22Z</dcterms:created>
  <dcterms:modified xsi:type="dcterms:W3CDTF">2013-12-01T13:52:59Z</dcterms:modified>
</cp:coreProperties>
</file>