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9" r:id="rId4"/>
    <p:sldId id="267" r:id="rId5"/>
    <p:sldId id="268" r:id="rId6"/>
    <p:sldId id="270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7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61586031"/>
              </p:ext>
            </p:extLst>
          </p:nvPr>
        </p:nvGraphicFramePr>
        <p:xfrm>
          <a:off x="611188" y="1463675"/>
          <a:ext cx="7849244" cy="4153240"/>
        </p:xfrm>
        <a:graphic>
          <a:graphicData uri="http://schemas.openxmlformats.org/drawingml/2006/table">
            <a:tbl>
              <a:tblPr/>
              <a:tblGrid>
                <a:gridCol w="2121192"/>
                <a:gridCol w="5728052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VY_3_INOVACE_NEJ53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On-line nakupovaní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16.9.2013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on-line nakupování,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548680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DIGITÁLNÍ UČEBNÍ MATERIÁL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Bernard MT Condensed" pitchFamily="18" charset="0"/>
              </a:rPr>
              <a:t>ON-LINE EINKAUFEN</a:t>
            </a:r>
            <a:endParaRPr lang="cs-CZ" dirty="0">
              <a:solidFill>
                <a:srgbClr val="FF0000"/>
              </a:solidFill>
              <a:latin typeface="Bernard MT Condense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0" y="1600200"/>
            <a:ext cx="3394720" cy="4709119"/>
          </a:xfrm>
        </p:spPr>
        <p:txBody>
          <a:bodyPr>
            <a:noAutofit/>
          </a:bodyPr>
          <a:lstStyle/>
          <a:p>
            <a:r>
              <a:rPr lang="cs-CZ" sz="4000" b="1" dirty="0" err="1" smtClean="0">
                <a:latin typeface="Gloucester MT Extra Condensed" pitchFamily="18" charset="0"/>
              </a:rPr>
              <a:t>Definition</a:t>
            </a:r>
            <a:r>
              <a:rPr lang="cs-CZ" sz="4000" b="1" dirty="0" smtClean="0">
                <a:latin typeface="Gloucester MT Extra Condensed" pitchFamily="18" charset="0"/>
              </a:rPr>
              <a:t>:	</a:t>
            </a:r>
          </a:p>
          <a:p>
            <a:pPr>
              <a:buNone/>
            </a:pPr>
            <a:endParaRPr lang="cs-CZ" b="1" dirty="0" smtClean="0">
              <a:latin typeface="Gloucester MT Extra Condensed" pitchFamily="18" charset="0"/>
            </a:endParaRPr>
          </a:p>
          <a:p>
            <a:pPr>
              <a:buNone/>
            </a:pPr>
            <a:r>
              <a:rPr lang="cs-CZ" b="1" dirty="0" smtClean="0">
                <a:latin typeface="Gloucester MT Extra Condensed" pitchFamily="18" charset="0"/>
              </a:rPr>
              <a:t>Die </a:t>
            </a:r>
            <a:r>
              <a:rPr lang="cs-CZ" b="1" dirty="0" err="1" smtClean="0">
                <a:latin typeface="Gloucester MT Extra Condensed" pitchFamily="18" charset="0"/>
              </a:rPr>
              <a:t>Einkäufe</a:t>
            </a:r>
            <a:r>
              <a:rPr lang="cs-CZ" b="1" dirty="0" smtClean="0">
                <a:latin typeface="Gloucester MT Extra Condensed" pitchFamily="18" charset="0"/>
              </a:rPr>
              <a:t>, </a:t>
            </a:r>
            <a:r>
              <a:rPr lang="cs-CZ" b="1" dirty="0" err="1" smtClean="0">
                <a:latin typeface="Gloucester MT Extra Condensed" pitchFamily="18" charset="0"/>
              </a:rPr>
              <a:t>die</a:t>
            </a:r>
            <a:r>
              <a:rPr lang="cs-CZ" b="1" dirty="0" smtClean="0">
                <a:latin typeface="Gloucester MT Extra Condensed" pitchFamily="18" charset="0"/>
              </a:rPr>
              <a:t> via </a:t>
            </a:r>
          </a:p>
          <a:p>
            <a:pPr>
              <a:buNone/>
            </a:pPr>
            <a:r>
              <a:rPr lang="cs-CZ" b="1" dirty="0" smtClean="0">
                <a:latin typeface="Gloucester MT Extra Condensed" pitchFamily="18" charset="0"/>
              </a:rPr>
              <a:t>Internet  </a:t>
            </a:r>
            <a:r>
              <a:rPr lang="cs-CZ" b="1" dirty="0" err="1" smtClean="0">
                <a:latin typeface="Gloucester MT Extra Condensed" pitchFamily="18" charset="0"/>
              </a:rPr>
              <a:t>realisiert</a:t>
            </a:r>
            <a:r>
              <a:rPr lang="cs-CZ" b="1" dirty="0" smtClean="0">
                <a:latin typeface="Gloucester MT Extra Condensed" pitchFamily="18" charset="0"/>
              </a:rPr>
              <a:t> </a:t>
            </a:r>
            <a:r>
              <a:rPr lang="cs-CZ" b="1" dirty="0" err="1" smtClean="0">
                <a:latin typeface="Gloucester MT Extra Condensed" pitchFamily="18" charset="0"/>
              </a:rPr>
              <a:t>sind</a:t>
            </a:r>
            <a:r>
              <a:rPr lang="cs-CZ" b="1" dirty="0" smtClean="0">
                <a:latin typeface="Gloucester MT Extra Condensed" pitchFamily="18" charset="0"/>
              </a:rPr>
              <a:t>. </a:t>
            </a:r>
          </a:p>
          <a:p>
            <a:pPr>
              <a:buNone/>
            </a:pPr>
            <a:r>
              <a:rPr lang="cs-CZ" b="1" dirty="0" smtClean="0">
                <a:latin typeface="Gloucester MT Extra Condensed" pitchFamily="18" charset="0"/>
              </a:rPr>
              <a:t>Es </a:t>
            </a:r>
            <a:r>
              <a:rPr lang="cs-CZ" b="1" dirty="0" err="1" smtClean="0">
                <a:latin typeface="Gloucester MT Extra Condensed" pitchFamily="18" charset="0"/>
              </a:rPr>
              <a:t>umfasst</a:t>
            </a:r>
            <a:r>
              <a:rPr lang="cs-CZ" b="1" dirty="0" smtClean="0">
                <a:latin typeface="Gloucester MT Extra Condensed" pitchFamily="18" charset="0"/>
              </a:rPr>
              <a:t> </a:t>
            </a:r>
            <a:r>
              <a:rPr lang="cs-CZ" b="1" dirty="0" err="1" smtClean="0">
                <a:latin typeface="Gloucester MT Extra Condensed" pitchFamily="18" charset="0"/>
              </a:rPr>
              <a:t>nicht</a:t>
            </a:r>
            <a:r>
              <a:rPr lang="cs-CZ" b="1" dirty="0" smtClean="0">
                <a:latin typeface="Gloucester MT Extra Condensed" pitchFamily="18" charset="0"/>
              </a:rPr>
              <a:t> </a:t>
            </a:r>
            <a:r>
              <a:rPr lang="cs-CZ" b="1" dirty="0" err="1" smtClean="0">
                <a:latin typeface="Gloucester MT Extra Condensed" pitchFamily="18" charset="0"/>
              </a:rPr>
              <a:t>nur</a:t>
            </a:r>
            <a:r>
              <a:rPr lang="cs-CZ" b="1" dirty="0" smtClean="0">
                <a:latin typeface="Gloucester MT Extra Condensed" pitchFamily="18" charset="0"/>
              </a:rPr>
              <a:t> </a:t>
            </a:r>
          </a:p>
          <a:p>
            <a:pPr>
              <a:buNone/>
            </a:pPr>
            <a:r>
              <a:rPr lang="cs-CZ" b="1" dirty="0" err="1" smtClean="0">
                <a:latin typeface="Gloucester MT Extra Condensed" pitchFamily="18" charset="0"/>
              </a:rPr>
              <a:t>Einkäufe</a:t>
            </a:r>
            <a:r>
              <a:rPr lang="cs-CZ" b="1" dirty="0" smtClean="0">
                <a:latin typeface="Gloucester MT Extra Condensed" pitchFamily="18" charset="0"/>
              </a:rPr>
              <a:t>, </a:t>
            </a:r>
            <a:r>
              <a:rPr lang="cs-CZ" b="1" dirty="0" err="1" smtClean="0">
                <a:latin typeface="Gloucester MT Extra Condensed" pitchFamily="18" charset="0"/>
              </a:rPr>
              <a:t>sondern</a:t>
            </a:r>
            <a:r>
              <a:rPr lang="cs-CZ" b="1" dirty="0" smtClean="0">
                <a:latin typeface="Gloucester MT Extra Condensed" pitchFamily="18" charset="0"/>
              </a:rPr>
              <a:t> </a:t>
            </a:r>
          </a:p>
          <a:p>
            <a:pPr>
              <a:buNone/>
            </a:pPr>
            <a:r>
              <a:rPr lang="cs-CZ" b="1" dirty="0" err="1" smtClean="0">
                <a:latin typeface="Gloucester MT Extra Condensed" pitchFamily="18" charset="0"/>
              </a:rPr>
              <a:t>auch</a:t>
            </a:r>
            <a:r>
              <a:rPr lang="cs-CZ" b="1" dirty="0" smtClean="0">
                <a:latin typeface="Gloucester MT Extra Condensed" pitchFamily="18" charset="0"/>
              </a:rPr>
              <a:t>  </a:t>
            </a:r>
            <a:r>
              <a:rPr lang="cs-CZ" b="1" dirty="0" err="1" smtClean="0">
                <a:latin typeface="Gloucester MT Extra Condensed" pitchFamily="18" charset="0"/>
              </a:rPr>
              <a:t>eine</a:t>
            </a:r>
            <a:r>
              <a:rPr lang="cs-CZ" b="1" dirty="0" smtClean="0">
                <a:latin typeface="Gloucester MT Extra Condensed" pitchFamily="18" charset="0"/>
              </a:rPr>
              <a:t> </a:t>
            </a:r>
            <a:r>
              <a:rPr lang="cs-CZ" b="1" dirty="0" err="1" smtClean="0">
                <a:latin typeface="Gloucester MT Extra Condensed" pitchFamily="18" charset="0"/>
              </a:rPr>
              <a:t>Wahl</a:t>
            </a:r>
            <a:r>
              <a:rPr lang="cs-CZ" b="1" dirty="0" smtClean="0">
                <a:latin typeface="Gloucester MT Extra Condensed" pitchFamily="18" charset="0"/>
              </a:rPr>
              <a:t> </a:t>
            </a:r>
            <a:r>
              <a:rPr lang="cs-CZ" b="1" dirty="0" err="1" smtClean="0">
                <a:latin typeface="Gloucester MT Extra Condensed" pitchFamily="18" charset="0"/>
              </a:rPr>
              <a:t>und</a:t>
            </a:r>
            <a:endParaRPr lang="cs-CZ" b="1" dirty="0" smtClean="0">
              <a:latin typeface="Gloucester MT Extra Condensed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Gloucester MT Extra Condensed" pitchFamily="18" charset="0"/>
              </a:rPr>
              <a:t>Zahlung</a:t>
            </a:r>
            <a:r>
              <a:rPr lang="cs-CZ" b="1" dirty="0" smtClean="0">
                <a:latin typeface="Gloucester MT Extra Condensed" pitchFamily="18" charset="0"/>
              </a:rPr>
              <a:t>.</a:t>
            </a:r>
            <a:endParaRPr lang="cs-CZ" b="1" dirty="0">
              <a:latin typeface="Gloucester MT Extra Condensed" pitchFamily="18" charset="0"/>
            </a:endParaRPr>
          </a:p>
        </p:txBody>
      </p:sp>
      <p:pic>
        <p:nvPicPr>
          <p:cNvPr id="4" name="Picture 2" descr="C:\Users\SŠGaS05\AppData\Local\Microsoft\Windows\Temporary Internet Files\Content.IE5\1DPSQPX2\MC9004115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4176464" cy="45362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6"/>
          </a:xfrm>
        </p:spPr>
        <p:txBody>
          <a:bodyPr>
            <a:normAutofit fontScale="92500"/>
          </a:bodyPr>
          <a:lstStyle/>
          <a:p>
            <a:r>
              <a:rPr lang="cs-CZ" sz="3900" dirty="0" err="1" smtClean="0">
                <a:latin typeface="Gloucester MT Extra Condensed" pitchFamily="18" charset="0"/>
              </a:rPr>
              <a:t>Was</a:t>
            </a:r>
            <a:r>
              <a:rPr lang="cs-CZ" sz="3900" dirty="0" smtClean="0">
                <a:latin typeface="Gloucester MT Extra Condensed" pitchFamily="18" charset="0"/>
              </a:rPr>
              <a:t> </a:t>
            </a:r>
            <a:r>
              <a:rPr lang="cs-CZ" sz="3900" dirty="0" err="1" smtClean="0">
                <a:latin typeface="Gloucester MT Extra Condensed" pitchFamily="18" charset="0"/>
              </a:rPr>
              <a:t>alles</a:t>
            </a:r>
            <a:r>
              <a:rPr lang="cs-CZ" sz="3900" dirty="0" smtClean="0">
                <a:latin typeface="Gloucester MT Extra Condensed" pitchFamily="18" charset="0"/>
              </a:rPr>
              <a:t> </a:t>
            </a:r>
            <a:r>
              <a:rPr lang="cs-CZ" sz="3900" dirty="0" err="1" smtClean="0">
                <a:latin typeface="Gloucester MT Extra Condensed" pitchFamily="18" charset="0"/>
              </a:rPr>
              <a:t>kann</a:t>
            </a:r>
            <a:r>
              <a:rPr lang="cs-CZ" sz="3900" dirty="0" smtClean="0">
                <a:latin typeface="Gloucester MT Extra Condensed" pitchFamily="18" charset="0"/>
              </a:rPr>
              <a:t> man on-line </a:t>
            </a:r>
            <a:r>
              <a:rPr lang="cs-CZ" sz="3900" dirty="0" err="1" smtClean="0">
                <a:latin typeface="Gloucester MT Extra Condensed" pitchFamily="18" charset="0"/>
              </a:rPr>
              <a:t>kaufen</a:t>
            </a:r>
            <a:r>
              <a:rPr lang="cs-CZ" sz="3900" dirty="0" smtClean="0">
                <a:latin typeface="Gloucester MT Extra Condensed" pitchFamily="18" charset="0"/>
              </a:rPr>
              <a:t>?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Fast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kann</a:t>
            </a:r>
            <a:r>
              <a:rPr lang="cs-CZ" dirty="0" smtClean="0"/>
              <a:t> on-line </a:t>
            </a:r>
            <a:r>
              <a:rPr lang="cs-CZ" dirty="0" err="1" smtClean="0"/>
              <a:t>gekauft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. </a:t>
            </a:r>
          </a:p>
          <a:p>
            <a:pPr algn="ctr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kein</a:t>
            </a:r>
            <a:r>
              <a:rPr lang="cs-CZ" dirty="0" smtClean="0"/>
              <a:t> </a:t>
            </a:r>
            <a:r>
              <a:rPr lang="cs-CZ" dirty="0" err="1" smtClean="0"/>
              <a:t>Problem</a:t>
            </a:r>
            <a:r>
              <a:rPr lang="cs-CZ" dirty="0" smtClean="0"/>
              <a:t>,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Beispiel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Lebensmittel</a:t>
            </a:r>
            <a:r>
              <a:rPr lang="cs-CZ" dirty="0" smtClean="0"/>
              <a:t>, Elektronik, </a:t>
            </a:r>
            <a:r>
              <a:rPr lang="cs-CZ" dirty="0" err="1" smtClean="0"/>
              <a:t>Sportaussle</a:t>
            </a:r>
            <a:r>
              <a:rPr lang="cs-CZ" dirty="0" smtClean="0"/>
              <a:t> </a:t>
            </a:r>
            <a:r>
              <a:rPr lang="cs-CZ" dirty="0" err="1" smtClean="0"/>
              <a:t>andere</a:t>
            </a:r>
            <a:r>
              <a:rPr lang="cs-CZ" dirty="0" smtClean="0"/>
              <a:t> </a:t>
            </a:r>
            <a:r>
              <a:rPr lang="cs-CZ" dirty="0" err="1" smtClean="0"/>
              <a:t>Sachen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.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Bernard MT Condensed" pitchFamily="18" charset="0"/>
              </a:rPr>
              <a:t>ON-LINE EINKAUFEN</a:t>
            </a:r>
            <a:endParaRPr lang="cs-CZ" dirty="0">
              <a:solidFill>
                <a:srgbClr val="FF0000"/>
              </a:solidFill>
              <a:latin typeface="Bernard MT Condensed" pitchFamily="18" charset="0"/>
            </a:endParaRPr>
          </a:p>
        </p:txBody>
      </p:sp>
      <p:pic>
        <p:nvPicPr>
          <p:cNvPr id="2050" name="Picture 2" descr="C:\Users\SŠGaS05\AppData\Local\Microsoft\Windows\Temporary Internet Files\Content.IE5\1DPSQPX2\MC9003200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797152"/>
            <a:ext cx="3096344" cy="15930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5410944" cy="4525963"/>
          </a:xfrm>
        </p:spPr>
        <p:txBody>
          <a:bodyPr>
            <a:normAutofit fontScale="85000" lnSpcReduction="20000"/>
          </a:bodyPr>
          <a:lstStyle/>
          <a:p>
            <a:r>
              <a:rPr lang="cs-CZ" sz="4200" dirty="0" err="1" smtClean="0">
                <a:latin typeface="Gloucester MT Extra Condensed" pitchFamily="18" charset="0"/>
              </a:rPr>
              <a:t>Gibt</a:t>
            </a:r>
            <a:r>
              <a:rPr lang="cs-CZ" sz="4200" dirty="0" smtClean="0">
                <a:latin typeface="Gloucester MT Extra Condensed" pitchFamily="18" charset="0"/>
              </a:rPr>
              <a:t> es </a:t>
            </a:r>
            <a:r>
              <a:rPr lang="cs-CZ" sz="4200" dirty="0" err="1" smtClean="0">
                <a:latin typeface="Gloucester MT Extra Condensed" pitchFamily="18" charset="0"/>
              </a:rPr>
              <a:t>auch</a:t>
            </a:r>
            <a:r>
              <a:rPr lang="cs-CZ" sz="4200" dirty="0" smtClean="0">
                <a:latin typeface="Gloucester MT Extra Condensed" pitchFamily="18" charset="0"/>
              </a:rPr>
              <a:t> </a:t>
            </a:r>
            <a:r>
              <a:rPr lang="cs-CZ" sz="4200" dirty="0" err="1" smtClean="0">
                <a:latin typeface="Gloucester MT Extra Condensed" pitchFamily="18" charset="0"/>
              </a:rPr>
              <a:t>etwas</a:t>
            </a:r>
            <a:r>
              <a:rPr lang="cs-CZ" sz="4200" dirty="0" smtClean="0">
                <a:latin typeface="Gloucester MT Extra Condensed" pitchFamily="18" charset="0"/>
              </a:rPr>
              <a:t>, </a:t>
            </a:r>
            <a:r>
              <a:rPr lang="cs-CZ" sz="4200" dirty="0" err="1" smtClean="0">
                <a:latin typeface="Gloucester MT Extra Condensed" pitchFamily="18" charset="0"/>
              </a:rPr>
              <a:t>was</a:t>
            </a:r>
            <a:r>
              <a:rPr lang="cs-CZ" sz="4200" dirty="0" smtClean="0">
                <a:latin typeface="Gloucester MT Extra Condensed" pitchFamily="18" charset="0"/>
              </a:rPr>
              <a:t> man online </a:t>
            </a:r>
            <a:r>
              <a:rPr lang="cs-CZ" sz="4200" dirty="0" err="1" smtClean="0">
                <a:latin typeface="Gloucester MT Extra Condensed" pitchFamily="18" charset="0"/>
              </a:rPr>
              <a:t>nicht</a:t>
            </a:r>
            <a:r>
              <a:rPr lang="cs-CZ" sz="4200" dirty="0" smtClean="0">
                <a:latin typeface="Gloucester MT Extra Condensed" pitchFamily="18" charset="0"/>
              </a:rPr>
              <a:t> </a:t>
            </a:r>
            <a:r>
              <a:rPr lang="cs-CZ" sz="4200" dirty="0" err="1" smtClean="0">
                <a:latin typeface="Gloucester MT Extra Condensed" pitchFamily="18" charset="0"/>
              </a:rPr>
              <a:t>kaufen</a:t>
            </a:r>
            <a:r>
              <a:rPr lang="cs-CZ" sz="4200" dirty="0" smtClean="0">
                <a:latin typeface="Gloucester MT Extra Condensed" pitchFamily="18" charset="0"/>
              </a:rPr>
              <a:t> </a:t>
            </a:r>
            <a:r>
              <a:rPr lang="cs-CZ" sz="4200" dirty="0" err="1" smtClean="0">
                <a:latin typeface="Gloucester MT Extra Condensed" pitchFamily="18" charset="0"/>
              </a:rPr>
              <a:t>kann</a:t>
            </a:r>
            <a:r>
              <a:rPr lang="cs-CZ" sz="4200" dirty="0" smtClean="0">
                <a:latin typeface="Gloucester MT Extra Condensed" pitchFamily="18" charset="0"/>
              </a:rPr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Es </a:t>
            </a:r>
            <a:r>
              <a:rPr lang="cs-CZ" dirty="0" err="1" smtClean="0"/>
              <a:t>gibt</a:t>
            </a:r>
            <a:r>
              <a:rPr lang="cs-CZ" dirty="0" smtClean="0"/>
              <a:t> </a:t>
            </a:r>
            <a:r>
              <a:rPr lang="cs-CZ" dirty="0" err="1" smtClean="0"/>
              <a:t>einige</a:t>
            </a:r>
            <a:r>
              <a:rPr lang="cs-CZ" dirty="0" smtClean="0"/>
              <a:t> </a:t>
            </a:r>
            <a:r>
              <a:rPr lang="cs-CZ" dirty="0" err="1" smtClean="0"/>
              <a:t>Gruppen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err="1" smtClean="0"/>
              <a:t>Ware</a:t>
            </a:r>
            <a:r>
              <a:rPr lang="cs-CZ" dirty="0" smtClean="0"/>
              <a:t>,</a:t>
            </a:r>
            <a:r>
              <a:rPr lang="cs-CZ" dirty="0" err="1" smtClean="0"/>
              <a:t>die</a:t>
            </a:r>
            <a:r>
              <a:rPr lang="cs-CZ" dirty="0" smtClean="0"/>
              <a:t> man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schwierig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oder </a:t>
            </a:r>
            <a:r>
              <a:rPr lang="cs-CZ" dirty="0" err="1" smtClean="0"/>
              <a:t>gar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online </a:t>
            </a:r>
            <a:r>
              <a:rPr lang="cs-CZ" dirty="0" err="1" smtClean="0"/>
              <a:t>kaufen</a:t>
            </a:r>
            <a:r>
              <a:rPr lang="cs-CZ" dirty="0" smtClean="0"/>
              <a:t> </a:t>
            </a:r>
            <a:r>
              <a:rPr lang="cs-CZ" dirty="0" err="1" smtClean="0"/>
              <a:t>kann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Vor </a:t>
            </a:r>
            <a:r>
              <a:rPr lang="cs-CZ" dirty="0" err="1" smtClean="0"/>
              <a:t>allem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einige</a:t>
            </a:r>
            <a:r>
              <a:rPr lang="cs-CZ" dirty="0" smtClean="0"/>
              <a:t> </a:t>
            </a:r>
            <a:r>
              <a:rPr lang="cs-CZ" dirty="0" err="1" smtClean="0"/>
              <a:t>Sorten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err="1" smtClean="0"/>
              <a:t>Waffen</a:t>
            </a:r>
            <a:r>
              <a:rPr lang="cs-CZ" dirty="0" smtClean="0"/>
              <a:t>, </a:t>
            </a:r>
            <a:r>
              <a:rPr lang="cs-CZ" dirty="0" err="1" smtClean="0"/>
              <a:t>Medikamenten</a:t>
            </a:r>
            <a:r>
              <a:rPr lang="cs-CZ" dirty="0" smtClean="0"/>
              <a:t>, </a:t>
            </a:r>
            <a:r>
              <a:rPr lang="cs-CZ" dirty="0" err="1" smtClean="0"/>
              <a:t>Sprengstoffe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andere</a:t>
            </a:r>
            <a:r>
              <a:rPr lang="cs-CZ" dirty="0" smtClean="0"/>
              <a:t> </a:t>
            </a:r>
            <a:r>
              <a:rPr lang="cs-CZ" dirty="0" err="1" smtClean="0"/>
              <a:t>potenziell</a:t>
            </a:r>
            <a:r>
              <a:rPr lang="cs-CZ" dirty="0" smtClean="0"/>
              <a:t>  </a:t>
            </a:r>
            <a:r>
              <a:rPr lang="cs-CZ" dirty="0" err="1" smtClean="0"/>
              <a:t>gefährliche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err="1" smtClean="0"/>
              <a:t>Sachen</a:t>
            </a:r>
            <a:r>
              <a:rPr lang="cs-CZ" dirty="0" smtClean="0"/>
              <a:t>.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Bernard MT Condensed" pitchFamily="18" charset="0"/>
              </a:rPr>
              <a:t>ON-LINE EINKAUFEN</a:t>
            </a:r>
            <a:endParaRPr lang="cs-CZ" dirty="0">
              <a:solidFill>
                <a:srgbClr val="FF0000"/>
              </a:solidFill>
              <a:latin typeface="Bernard MT Condensed" pitchFamily="18" charset="0"/>
            </a:endParaRPr>
          </a:p>
        </p:txBody>
      </p:sp>
      <p:pic>
        <p:nvPicPr>
          <p:cNvPr id="3074" name="Picture 2" descr="C:\Users\SŠGaS05\AppData\Local\Microsoft\Windows\Temporary Internet Files\Content.IE5\ZOXRL00O\MC9003355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276872"/>
            <a:ext cx="3147588" cy="34795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SŠGaS05\AppData\Local\Microsoft\Windows\Temporary Internet Files\Content.IE5\1DPSQPX2\MC90043253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2840" y="1844824"/>
            <a:ext cx="4210096" cy="4149080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440283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3900" b="1" dirty="0" err="1" smtClean="0">
                <a:solidFill>
                  <a:schemeClr val="accent1">
                    <a:lumMod val="75000"/>
                  </a:schemeClr>
                </a:solidFill>
                <a:latin typeface="Gloucester MT Extra Condensed" pitchFamily="18" charset="0"/>
              </a:rPr>
              <a:t>Vorteile</a:t>
            </a:r>
            <a:r>
              <a:rPr lang="cs-CZ" dirty="0" smtClean="0"/>
              <a:t> –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BEQUEM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Ware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Komfort des </a:t>
            </a:r>
            <a:r>
              <a:rPr lang="cs-CZ" dirty="0" err="1" smtClean="0"/>
              <a:t>eigenen</a:t>
            </a:r>
            <a:r>
              <a:rPr lang="cs-CZ" dirty="0" smtClean="0"/>
              <a:t> </a:t>
            </a:r>
            <a:r>
              <a:rPr lang="cs-CZ" dirty="0" err="1" smtClean="0"/>
              <a:t>Hauses</a:t>
            </a:r>
            <a:r>
              <a:rPr lang="cs-CZ" dirty="0" smtClean="0"/>
              <a:t> </a:t>
            </a:r>
            <a:r>
              <a:rPr lang="cs-CZ" dirty="0" err="1" smtClean="0"/>
              <a:t>auswählen</a:t>
            </a:r>
            <a:r>
              <a:rPr lang="cs-CZ" dirty="0" smtClean="0"/>
              <a:t>, man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Geschäfte</a:t>
            </a:r>
            <a:r>
              <a:rPr lang="cs-CZ" dirty="0" smtClean="0"/>
              <a:t> </a:t>
            </a:r>
            <a:r>
              <a:rPr lang="cs-CZ" dirty="0" err="1" smtClean="0"/>
              <a:t>persönlich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. </a:t>
            </a:r>
            <a:r>
              <a:rPr lang="cs-CZ" dirty="0" err="1" smtClean="0"/>
              <a:t>Fast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, </a:t>
            </a:r>
            <a:r>
              <a:rPr lang="cs-CZ" dirty="0" err="1" smtClean="0"/>
              <a:t>was</a:t>
            </a:r>
            <a:r>
              <a:rPr lang="cs-CZ" dirty="0" smtClean="0"/>
              <a:t> man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Internet </a:t>
            </a:r>
            <a:r>
              <a:rPr lang="cs-CZ" dirty="0" err="1" smtClean="0"/>
              <a:t>kauft</a:t>
            </a:r>
            <a:r>
              <a:rPr lang="cs-CZ" dirty="0" smtClean="0"/>
              <a:t>, </a:t>
            </a:r>
            <a:r>
              <a:rPr lang="cs-CZ" dirty="0" err="1" smtClean="0"/>
              <a:t>kann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ihm</a:t>
            </a:r>
            <a:r>
              <a:rPr lang="cs-CZ" dirty="0" smtClean="0"/>
              <a:t> nach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geliefert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r>
              <a:rPr lang="cs-CZ" dirty="0" smtClean="0"/>
              <a:t>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Bernard MT Condensed" pitchFamily="18" charset="0"/>
                <a:ea typeface="+mj-ea"/>
                <a:cs typeface="+mj-cs"/>
              </a:rPr>
              <a:t>ON-LINE EINKAUFEN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err="1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Vorteile</a:t>
            </a:r>
            <a:r>
              <a:rPr lang="cs-CZ" sz="4400" dirty="0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und</a:t>
            </a:r>
            <a:r>
              <a:rPr lang="cs-CZ" sz="4400" dirty="0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Nachteile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ernard MT Condensed" pitchFamily="18" charset="0"/>
              <a:ea typeface="+mj-ea"/>
              <a:cs typeface="+mj-cs"/>
            </a:endParaRPr>
          </a:p>
        </p:txBody>
      </p:sp>
      <p:pic>
        <p:nvPicPr>
          <p:cNvPr id="4098" name="Picture 2" descr="C:\Users\SŠGaS05\AppData\Local\Microsoft\Windows\Temporary Internet Files\Content.IE5\U20BGNNH\MC9003247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420888"/>
            <a:ext cx="3105193" cy="30243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499992" y="1772816"/>
            <a:ext cx="4402832" cy="4525963"/>
          </a:xfrm>
        </p:spPr>
        <p:txBody>
          <a:bodyPr>
            <a:normAutofit fontScale="85000" lnSpcReduction="10000"/>
          </a:bodyPr>
          <a:lstStyle/>
          <a:p>
            <a:r>
              <a:rPr lang="cs-CZ" sz="4200" b="1" dirty="0" err="1" smtClean="0">
                <a:solidFill>
                  <a:schemeClr val="accent1">
                    <a:lumMod val="75000"/>
                  </a:schemeClr>
                </a:solidFill>
                <a:latin typeface="Gloucester MT Extra Condensed" pitchFamily="18" charset="0"/>
              </a:rPr>
              <a:t>Nachteile</a:t>
            </a:r>
            <a:r>
              <a:rPr lang="cs-CZ" dirty="0" smtClean="0"/>
              <a:t> – es </a:t>
            </a:r>
            <a:r>
              <a:rPr lang="cs-CZ" dirty="0" err="1" smtClean="0"/>
              <a:t>kann</a:t>
            </a:r>
            <a:r>
              <a:rPr lang="cs-CZ" dirty="0" smtClean="0"/>
              <a:t> </a:t>
            </a:r>
            <a:r>
              <a:rPr lang="cs-CZ" dirty="0" err="1" smtClean="0"/>
              <a:t>Stunden</a:t>
            </a:r>
            <a:r>
              <a:rPr lang="cs-CZ" dirty="0" smtClean="0"/>
              <a:t>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Tagen</a:t>
            </a:r>
            <a:r>
              <a:rPr lang="cs-CZ" dirty="0" smtClean="0"/>
              <a:t> oder </a:t>
            </a:r>
            <a:r>
              <a:rPr lang="cs-CZ" dirty="0" err="1" smtClean="0"/>
              <a:t>Wochen</a:t>
            </a:r>
            <a:r>
              <a:rPr lang="cs-CZ" dirty="0" smtClean="0"/>
              <a:t> </a:t>
            </a:r>
            <a:r>
              <a:rPr lang="cs-CZ" dirty="0" err="1" smtClean="0"/>
              <a:t>dauern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Ware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Kunde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liefern</a:t>
            </a:r>
            <a:r>
              <a:rPr lang="cs-CZ" dirty="0" smtClean="0"/>
              <a:t>. Die </a:t>
            </a:r>
            <a:r>
              <a:rPr lang="cs-CZ" dirty="0" err="1" smtClean="0"/>
              <a:t>Lieferung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man </a:t>
            </a:r>
            <a:r>
              <a:rPr lang="cs-CZ" dirty="0" err="1" smtClean="0"/>
              <a:t>meistens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bezahlen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Beim</a:t>
            </a:r>
            <a:r>
              <a:rPr lang="cs-CZ" dirty="0" smtClean="0"/>
              <a:t> online </a:t>
            </a:r>
            <a:r>
              <a:rPr lang="cs-CZ" dirty="0" err="1" smtClean="0"/>
              <a:t>Einkaufen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Sicherheitsrisiken</a:t>
            </a:r>
            <a:r>
              <a:rPr lang="cs-CZ" dirty="0" smtClean="0"/>
              <a:t> – </a:t>
            </a:r>
            <a:r>
              <a:rPr lang="cs-CZ" dirty="0" err="1" smtClean="0"/>
              <a:t>betrügerische</a:t>
            </a:r>
            <a:r>
              <a:rPr lang="cs-CZ" dirty="0" smtClean="0"/>
              <a:t> </a:t>
            </a:r>
            <a:r>
              <a:rPr lang="cs-CZ" dirty="0" err="1" smtClean="0"/>
              <a:t>Firmen</a:t>
            </a:r>
            <a:r>
              <a:rPr lang="cs-CZ" dirty="0" smtClean="0"/>
              <a:t>, </a:t>
            </a:r>
            <a:r>
              <a:rPr lang="cs-CZ" dirty="0" err="1" smtClean="0"/>
              <a:t>Hackers</a:t>
            </a:r>
            <a:r>
              <a:rPr lang="cs-CZ" dirty="0" smtClean="0"/>
              <a:t> </a:t>
            </a:r>
            <a:r>
              <a:rPr lang="cs-CZ" dirty="0" err="1" smtClean="0"/>
              <a:t>usw</a:t>
            </a:r>
            <a:r>
              <a:rPr lang="cs-CZ" dirty="0" smtClean="0"/>
              <a:t>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Bernard MT Condensed" pitchFamily="18" charset="0"/>
                <a:ea typeface="+mj-ea"/>
                <a:cs typeface="+mj-cs"/>
              </a:rPr>
              <a:t>ON-LINE EINKAUFEN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err="1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Vorteile</a:t>
            </a:r>
            <a:r>
              <a:rPr lang="cs-CZ" sz="4400" dirty="0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und</a:t>
            </a:r>
            <a:r>
              <a:rPr lang="cs-CZ" sz="4400" dirty="0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Nachteile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Bernard MT Condensed" pitchFamily="18" charset="0"/>
              <a:ea typeface="+mj-ea"/>
              <a:cs typeface="+mj-cs"/>
            </a:endParaRPr>
          </a:p>
        </p:txBody>
      </p:sp>
      <p:pic>
        <p:nvPicPr>
          <p:cNvPr id="5122" name="Picture 2" descr="C:\Users\SŠGaS05\AppData\Local\Microsoft\Windows\Temporary Internet Files\Content.IE5\1DPSQPX2\MC9003605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420888"/>
            <a:ext cx="4101163" cy="2520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Zdroje: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Klipart</a:t>
            </a:r>
          </a:p>
          <a:p>
            <a:r>
              <a:rPr lang="cs-CZ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941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239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ON-LINE EINKAUFEN</vt:lpstr>
      <vt:lpstr>ON-LINE EINKAUFEN</vt:lpstr>
      <vt:lpstr>ON-LINE EINKAUFEN</vt:lpstr>
      <vt:lpstr>Snímek 5</vt:lpstr>
      <vt:lpstr>Snímek 6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43</cp:revision>
  <dcterms:created xsi:type="dcterms:W3CDTF">2012-10-29T06:53:22Z</dcterms:created>
  <dcterms:modified xsi:type="dcterms:W3CDTF">2013-12-01T13:54:36Z</dcterms:modified>
</cp:coreProperties>
</file>