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2" r:id="rId2"/>
    <p:sldId id="256" r:id="rId3"/>
    <p:sldId id="258" r:id="rId4"/>
    <p:sldId id="259" r:id="rId5"/>
    <p:sldId id="260" r:id="rId6"/>
    <p:sldId id="261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74966D-2406-4490-9293-0EE6C71FEAE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5D2D61-AAA3-4247-B122-B7B76481CC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28854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5D2D61-AAA3-4247-B122-B7B76481CC1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64208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32AA9-A70C-4A31-AFA3-C376AF65176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42534-C534-4086-AFE5-D5EE844EBD3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32AA9-A70C-4A31-AFA3-C376AF65176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42534-C534-4086-AFE5-D5EE844EBD3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32AA9-A70C-4A31-AFA3-C376AF65176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42534-C534-4086-AFE5-D5EE844EBD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32AA9-A70C-4A31-AFA3-C376AF65176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42534-C534-4086-AFE5-D5EE844EBD3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32AA9-A70C-4A31-AFA3-C376AF65176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42534-C534-4086-AFE5-D5EE844EBD3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32AA9-A70C-4A31-AFA3-C376AF65176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42534-C534-4086-AFE5-D5EE844EBD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32AA9-A70C-4A31-AFA3-C376AF65176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42534-C534-4086-AFE5-D5EE844EBD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32AA9-A70C-4A31-AFA3-C376AF65176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42534-C534-4086-AFE5-D5EE844EBD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32AA9-A70C-4A31-AFA3-C376AF65176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42534-C534-4086-AFE5-D5EE844EBD3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32AA9-A70C-4A31-AFA3-C376AF65176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42534-C534-4086-AFE5-D5EE844EBD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32AA9-A70C-4A31-AFA3-C376AF65176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42534-C534-4086-AFE5-D5EE844EBD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B232AA9-A70C-4A31-AFA3-C376AF65176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FA42534-C534-4086-AFE5-D5EE844EBD3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gif"/><Relationship Id="rId3" Type="http://schemas.openxmlformats.org/officeDocument/2006/relationships/hyperlink" Target="http://cs.wikipedia.org/wiki/Smy%C4%8Dcov%C3%BD_n%C3%A1stroj" TargetMode="External"/><Relationship Id="rId7" Type="http://schemas.openxmlformats.org/officeDocument/2006/relationships/hyperlink" Target="11_-_Vivaldi_Winter_mvt_2_Largo_-_John_Harrison_violin.wav" TargetMode="External"/><Relationship Id="rId2" Type="http://schemas.openxmlformats.org/officeDocument/2006/relationships/hyperlink" Target="http://cs.wikipedia.org/wiki/Strunn%C3%BD_n%C3%A1stroj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hyperlink" Target="http://cs.wikipedia.org/wiki/Struna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Orchestr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gif"/><Relationship Id="rId4" Type="http://schemas.openxmlformats.org/officeDocument/2006/relationships/hyperlink" Target="Viola-walshimprov.wav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ousle" TargetMode="External"/><Relationship Id="rId7" Type="http://schemas.openxmlformats.org/officeDocument/2006/relationships/image" Target="../media/image6.e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hyperlink" Target="JOHN_MICHEL_CELLO-J_S_BACH_CELLO_SUITE_1_in_G_Prelude.wav" TargetMode="External"/><Relationship Id="rId5" Type="http://schemas.openxmlformats.org/officeDocument/2006/relationships/hyperlink" Target="http://cs.wikipedia.org/wiki/Kontrabas" TargetMode="External"/><Relationship Id="rId4" Type="http://schemas.openxmlformats.org/officeDocument/2006/relationships/hyperlink" Target="http://cs.wikipedia.org/wiki/Viola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Orchestr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emf"/><Relationship Id="rId5" Type="http://schemas.openxmlformats.org/officeDocument/2006/relationships/hyperlink" Target="Marcin%20Lekston%20-%20_And%20I%20love%20her_%20by%20Paul%20McCartney%20Kontrabas%20solo_%20Double%20bass%20solo_2.mp3" TargetMode="External"/><Relationship Id="rId4" Type="http://schemas.openxmlformats.org/officeDocument/2006/relationships/hyperlink" Target="http://cs.wikipedia.org/wiki/Jazz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hyperlink" Target="http://cs.wikipedia.org/wiki/Smy%C4%8Dcov%C3%BD_n%C3%A1stroj" TargetMode="External"/><Relationship Id="rId7" Type="http://schemas.openxmlformats.org/officeDocument/2006/relationships/hyperlink" Target="http://cs.wikipedia.org/wiki/Kvartet_(skladba)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Violoncello" TargetMode="External"/><Relationship Id="rId11" Type="http://schemas.openxmlformats.org/officeDocument/2006/relationships/image" Target="../media/image11.png"/><Relationship Id="rId5" Type="http://schemas.openxmlformats.org/officeDocument/2006/relationships/hyperlink" Target="http://cs.wikipedia.org/wiki/Viola" TargetMode="External"/><Relationship Id="rId10" Type="http://schemas.openxmlformats.org/officeDocument/2006/relationships/hyperlink" Target="String_Quartet_No._14,_movement_1.wav" TargetMode="External"/><Relationship Id="rId4" Type="http://schemas.openxmlformats.org/officeDocument/2006/relationships/hyperlink" Target="http://cs.wikipedia.org/wiki/Housle" TargetMode="External"/><Relationship Id="rId9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file:///\\en.wikipedia.org\wiki\cs:Creative_Commons" TargetMode="External"/><Relationship Id="rId2" Type="http://schemas.openxmlformats.org/officeDocument/2006/relationships/hyperlink" Target="http://en.wikipedia.org/wiki/cs:GNU_Free_Documentation_Licens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229200"/>
            <a:ext cx="7982272" cy="1143000"/>
          </a:xfrm>
        </p:spPr>
        <p:txBody>
          <a:bodyPr/>
          <a:lstStyle/>
          <a:p>
            <a:pPr algn="l"/>
            <a:r>
              <a:rPr lang="cs-CZ" sz="1800" dirty="0" smtClean="0"/>
              <a:t>Anotace: </a:t>
            </a:r>
            <a:r>
              <a:rPr lang="cs-CZ" sz="2000" dirty="0"/>
              <a:t>Materiál je určen pro výklad látky pro </a:t>
            </a:r>
            <a:r>
              <a:rPr lang="cs-CZ" sz="2000" dirty="0" smtClean="0"/>
              <a:t>5.třídu </a:t>
            </a:r>
            <a:r>
              <a:rPr lang="cs-CZ" sz="2000" dirty="0"/>
              <a:t>ZŠ, </a:t>
            </a:r>
            <a:r>
              <a:rPr lang="cs-CZ" sz="2000" dirty="0" smtClean="0"/>
              <a:t>       	      slouží </a:t>
            </a:r>
            <a:r>
              <a:rPr lang="cs-CZ" sz="2000" dirty="0"/>
              <a:t>k rozšíření  probrané </a:t>
            </a:r>
            <a:r>
              <a:rPr lang="cs-CZ" sz="2000" dirty="0" smtClean="0"/>
              <a:t>látky o hudebních 		      nástrojích</a:t>
            </a:r>
            <a:r>
              <a:rPr lang="cs-CZ" sz="2000" dirty="0"/>
              <a:t>.</a:t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731520"/>
            <a:ext cx="8208912" cy="3474720"/>
          </a:xfrm>
        </p:spPr>
        <p:txBody>
          <a:bodyPr/>
          <a:lstStyle/>
          <a:p>
            <a:pPr marL="45720" indent="0">
              <a:buNone/>
            </a:pPr>
            <a:r>
              <a:rPr lang="cs-CZ" sz="2400" dirty="0"/>
              <a:t>NÁZEV ŠKOLY:</a:t>
            </a:r>
            <a:br>
              <a:rPr lang="cs-CZ" sz="2400" dirty="0"/>
            </a:br>
            <a:r>
              <a:rPr lang="cs-CZ" sz="2400" dirty="0"/>
              <a:t>SPECIÁLNÍ ZÁKLADNÍ ŠKOLA A MATEŘSKÁ ŠKOLA VARNSDORF</a:t>
            </a:r>
            <a:br>
              <a:rPr lang="cs-CZ" sz="2400" dirty="0"/>
            </a:br>
            <a:r>
              <a:rPr lang="cs-CZ" sz="2400" dirty="0"/>
              <a:t>AUTOR: Petr </a:t>
            </a:r>
            <a:r>
              <a:rPr lang="cs-CZ" sz="2400" dirty="0" smtClean="0"/>
              <a:t>Smetana, 2011 - 10 - 25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NÁZEV: </a:t>
            </a:r>
            <a:r>
              <a:rPr lang="cs-CZ" sz="2400" b="1" dirty="0" smtClean="0"/>
              <a:t>VY_32_INOVACE_08_ </a:t>
            </a:r>
            <a:r>
              <a:rPr lang="cs-CZ" sz="2400" b="1" dirty="0"/>
              <a:t>Hudební </a:t>
            </a:r>
            <a:r>
              <a:rPr lang="cs-CZ" sz="2400" b="1" dirty="0" smtClean="0"/>
              <a:t>nástroje</a:t>
            </a:r>
          </a:p>
          <a:p>
            <a:pPr marL="45720" indent="0">
              <a:buNone/>
            </a:pPr>
            <a:r>
              <a:rPr lang="cs-CZ" sz="2400" dirty="0" smtClean="0"/>
              <a:t>TÉMA: </a:t>
            </a:r>
            <a:r>
              <a:rPr lang="cs-CZ" sz="2400" b="1" dirty="0" smtClean="0"/>
              <a:t>smyčcové nástroje , smyčcové kvarteto</a:t>
            </a:r>
            <a:r>
              <a:rPr lang="cs-CZ" sz="2400" b="1" dirty="0"/>
              <a:t/>
            </a:r>
            <a:br>
              <a:rPr lang="cs-CZ" sz="2400" b="1" dirty="0"/>
            </a:br>
            <a:r>
              <a:rPr lang="cs-CZ" sz="2400" dirty="0" smtClean="0"/>
              <a:t>ČÍSLO </a:t>
            </a:r>
            <a:r>
              <a:rPr lang="cs-CZ" sz="2400" dirty="0"/>
              <a:t>PROJEKTU: CZ.1.07/1.4.00/21.0640</a:t>
            </a:r>
            <a:br>
              <a:rPr lang="cs-CZ" sz="2400" dirty="0"/>
            </a:br>
            <a:r>
              <a:rPr lang="cs-CZ" sz="2000" dirty="0"/>
              <a:t/>
            </a:r>
            <a:br>
              <a:rPr lang="cs-CZ" sz="2000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2136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77192" y="670513"/>
            <a:ext cx="5059304" cy="2988940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b="1" dirty="0"/>
              <a:t>Housle</a:t>
            </a:r>
            <a:r>
              <a:rPr lang="cs-CZ" sz="2000" dirty="0"/>
              <a:t> jsou </a:t>
            </a:r>
            <a:r>
              <a:rPr lang="cs-CZ" sz="2000" dirty="0">
                <a:hlinkClick r:id="rId2" tooltip="Strunný nástroj"/>
              </a:rPr>
              <a:t>strunný</a:t>
            </a:r>
            <a:r>
              <a:rPr lang="cs-CZ" sz="2000" dirty="0"/>
              <a:t> </a:t>
            </a:r>
            <a:r>
              <a:rPr lang="cs-CZ" sz="2000" dirty="0">
                <a:hlinkClick r:id="rId3" tooltip="Smyčcový nástroj"/>
              </a:rPr>
              <a:t>smyčcový nástroj</a:t>
            </a:r>
            <a:r>
              <a:rPr lang="cs-CZ" sz="2000" dirty="0"/>
              <a:t> se čtyřmi </a:t>
            </a:r>
            <a:r>
              <a:rPr lang="cs-CZ" sz="2000" dirty="0" smtClean="0">
                <a:hlinkClick r:id="rId4" tooltip="Struna"/>
              </a:rPr>
              <a:t>strunami</a:t>
            </a:r>
            <a:r>
              <a:rPr lang="cs-CZ" sz="2000" dirty="0"/>
              <a:t>. </a:t>
            </a:r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Mají </a:t>
            </a:r>
            <a:r>
              <a:rPr lang="cs-CZ" sz="2000" dirty="0"/>
              <a:t>hlubokou tradici v evropské klasické hudbě. </a:t>
            </a:r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Jsou </a:t>
            </a:r>
            <a:r>
              <a:rPr lang="cs-CZ" sz="2000" dirty="0"/>
              <a:t>nejmenší z rodiny houslových </a:t>
            </a:r>
            <a:r>
              <a:rPr lang="cs-CZ" sz="2000" dirty="0" smtClean="0"/>
              <a:t>nástrojů.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Na housle se hraje SMYČCEM. (SMYČEC)</a:t>
            </a:r>
            <a:endParaRPr lang="cs-CZ" sz="20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76056" y="4192940"/>
            <a:ext cx="3456384" cy="1352441"/>
          </a:xfrm>
        </p:spPr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ousle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665"/>
            <a:ext cx="3189990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1892" y="854341"/>
            <a:ext cx="495300" cy="561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>
            <a:hlinkClick r:id="rId7" action="ppaction://hlinkfile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262414"/>
            <a:ext cx="1085850" cy="85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6787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9564" y="4302224"/>
            <a:ext cx="2016224" cy="1143000"/>
          </a:xfrm>
        </p:spPr>
        <p:txBody>
          <a:bodyPr/>
          <a:lstStyle/>
          <a:p>
            <a:r>
              <a:rPr lang="cs-CZ" dirty="0" smtClean="0"/>
              <a:t>V</a:t>
            </a:r>
            <a:r>
              <a:rPr lang="cs-CZ" dirty="0" smtClean="0"/>
              <a:t>iola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4664"/>
            <a:ext cx="39243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60032" y="548680"/>
            <a:ext cx="388843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V </a:t>
            </a:r>
            <a:r>
              <a:rPr lang="cs-CZ" sz="2000" dirty="0" smtClean="0">
                <a:hlinkClick r:id="rId3" tooltip="Orchestr"/>
              </a:rPr>
              <a:t>orchestru</a:t>
            </a:r>
            <a:r>
              <a:rPr lang="cs-CZ" sz="2000" dirty="0" smtClean="0"/>
              <a:t> a smyčcových souborech slouží jako střední altový </a:t>
            </a:r>
            <a:r>
              <a:rPr lang="cs-CZ" sz="2000" dirty="0" smtClean="0"/>
              <a:t>hlas.</a:t>
            </a: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endParaRPr lang="pl-PL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pl-PL" sz="2000" dirty="0" smtClean="0"/>
              <a:t>Je jen o málo větší než </a:t>
            </a:r>
            <a:r>
              <a:rPr lang="pl-PL" sz="2000" dirty="0" smtClean="0"/>
              <a:t>housle.</a:t>
            </a:r>
            <a:endParaRPr lang="pl-PL" sz="20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Zvuk violy je plný a poněkud temný a melancholický.</a:t>
            </a:r>
            <a:endParaRPr lang="cs-CZ" sz="2000" dirty="0"/>
          </a:p>
        </p:txBody>
      </p:sp>
      <p:pic>
        <p:nvPicPr>
          <p:cNvPr id="1026" name="Picture 2">
            <a:hlinkClick r:id="rId4" action="ppaction://hlinkfile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262414"/>
            <a:ext cx="1085850" cy="85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34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0" y="4638661"/>
            <a:ext cx="4291905" cy="1143000"/>
          </a:xfrm>
        </p:spPr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ioloncello</a:t>
            </a:r>
            <a:endParaRPr lang="cs-CZ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45233"/>
            <a:ext cx="376237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283968" y="545233"/>
            <a:ext cx="4572000" cy="4093428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Violoncello se nejvíce používá v evropské klasické </a:t>
            </a:r>
            <a:r>
              <a:rPr lang="cs-CZ" sz="2000" dirty="0" smtClean="0"/>
              <a:t>hudbě.</a:t>
            </a: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Používá se také v ostatních žánrech, především v populární hudbě.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Cello je větší než </a:t>
            </a:r>
            <a:r>
              <a:rPr lang="cs-CZ" sz="2000" dirty="0" smtClean="0">
                <a:hlinkClick r:id="rId3" tooltip="Housle"/>
              </a:rPr>
              <a:t>housle</a:t>
            </a:r>
            <a:r>
              <a:rPr lang="cs-CZ" sz="2000" dirty="0" smtClean="0"/>
              <a:t> a </a:t>
            </a:r>
            <a:r>
              <a:rPr lang="cs-CZ" sz="2000" dirty="0" smtClean="0">
                <a:hlinkClick r:id="rId4" tooltip="Viola"/>
              </a:rPr>
              <a:t>viola</a:t>
            </a:r>
            <a:r>
              <a:rPr lang="cs-CZ" sz="2000" dirty="0" smtClean="0"/>
              <a:t> a menší než </a:t>
            </a:r>
            <a:r>
              <a:rPr lang="cs-CZ" sz="2000" dirty="0" smtClean="0">
                <a:hlinkClick r:id="rId5" tooltip="Kontrabas"/>
              </a:rPr>
              <a:t>kontrabas</a:t>
            </a:r>
            <a:r>
              <a:rPr lang="cs-CZ" sz="2000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Při hraní se drží mezi koleny a o zem se opírá vysouvatelným bodcem.</a:t>
            </a:r>
            <a:endParaRPr lang="cs-CZ" sz="2000" dirty="0"/>
          </a:p>
        </p:txBody>
      </p:sp>
      <p:pic>
        <p:nvPicPr>
          <p:cNvPr id="2050" name="Picture 2">
            <a:hlinkClick r:id="rId6" action="ppaction://hlinkfile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431626"/>
            <a:ext cx="1296144" cy="11388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6024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30666" y="4293096"/>
            <a:ext cx="3301752" cy="1143000"/>
          </a:xfrm>
        </p:spPr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ontrabas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404812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427984" y="404664"/>
            <a:ext cx="4572000" cy="31700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Má široké využití v klasické hudbě – je nedílnou součástí symfonických i komorních </a:t>
            </a:r>
            <a:r>
              <a:rPr lang="cs-CZ" sz="2000" dirty="0" smtClean="0">
                <a:hlinkClick r:id="rId3" tooltip="Orchestr"/>
              </a:rPr>
              <a:t>orchestrů</a:t>
            </a:r>
            <a:r>
              <a:rPr lang="cs-CZ" sz="2000" dirty="0" smtClean="0"/>
              <a:t>.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Hráč na kontrabas může buď sedět na speciální stoličce, nebo stát.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Velice významnou úlohu má kontrabas v </a:t>
            </a:r>
            <a:r>
              <a:rPr lang="cs-CZ" sz="2000" dirty="0" smtClean="0">
                <a:hlinkClick r:id="rId4" tooltip="Jazz"/>
              </a:rPr>
              <a:t>jazzu</a:t>
            </a:r>
            <a:r>
              <a:rPr lang="cs-CZ" sz="2000" dirty="0" smtClean="0"/>
              <a:t>, je součástí takřka všech jazzových souborů.</a:t>
            </a:r>
            <a:endParaRPr lang="cs-CZ" sz="2000" dirty="0"/>
          </a:p>
        </p:txBody>
      </p:sp>
      <p:pic>
        <p:nvPicPr>
          <p:cNvPr id="3074" name="Picture 2">
            <a:hlinkClick r:id="rId5" action="ppaction://hlinkfile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5013176"/>
            <a:ext cx="1887792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95204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3" y="5233764"/>
            <a:ext cx="4608511" cy="859532"/>
          </a:xfrm>
        </p:spPr>
        <p:txBody>
          <a:bodyPr/>
          <a:lstStyle/>
          <a:p>
            <a:r>
              <a:rPr lang="cs-CZ" sz="2800" dirty="0" smtClean="0"/>
              <a:t>Smyčcové</a:t>
            </a:r>
            <a:r>
              <a:rPr lang="cs-CZ" dirty="0" smtClean="0"/>
              <a:t> </a:t>
            </a:r>
            <a:r>
              <a:rPr lang="cs-CZ" sz="4400" dirty="0" smtClean="0"/>
              <a:t>kvarteto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332656"/>
            <a:ext cx="8424936" cy="1746528"/>
          </a:xfrm>
        </p:spPr>
        <p:txBody>
          <a:bodyPr/>
          <a:lstStyle/>
          <a:p>
            <a:r>
              <a:rPr lang="cs-CZ" sz="2000" b="1" dirty="0"/>
              <a:t>Smyčcové kvarteto</a:t>
            </a:r>
            <a:r>
              <a:rPr lang="cs-CZ" sz="2000" dirty="0"/>
              <a:t> je hudební soubor, který tvoří čtyři hráči na </a:t>
            </a:r>
            <a:r>
              <a:rPr lang="cs-CZ" sz="2000" dirty="0">
                <a:hlinkClick r:id="rId3" tooltip="Smyčcový nástroj"/>
              </a:rPr>
              <a:t>smyčcové nástroje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Obvyklé </a:t>
            </a:r>
            <a:r>
              <a:rPr lang="cs-CZ" sz="2000" dirty="0" smtClean="0"/>
              <a:t>obsazení </a:t>
            </a:r>
            <a:r>
              <a:rPr lang="it-IT" sz="2000" dirty="0"/>
              <a:t>je </a:t>
            </a:r>
            <a:r>
              <a:rPr lang="cs-CZ" sz="2000" dirty="0" smtClean="0"/>
              <a:t>1</a:t>
            </a:r>
            <a:r>
              <a:rPr lang="it-IT" sz="2000" dirty="0" smtClean="0"/>
              <a:t>. a</a:t>
            </a:r>
            <a:r>
              <a:rPr lang="cs-CZ" sz="2000" dirty="0" smtClean="0"/>
              <a:t> 2</a:t>
            </a:r>
            <a:r>
              <a:rPr lang="it-IT" sz="2000" dirty="0" smtClean="0"/>
              <a:t>.</a:t>
            </a:r>
            <a:r>
              <a:rPr lang="it-IT" sz="2000" dirty="0"/>
              <a:t> </a:t>
            </a:r>
            <a:r>
              <a:rPr lang="it-IT" sz="2000" dirty="0">
                <a:hlinkClick r:id="rId4" tooltip="Housle"/>
              </a:rPr>
              <a:t>housle</a:t>
            </a:r>
            <a:r>
              <a:rPr lang="it-IT" sz="2000" dirty="0"/>
              <a:t>, </a:t>
            </a:r>
            <a:r>
              <a:rPr lang="it-IT" sz="2000" dirty="0">
                <a:hlinkClick r:id="rId5" tooltip="Viola"/>
              </a:rPr>
              <a:t>viola</a:t>
            </a:r>
            <a:r>
              <a:rPr lang="it-IT" sz="2000" dirty="0"/>
              <a:t> a </a:t>
            </a:r>
            <a:r>
              <a:rPr lang="it-IT" sz="2000" u="sng" dirty="0">
                <a:hlinkClick r:id="rId6" tooltip="Violoncello"/>
              </a:rPr>
              <a:t>violoncello</a:t>
            </a:r>
            <a:r>
              <a:rPr lang="it-IT" sz="2000" dirty="0" smtClean="0"/>
              <a:t>.</a:t>
            </a:r>
            <a:endParaRPr lang="cs-CZ" sz="2000" dirty="0" smtClean="0"/>
          </a:p>
          <a:p>
            <a:r>
              <a:rPr lang="cs-CZ" sz="2000" dirty="0"/>
              <a:t>Skladba napsaná pro smyčcové kvarteto se nazývá </a:t>
            </a:r>
            <a:r>
              <a:rPr lang="cs-CZ" sz="2000" b="1" dirty="0"/>
              <a:t>smyčcový </a:t>
            </a:r>
            <a:r>
              <a:rPr lang="cs-CZ" sz="2000" b="1" dirty="0">
                <a:hlinkClick r:id="rId7" tooltip="Kvartet (skladba)"/>
              </a:rPr>
              <a:t>kvartet</a:t>
            </a:r>
            <a:r>
              <a:rPr lang="cs-CZ" sz="2000" dirty="0"/>
              <a:t>.</a:t>
            </a:r>
            <a:endParaRPr lang="cs-CZ" sz="2000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http://farm4.static.flickr.com/3544/3333551098_089031b90d_o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060848"/>
            <a:ext cx="4759100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berounskyregion.cz/storage/200711051750_TB%2007%20P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212976"/>
            <a:ext cx="3452199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String Quartet No. 14, movement 2.ogg">
            <a:hlinkClick r:id="rId10" action="ppaction://hlinkfile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949280"/>
            <a:ext cx="710952" cy="71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0183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0732" y="521846"/>
            <a:ext cx="669674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/>
              <a:t>(Citace 25.10.2011) Tyto dokumenty smí být kopírovány, šířeny nebo upravovány podle podmínek </a:t>
            </a:r>
            <a:r>
              <a:rPr lang="cs-CZ" sz="1000" b="1" dirty="0" smtClean="0">
                <a:hlinkClick r:id="rId2" tooltip="w:cs:GNU Free Documentation License"/>
              </a:rPr>
              <a:t>Svobodné licence GNU pro dokumenty</a:t>
            </a:r>
            <a:endParaRPr lang="cs-CZ" sz="1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0732" y="166747"/>
            <a:ext cx="1760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50732" y="832023"/>
            <a:ext cx="848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housle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475656" y="921956"/>
            <a:ext cx="712879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/>
              <a:t>(Citace 25.10.2011) http://upload.wikimedia.org/wikipedia/commons/thumb/f/f6/Old_violin.jpg/428px-Old_violin.jpg</a:t>
            </a:r>
            <a:endParaRPr lang="cs-CZ" sz="1000" dirty="0"/>
          </a:p>
        </p:txBody>
      </p:sp>
      <p:sp>
        <p:nvSpPr>
          <p:cNvPr id="8" name="Obdélník 7"/>
          <p:cNvSpPr/>
          <p:nvPr/>
        </p:nvSpPr>
        <p:spPr>
          <a:xfrm>
            <a:off x="1475656" y="1273736"/>
            <a:ext cx="720080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/>
              <a:t>(Citace 25.10.2011) http://upload.wikimedia.org/wikipedia/commons/thumb/1/14/Bow_Cello.jpg/52px-Bow_Cello.jpg</a:t>
            </a:r>
            <a:endParaRPr lang="cs-CZ" sz="1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0732" y="1212180"/>
            <a:ext cx="938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smyčec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475656" y="1568083"/>
            <a:ext cx="7308507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/>
              <a:t>(Citace 25.10.2011) http://upload.wikimedia.org/wikipedia/commons/thumb/4/42/Violin-Viola.jpg/412px-Violin-Viola.jpg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0732" y="1506527"/>
            <a:ext cx="6767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viola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475656" y="1895279"/>
            <a:ext cx="713667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/>
              <a:t>(Citace 25.10.2011) http://upload.wikimedia.org/wikipedia/commons/thumb/5/5f/Cello_front_side.png/395px-Cello_front_side.png</a:t>
            </a:r>
            <a:endParaRPr lang="cs-CZ" sz="1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0732" y="1895279"/>
            <a:ext cx="6832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cello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475656" y="2328455"/>
            <a:ext cx="686749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(Citace 25.10.2011) http</a:t>
            </a:r>
            <a:r>
              <a:rPr lang="cs-CZ" sz="1000" dirty="0" smtClean="0"/>
              <a:t>://upload.wikimedia.org/wikipedia/commons/thumb/d/d3/AGK_bass1_full.jpg/425px-AGK_bass1_full.jpg</a:t>
            </a:r>
            <a:endParaRPr lang="cs-CZ" sz="1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50732" y="2295389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kontrabas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1475656" y="2768117"/>
            <a:ext cx="691276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(Citace 25.10.2011) </a:t>
            </a:r>
            <a:r>
              <a:rPr lang="cs-CZ" sz="1000" dirty="0" smtClean="0"/>
              <a:t>http</a:t>
            </a:r>
            <a:r>
              <a:rPr lang="cs-CZ" sz="1000" dirty="0"/>
              <a:t>://farm4.static.flickr.com/3544/3333551098_089031b90d_o.jpg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50732" y="2704714"/>
            <a:ext cx="1075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kvarteto</a:t>
            </a:r>
          </a:p>
        </p:txBody>
      </p:sp>
      <p:sp>
        <p:nvSpPr>
          <p:cNvPr id="3" name="Obdélník 2"/>
          <p:cNvSpPr/>
          <p:nvPr/>
        </p:nvSpPr>
        <p:spPr>
          <a:xfrm>
            <a:off x="1475656" y="3014338"/>
            <a:ext cx="626469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(Citace 25.10.2011) </a:t>
            </a:r>
            <a:r>
              <a:rPr lang="cs-CZ" sz="1000" dirty="0" smtClean="0"/>
              <a:t>http</a:t>
            </a:r>
            <a:r>
              <a:rPr lang="cs-CZ" sz="1000" dirty="0"/>
              <a:t>://www.berounskyregion.cz/storage/200711051750_TB%2007%20P.jpg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539551" y="3744121"/>
            <a:ext cx="588016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Tyto soubory podléhají </a:t>
            </a:r>
            <a:r>
              <a:rPr lang="cs-CZ" sz="1200" dirty="0"/>
              <a:t>licenci </a:t>
            </a:r>
            <a:r>
              <a:rPr lang="cs-CZ" sz="1200" dirty="0" err="1">
                <a:hlinkClick r:id="rId3" action="ppaction://hlinkfile" tooltip="w:cs:Creative Commons"/>
              </a:rPr>
              <a:t>Creative</a:t>
            </a:r>
            <a:r>
              <a:rPr lang="cs-CZ" sz="1200" dirty="0">
                <a:hlinkClick r:id="rId3" action="ppaction://hlinkfile" tooltip="w:cs:Creative Commons"/>
              </a:rPr>
              <a:t> </a:t>
            </a:r>
            <a:r>
              <a:rPr lang="cs-CZ" sz="1200" dirty="0" err="1">
                <a:hlinkClick r:id="rId3" action="ppaction://hlinkfile" tooltip="w:cs:Creative Commons"/>
              </a:rPr>
              <a:t>Commons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9551" y="3420956"/>
            <a:ext cx="19848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Zvukové soubory: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50732" y="4113453"/>
            <a:ext cx="754309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(Citace 25.10.2011) http://cs.wikipedia.org/wiki/Soubor:11_-_Vivaldi_Winter_mvt_2_Largo_-_John_Harrison_violin.ogg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350732" y="4359674"/>
            <a:ext cx="563437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(Citace 25.10.2011) </a:t>
            </a:r>
            <a:r>
              <a:rPr lang="cs-CZ" sz="1000" dirty="0" smtClean="0"/>
              <a:t>http</a:t>
            </a:r>
            <a:r>
              <a:rPr lang="cs-CZ" sz="1000" dirty="0"/>
              <a:t>://commons.wikimedia.org/wiki/File:Viola-walshimprov.ogg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350732" y="4624856"/>
            <a:ext cx="8478364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(Citace 25.10.2011) </a:t>
            </a:r>
            <a:r>
              <a:rPr lang="cs-CZ" sz="1000" dirty="0" smtClean="0"/>
              <a:t>http</a:t>
            </a:r>
            <a:r>
              <a:rPr lang="cs-CZ" sz="1000" dirty="0"/>
              <a:t>://commons.wikimedia.org/wiki/File:Bach_-_Cello_Suite_no._1_in_G_major,_BWV_1007_-_I._Pr%C3%A9lude.ogg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350732" y="4941168"/>
            <a:ext cx="6678164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(Citace 25.10.2011) </a:t>
            </a:r>
            <a:r>
              <a:rPr lang="cs-CZ" sz="1000" dirty="0" smtClean="0"/>
              <a:t>http</a:t>
            </a:r>
            <a:r>
              <a:rPr lang="cs-CZ" sz="1000" dirty="0"/>
              <a:t>://commons.wikimedia.org/wiki/File:String_Quartet_No._14,_movement_4.ogg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1413104" y="5470505"/>
            <a:ext cx="675929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(Citace 25.10.2011) </a:t>
            </a:r>
            <a:r>
              <a:rPr lang="cs-CZ" sz="1000" dirty="0" smtClean="0"/>
              <a:t>Marcin </a:t>
            </a:r>
            <a:r>
              <a:rPr lang="cs-CZ" sz="1000" dirty="0" err="1"/>
              <a:t>Lekston</a:t>
            </a:r>
            <a:r>
              <a:rPr lang="cs-CZ" sz="1000" dirty="0"/>
              <a:t> - _And I love her_ by Paul </a:t>
            </a:r>
            <a:r>
              <a:rPr lang="cs-CZ" sz="1000" dirty="0" err="1"/>
              <a:t>McCartney</a:t>
            </a:r>
            <a:r>
              <a:rPr lang="cs-CZ" sz="1000" dirty="0"/>
              <a:t> Kontrabas </a:t>
            </a:r>
            <a:r>
              <a:rPr lang="cs-CZ" sz="1000" dirty="0" err="1"/>
              <a:t>solo</a:t>
            </a:r>
            <a:r>
              <a:rPr lang="cs-CZ" sz="1000" dirty="0"/>
              <a:t>_ Double bass solo.mp3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2431700" y="5723722"/>
            <a:ext cx="671230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http://www.youtube.com/watch?feature=player_detailpage&amp;v=PpKKUB6TaVo</a:t>
            </a:r>
          </a:p>
        </p:txBody>
      </p:sp>
    </p:spTree>
    <p:extLst>
      <p:ext uri="{BB962C8B-B14F-4D97-AF65-F5344CB8AC3E}">
        <p14:creationId xmlns:p14="http://schemas.microsoft.com/office/powerpoint/2010/main" val="648136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408</TotalTime>
  <Words>334</Words>
  <Application>Microsoft Office PowerPoint</Application>
  <PresentationFormat>Předvádění na obrazovce (4:3)</PresentationFormat>
  <Paragraphs>56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Anotace: Materiál je určen pro výklad látky pro 5.třídu ZŠ,               slouží k rozšíření  probrané látky o hudebních         nástrojích. </vt:lpstr>
      <vt:lpstr>Housle</vt:lpstr>
      <vt:lpstr>Viola</vt:lpstr>
      <vt:lpstr>Violoncello</vt:lpstr>
      <vt:lpstr>Kontrabas</vt:lpstr>
      <vt:lpstr>Smyčcové kvarteto</vt:lpstr>
      <vt:lpstr>Prezentace aplikace PowerPoint</vt:lpstr>
    </vt:vector>
  </TitlesOfParts>
  <Company>Speciální základní škola Varnsdorf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housle</dc:title>
  <dc:creator>smetana</dc:creator>
  <cp:lastModifiedBy>Martin Králík</cp:lastModifiedBy>
  <cp:revision>30</cp:revision>
  <dcterms:created xsi:type="dcterms:W3CDTF">2011-10-25T09:15:45Z</dcterms:created>
  <dcterms:modified xsi:type="dcterms:W3CDTF">2012-03-24T20:28:31Z</dcterms:modified>
</cp:coreProperties>
</file>