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64" r:id="rId2"/>
    <p:sldId id="265" r:id="rId3"/>
    <p:sldId id="257" r:id="rId4"/>
    <p:sldId id="258" r:id="rId5"/>
    <p:sldId id="259" r:id="rId6"/>
    <p:sldId id="260" r:id="rId7"/>
    <p:sldId id="262" r:id="rId8"/>
    <p:sldId id="263" r:id="rId9"/>
    <p:sldId id="266" r:id="rId10"/>
    <p:sldId id="267" r:id="rId11"/>
    <p:sldId id="268"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5" d="100"/>
          <a:sy n="95" d="100"/>
        </p:scale>
        <p:origin x="-852" y="25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9D7718-3461-452D-B369-9D10FFD5D760}" type="datetimeFigureOut">
              <a:rPr lang="cs-CZ" smtClean="0"/>
              <a:pPr/>
              <a:t>1.12.2013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937F29-757D-41B5-B495-BB7968828DB9}" type="slidenum">
              <a:rPr lang="cs-CZ" smtClean="0"/>
              <a:pPr/>
              <a:t>‹#›</a:t>
            </a:fld>
            <a:endParaRPr lang="cs-CZ"/>
          </a:p>
        </p:txBody>
      </p:sp>
    </p:spTree>
    <p:extLst>
      <p:ext uri="{BB962C8B-B14F-4D97-AF65-F5344CB8AC3E}">
        <p14:creationId xmlns:p14="http://schemas.microsoft.com/office/powerpoint/2010/main" xmlns="" val="451858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21507" name="Zástupný symbol pro poznámky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cs-CZ" smtClean="0"/>
          </a:p>
        </p:txBody>
      </p:sp>
      <p:sp>
        <p:nvSpPr>
          <p:cNvPr id="21508" name="Zástupný symbol pro číslo snímku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68C8FD7A-43F9-48B1-88C9-03258CC1C915}" type="slidenum">
              <a:rPr lang="cs-CZ"/>
              <a:pPr eaLnBrk="1" hangingPunct="1"/>
              <a:t>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C569C289-8AEC-4206-9FF0-DB51C1B47C1C}" type="datetimeFigureOut">
              <a:rPr lang="cs-CZ" smtClean="0"/>
              <a:pPr/>
              <a:t>1.12.2013</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0BA20E4E-18BC-4833-9FF3-CC5E5BC9649B}"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C569C289-8AEC-4206-9FF0-DB51C1B47C1C}" type="datetimeFigureOut">
              <a:rPr lang="cs-CZ" smtClean="0"/>
              <a:pPr/>
              <a:t>1.12.2013</a:t>
            </a:fld>
            <a:endParaRPr lang="cs-CZ"/>
          </a:p>
        </p:txBody>
      </p:sp>
      <p:sp>
        <p:nvSpPr>
          <p:cNvPr id="9" name="Zástupný symbol pro číslo snímku 8"/>
          <p:cNvSpPr>
            <a:spLocks noGrp="1"/>
          </p:cNvSpPr>
          <p:nvPr>
            <p:ph type="sldNum" sz="quarter" idx="15"/>
          </p:nvPr>
        </p:nvSpPr>
        <p:spPr/>
        <p:txBody>
          <a:bodyPr rtlCol="0"/>
          <a:lstStyle/>
          <a:p>
            <a:fld id="{0BA20E4E-18BC-4833-9FF3-CC5E5BC9649B}"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C569C289-8AEC-4206-9FF0-DB51C1B47C1C}" type="datetimeFigureOut">
              <a:rPr lang="cs-CZ" smtClean="0"/>
              <a:pPr/>
              <a:t>1.12.2013</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0BA20E4E-18BC-4833-9FF3-CC5E5BC9649B}"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C569C289-8AEC-4206-9FF0-DB51C1B47C1C}" type="datetimeFigureOut">
              <a:rPr lang="cs-CZ" smtClean="0"/>
              <a:pPr/>
              <a:t>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BA20E4E-18BC-4833-9FF3-CC5E5BC9649B}"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C569C289-8AEC-4206-9FF0-DB51C1B47C1C}" type="datetimeFigureOut">
              <a:rPr lang="cs-CZ" smtClean="0"/>
              <a:pPr/>
              <a:t>1.12.2013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BA20E4E-18BC-4833-9FF3-CC5E5BC9649B}"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C569C289-8AEC-4206-9FF0-DB51C1B47C1C}" type="datetimeFigureOut">
              <a:rPr lang="cs-CZ" smtClean="0"/>
              <a:pPr/>
              <a:t>1.12.2013</a:t>
            </a:fld>
            <a:endParaRPr lang="cs-CZ"/>
          </a:p>
        </p:txBody>
      </p:sp>
      <p:sp>
        <p:nvSpPr>
          <p:cNvPr id="7" name="Zástupný symbol pro číslo snímku 6"/>
          <p:cNvSpPr>
            <a:spLocks noGrp="1"/>
          </p:cNvSpPr>
          <p:nvPr>
            <p:ph type="sldNum" sz="quarter" idx="11"/>
          </p:nvPr>
        </p:nvSpPr>
        <p:spPr/>
        <p:txBody>
          <a:bodyPr rtlCol="0"/>
          <a:lstStyle/>
          <a:p>
            <a:fld id="{0BA20E4E-18BC-4833-9FF3-CC5E5BC9649B}"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569C289-8AEC-4206-9FF0-DB51C1B47C1C}" type="datetimeFigureOut">
              <a:rPr lang="cs-CZ" smtClean="0"/>
              <a:pPr/>
              <a:t>1.12.2013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BA20E4E-18BC-4833-9FF3-CC5E5BC9649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C569C289-8AEC-4206-9FF0-DB51C1B47C1C}" type="datetimeFigureOut">
              <a:rPr lang="cs-CZ" smtClean="0"/>
              <a:pPr/>
              <a:t>1.12.2013</a:t>
            </a:fld>
            <a:endParaRPr lang="cs-CZ"/>
          </a:p>
        </p:txBody>
      </p:sp>
      <p:sp>
        <p:nvSpPr>
          <p:cNvPr id="22" name="Zástupný symbol pro číslo snímku 21"/>
          <p:cNvSpPr>
            <a:spLocks noGrp="1"/>
          </p:cNvSpPr>
          <p:nvPr>
            <p:ph type="sldNum" sz="quarter" idx="15"/>
          </p:nvPr>
        </p:nvSpPr>
        <p:spPr/>
        <p:txBody>
          <a:bodyPr rtlCol="0"/>
          <a:lstStyle/>
          <a:p>
            <a:fld id="{0BA20E4E-18BC-4833-9FF3-CC5E5BC9649B}"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C569C289-8AEC-4206-9FF0-DB51C1B47C1C}" type="datetimeFigureOut">
              <a:rPr lang="cs-CZ" smtClean="0"/>
              <a:pPr/>
              <a:t>1.12.2013</a:t>
            </a:fld>
            <a:endParaRPr lang="cs-CZ"/>
          </a:p>
        </p:txBody>
      </p:sp>
      <p:sp>
        <p:nvSpPr>
          <p:cNvPr id="18" name="Zástupný symbol pro číslo snímku 17"/>
          <p:cNvSpPr>
            <a:spLocks noGrp="1"/>
          </p:cNvSpPr>
          <p:nvPr>
            <p:ph type="sldNum" sz="quarter" idx="11"/>
          </p:nvPr>
        </p:nvSpPr>
        <p:spPr/>
        <p:txBody>
          <a:bodyPr rtlCol="0"/>
          <a:lstStyle/>
          <a:p>
            <a:fld id="{0BA20E4E-18BC-4833-9FF3-CC5E5BC9649B}"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569C289-8AEC-4206-9FF0-DB51C1B47C1C}" type="datetimeFigureOut">
              <a:rPr lang="cs-CZ" smtClean="0"/>
              <a:pPr/>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A20E4E-18BC-4833-9FF3-CC5E5BC9649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569C289-8AEC-4206-9FF0-DB51C1B47C1C}" type="datetimeFigureOut">
              <a:rPr lang="cs-CZ" smtClean="0"/>
              <a:pPr/>
              <a:t>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A20E4E-18BC-4833-9FF3-CC5E5BC9649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C569C289-8AEC-4206-9FF0-DB51C1B47C1C}" type="datetimeFigureOut">
              <a:rPr lang="cs-CZ" smtClean="0"/>
              <a:pPr/>
              <a:t>1.12.2013</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0BA20E4E-18BC-4833-9FF3-CC5E5BC9649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755650" y="260350"/>
            <a:ext cx="7632700" cy="841375"/>
          </a:xfrm>
        </p:spPr>
        <p:txBody>
          <a:bodyPr/>
          <a:lstStyle/>
          <a:p>
            <a:pPr algn="ctr" fontAlgn="auto">
              <a:spcAft>
                <a:spcPts val="0"/>
              </a:spcAft>
              <a:defRPr/>
            </a:pPr>
            <a:r>
              <a:rPr lang="cs-CZ" sz="4000" b="1" dirty="0" smtClean="0">
                <a:latin typeface="Franklin Gothic Medium" pitchFamily="34" charset="0"/>
              </a:rPr>
              <a:t> DIGITÁLNÍ UČEBNÍ MATERIÁL</a:t>
            </a:r>
            <a:endParaRPr lang="cs-CZ" sz="4000" b="1" dirty="0">
              <a:latin typeface="Franklin Gothic Medium" pitchFamily="34" charset="0"/>
            </a:endParaRPr>
          </a:p>
        </p:txBody>
      </p:sp>
      <p:graphicFrame>
        <p:nvGraphicFramePr>
          <p:cNvPr id="4" name="Zástupný symbol pro obsah 3"/>
          <p:cNvGraphicFramePr>
            <a:graphicFrameLocks noGrp="1"/>
          </p:cNvGraphicFramePr>
          <p:nvPr>
            <p:ph idx="4294967295"/>
            <p:extLst>
              <p:ext uri="{D42A27DB-BD31-4B8C-83A1-F6EECF244321}">
                <p14:modId xmlns:p14="http://schemas.microsoft.com/office/powerpoint/2010/main" xmlns="" val="569051858"/>
              </p:ext>
            </p:extLst>
          </p:nvPr>
        </p:nvGraphicFramePr>
        <p:xfrm>
          <a:off x="611188" y="1196975"/>
          <a:ext cx="7705725" cy="4572908"/>
        </p:xfrm>
        <a:graphic>
          <a:graphicData uri="http://schemas.openxmlformats.org/drawingml/2006/table">
            <a:tbl>
              <a:tblPr firstRow="1" bandRow="1">
                <a:tableStyleId>{5C22544A-7EE6-4342-B048-85BDC9FD1C3A}</a:tableStyleId>
              </a:tblPr>
              <a:tblGrid>
                <a:gridCol w="3737720"/>
                <a:gridCol w="3968005"/>
              </a:tblGrid>
              <a:tr h="448734">
                <a:tc>
                  <a:txBody>
                    <a:bodyPr/>
                    <a:lstStyle/>
                    <a:p>
                      <a:pPr algn="l" fontAlgn="ctr"/>
                      <a:r>
                        <a:rPr lang="cs-CZ" sz="1400" b="1" i="0" u="none" strike="noStrike" dirty="0" smtClean="0">
                          <a:solidFill>
                            <a:schemeClr val="tx2">
                              <a:lumMod val="50000"/>
                            </a:schemeClr>
                          </a:solidFill>
                          <a:latin typeface="Franklin Gothic Medium" pitchFamily="34" charset="0"/>
                        </a:rPr>
                        <a:t>Číslo projektu:</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b="0" kern="1200" dirty="0" smtClean="0">
                          <a:solidFill>
                            <a:schemeClr val="tx2">
                              <a:lumMod val="50000"/>
                            </a:schemeClr>
                          </a:solidFill>
                          <a:latin typeface="Franklin Gothic Medium" pitchFamily="34" charset="0"/>
                          <a:ea typeface="+mn-ea"/>
                          <a:cs typeface="+mn-cs"/>
                        </a:rPr>
                        <a:t>CZ.1.07/1.5.00/34.0124</a:t>
                      </a:r>
                      <a:endParaRPr kumimoji="0" lang="cs-CZ" sz="1400" b="0" i="0" u="none" strike="noStrike" cap="none" normalizeH="0" baseline="0" dirty="0" smtClean="0">
                        <a:ln>
                          <a:noFill/>
                        </a:ln>
                        <a:solidFill>
                          <a:schemeClr val="tx2">
                            <a:lumMod val="50000"/>
                          </a:schemeClr>
                        </a:solidFill>
                        <a:effectLst/>
                        <a:latin typeface="Franklin Gothic Medium" pitchFamily="34" charset="0"/>
                      </a:endParaRPr>
                    </a:p>
                  </a:txBody>
                  <a:tcPr marL="91450" marR="91450" marT="45712" marB="45712"/>
                </a:tc>
              </a:tr>
              <a:tr h="306373">
                <a:tc>
                  <a:txBody>
                    <a:bodyPr/>
                    <a:lstStyle/>
                    <a:p>
                      <a:pPr algn="l" fontAlgn="ctr"/>
                      <a:r>
                        <a:rPr lang="cs-CZ" sz="1400" b="1" i="0" u="none" strike="noStrike" dirty="0" smtClean="0">
                          <a:solidFill>
                            <a:schemeClr val="tx2">
                              <a:lumMod val="50000"/>
                            </a:schemeClr>
                          </a:solidFill>
                          <a:latin typeface="Franklin Gothic Medium" pitchFamily="34" charset="0"/>
                        </a:rPr>
                        <a:t>Název</a:t>
                      </a:r>
                      <a:r>
                        <a:rPr lang="cs-CZ" sz="1400" b="1" i="0" u="none" strike="noStrike" baseline="0" dirty="0" smtClean="0">
                          <a:solidFill>
                            <a:schemeClr val="tx2">
                              <a:lumMod val="50000"/>
                            </a:schemeClr>
                          </a:solidFill>
                          <a:latin typeface="Franklin Gothic Medium" pitchFamily="34" charset="0"/>
                        </a:rPr>
                        <a:t> projektu</a:t>
                      </a:r>
                      <a:r>
                        <a:rPr lang="cs-CZ" sz="1400" b="1" i="0" u="none" strike="noStrike" dirty="0" smtClean="0">
                          <a:solidFill>
                            <a:schemeClr val="tx2">
                              <a:lumMod val="50000"/>
                            </a:schemeClr>
                          </a:solidFill>
                          <a:latin typeface="Franklin Gothic Medium" pitchFamily="34" charset="0"/>
                        </a:rPr>
                        <a:t>:</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tx2">
                              <a:lumMod val="50000"/>
                            </a:schemeClr>
                          </a:solidFill>
                          <a:latin typeface="Franklin Gothic Medium" pitchFamily="34" charset="0"/>
                        </a:rPr>
                        <a:t>Škola budoucnosti s využitím IT</a:t>
                      </a:r>
                      <a:endParaRPr kumimoji="0" lang="cs-CZ" sz="1400" b="0" i="0" u="none" strike="noStrike" cap="none" normalizeH="0" baseline="0" dirty="0" smtClean="0">
                        <a:ln>
                          <a:noFill/>
                        </a:ln>
                        <a:solidFill>
                          <a:schemeClr val="tx2">
                            <a:lumMod val="50000"/>
                          </a:schemeClr>
                        </a:solidFill>
                        <a:effectLst/>
                        <a:latin typeface="Franklin Gothic Medium" pitchFamily="34" charset="0"/>
                      </a:endParaRPr>
                    </a:p>
                  </a:txBody>
                  <a:tcPr marL="91450" marR="91450" marT="45712" marB="45712"/>
                </a:tc>
              </a:tr>
              <a:tr h="304744">
                <a:tc>
                  <a:txBody>
                    <a:bodyPr/>
                    <a:lstStyle/>
                    <a:p>
                      <a:pPr algn="l" fontAlgn="ctr"/>
                      <a:r>
                        <a:rPr lang="cs-CZ" sz="1400" b="1" i="0" u="none" strike="noStrike" dirty="0" smtClean="0">
                          <a:solidFill>
                            <a:schemeClr val="tx2">
                              <a:lumMod val="50000"/>
                            </a:schemeClr>
                          </a:solidFill>
                          <a:latin typeface="Franklin Gothic Medium" pitchFamily="34" charset="0"/>
                        </a:rPr>
                        <a:t>Název materiálu:</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s-CZ" sz="1400" smtClean="0">
                          <a:solidFill>
                            <a:schemeClr val="tx1"/>
                          </a:solidFill>
                          <a:latin typeface="Franklin Gothic Medium" pitchFamily="34" charset="0"/>
                        </a:rPr>
                        <a:t>VY_INOVACE_4_NEJ 55</a:t>
                      </a:r>
                      <a:endParaRPr lang="cs-CZ" sz="1400" dirty="0" smtClean="0">
                        <a:solidFill>
                          <a:schemeClr val="tx1"/>
                        </a:solidFill>
                        <a:latin typeface="Franklin Gothic Medium" pitchFamily="34" charset="0"/>
                      </a:endParaRPr>
                    </a:p>
                  </a:txBody>
                  <a:tcPr marL="91450" marR="91450" marT="45712" marB="45712"/>
                </a:tc>
              </a:tr>
              <a:tr h="518065">
                <a:tc>
                  <a:txBody>
                    <a:bodyPr/>
                    <a:lstStyle/>
                    <a:p>
                      <a:pPr algn="l" fontAlgn="ctr"/>
                      <a:r>
                        <a:rPr lang="cs-CZ" sz="1400" b="1" i="0" u="none" strike="noStrike" dirty="0" smtClean="0">
                          <a:solidFill>
                            <a:schemeClr val="tx2">
                              <a:lumMod val="50000"/>
                            </a:schemeClr>
                          </a:solidFill>
                          <a:latin typeface="Franklin Gothic Medium" pitchFamily="34" charset="0"/>
                        </a:rPr>
                        <a:t>Název školy:</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0" dirty="0" smtClean="0">
                          <a:solidFill>
                            <a:schemeClr val="tx2">
                              <a:lumMod val="50000"/>
                            </a:schemeClr>
                          </a:solidFill>
                          <a:latin typeface="Franklin Gothic Medium" pitchFamily="34" charset="0"/>
                        </a:rPr>
                        <a:t>Střední průmyslová škola a Střední odborná škola gastronomie a</a:t>
                      </a:r>
                      <a:r>
                        <a:rPr lang="cs-CZ" sz="1400" b="0" baseline="0" dirty="0" smtClean="0">
                          <a:solidFill>
                            <a:schemeClr val="tx2">
                              <a:lumMod val="50000"/>
                            </a:schemeClr>
                          </a:solidFill>
                          <a:latin typeface="Franklin Gothic Medium" pitchFamily="34" charset="0"/>
                        </a:rPr>
                        <a:t> služeb, Most, p. o.</a:t>
                      </a:r>
                      <a:endParaRPr lang="cs-CZ" sz="1400" b="0" dirty="0" smtClean="0">
                        <a:solidFill>
                          <a:schemeClr val="tx2">
                            <a:lumMod val="50000"/>
                          </a:schemeClr>
                        </a:solidFill>
                        <a:latin typeface="Franklin Gothic Medium" pitchFamily="34" charset="0"/>
                      </a:endParaRPr>
                    </a:p>
                  </a:txBody>
                  <a:tcPr marL="91450" marR="91450" marT="45712" marB="45712"/>
                </a:tc>
              </a:tr>
              <a:tr h="306373">
                <a:tc>
                  <a:txBody>
                    <a:bodyPr/>
                    <a:lstStyle/>
                    <a:p>
                      <a:pPr algn="l" fontAlgn="ctr"/>
                      <a:r>
                        <a:rPr lang="cs-CZ" sz="1400" b="1" i="0" u="none" strike="noStrike" dirty="0" smtClean="0">
                          <a:solidFill>
                            <a:schemeClr val="tx2">
                              <a:lumMod val="50000"/>
                            </a:schemeClr>
                          </a:solidFill>
                          <a:latin typeface="Franklin Gothic Medium" pitchFamily="34" charset="0"/>
                        </a:rPr>
                        <a:t>Předmět:</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r>
                        <a:rPr lang="cs-CZ" sz="1400" b="0" dirty="0" smtClean="0">
                          <a:solidFill>
                            <a:schemeClr val="tx2">
                              <a:lumMod val="50000"/>
                            </a:schemeClr>
                          </a:solidFill>
                          <a:latin typeface="Franklin Gothic Medium" pitchFamily="34" charset="0"/>
                        </a:rPr>
                        <a:t>Německý jazyk</a:t>
                      </a:r>
                      <a:endParaRPr lang="cs-CZ" sz="1400" b="0" dirty="0">
                        <a:solidFill>
                          <a:schemeClr val="tx2">
                            <a:lumMod val="50000"/>
                          </a:schemeClr>
                        </a:solidFill>
                        <a:latin typeface="Franklin Gothic Medium" pitchFamily="34" charset="0"/>
                      </a:endParaRPr>
                    </a:p>
                  </a:txBody>
                  <a:tcPr marL="91450" marR="91450" marT="45712" marB="45712"/>
                </a:tc>
              </a:tr>
              <a:tr h="306373">
                <a:tc>
                  <a:txBody>
                    <a:bodyPr/>
                    <a:lstStyle/>
                    <a:p>
                      <a:pPr algn="l" fontAlgn="ctr"/>
                      <a:r>
                        <a:rPr lang="cs-CZ" sz="1400" b="1" i="0" u="none" strike="noStrike" dirty="0" smtClean="0">
                          <a:solidFill>
                            <a:schemeClr val="tx2">
                              <a:lumMod val="50000"/>
                            </a:schemeClr>
                          </a:solidFill>
                          <a:latin typeface="Franklin Gothic Medium" pitchFamily="34" charset="0"/>
                        </a:rPr>
                        <a:t>Tematická</a:t>
                      </a:r>
                      <a:r>
                        <a:rPr lang="cs-CZ" sz="1400" b="1" i="0" u="none" strike="noStrike" baseline="0" dirty="0" smtClean="0">
                          <a:solidFill>
                            <a:schemeClr val="tx2">
                              <a:lumMod val="50000"/>
                            </a:schemeClr>
                          </a:solidFill>
                          <a:latin typeface="Franklin Gothic Medium" pitchFamily="34" charset="0"/>
                        </a:rPr>
                        <a:t> oblast:</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r>
                        <a:rPr lang="cs-CZ" sz="1400" b="0" dirty="0" smtClean="0">
                          <a:solidFill>
                            <a:schemeClr val="tx1"/>
                          </a:solidFill>
                          <a:latin typeface="Franklin Gothic Medium" pitchFamily="34" charset="0"/>
                        </a:rPr>
                        <a:t>Obchod</a:t>
                      </a:r>
                      <a:r>
                        <a:rPr lang="cs-CZ" sz="1400" b="0" baseline="0" dirty="0" smtClean="0">
                          <a:solidFill>
                            <a:schemeClr val="tx1"/>
                          </a:solidFill>
                          <a:latin typeface="Franklin Gothic Medium" pitchFamily="34" charset="0"/>
                        </a:rPr>
                        <a:t> </a:t>
                      </a:r>
                      <a:r>
                        <a:rPr lang="cs-CZ" sz="1400" b="0" baseline="0" smtClean="0">
                          <a:solidFill>
                            <a:schemeClr val="tx1"/>
                          </a:solidFill>
                          <a:latin typeface="Franklin Gothic Medium" pitchFamily="34" charset="0"/>
                        </a:rPr>
                        <a:t>a služby</a:t>
                      </a:r>
                      <a:endParaRPr lang="cs-CZ" sz="1400" b="0" dirty="0">
                        <a:solidFill>
                          <a:schemeClr val="tx1"/>
                        </a:solidFill>
                        <a:latin typeface="Franklin Gothic Medium" pitchFamily="34" charset="0"/>
                      </a:endParaRPr>
                    </a:p>
                  </a:txBody>
                  <a:tcPr marL="91450" marR="91450" marT="45712" marB="45712"/>
                </a:tc>
              </a:tr>
              <a:tr h="306373">
                <a:tc>
                  <a:txBody>
                    <a:bodyPr/>
                    <a:lstStyle/>
                    <a:p>
                      <a:pPr algn="l" fontAlgn="ctr"/>
                      <a:r>
                        <a:rPr lang="cs-CZ" sz="1400" b="1" i="0" u="none" strike="noStrike" dirty="0" smtClean="0">
                          <a:solidFill>
                            <a:schemeClr val="tx2">
                              <a:lumMod val="50000"/>
                            </a:schemeClr>
                          </a:solidFill>
                          <a:latin typeface="Franklin Gothic Medium" pitchFamily="34" charset="0"/>
                        </a:rPr>
                        <a:t>Téma:</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r>
                        <a:rPr lang="cs-CZ" sz="1400" b="0" dirty="0" smtClean="0">
                          <a:solidFill>
                            <a:schemeClr val="tx1"/>
                          </a:solidFill>
                          <a:latin typeface="Franklin Gothic Medium" pitchFamily="34" charset="0"/>
                        </a:rPr>
                        <a:t>Mléko</a:t>
                      </a:r>
                      <a:r>
                        <a:rPr lang="cs-CZ" sz="1400" b="0" baseline="0" dirty="0" smtClean="0">
                          <a:solidFill>
                            <a:schemeClr val="tx1"/>
                          </a:solidFill>
                          <a:latin typeface="Franklin Gothic Medium" pitchFamily="34" charset="0"/>
                        </a:rPr>
                        <a:t> - charakteristika</a:t>
                      </a:r>
                      <a:endParaRPr lang="cs-CZ" sz="1400" b="0" dirty="0">
                        <a:solidFill>
                          <a:schemeClr val="tx1"/>
                        </a:solidFill>
                        <a:latin typeface="Franklin Gothic Medium" pitchFamily="34" charset="0"/>
                      </a:endParaRPr>
                    </a:p>
                  </a:txBody>
                  <a:tcPr marL="91450" marR="91450" marT="45712" marB="45712"/>
                </a:tc>
              </a:tr>
              <a:tr h="306373">
                <a:tc>
                  <a:txBody>
                    <a:bodyPr/>
                    <a:lstStyle/>
                    <a:p>
                      <a:pPr algn="l" fontAlgn="ctr"/>
                      <a:r>
                        <a:rPr lang="cs-CZ" sz="1400" b="1" i="0" u="none" strike="noStrike" dirty="0" smtClean="0">
                          <a:solidFill>
                            <a:schemeClr val="tx2">
                              <a:lumMod val="50000"/>
                            </a:schemeClr>
                          </a:solidFill>
                          <a:latin typeface="Franklin Gothic Medium" pitchFamily="34" charset="0"/>
                        </a:rPr>
                        <a:t>Ročník:</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r>
                        <a:rPr lang="cs-CZ" sz="1400" b="0" dirty="0" smtClean="0">
                          <a:solidFill>
                            <a:schemeClr val="tx1"/>
                          </a:solidFill>
                          <a:latin typeface="Franklin Gothic Medium" pitchFamily="34" charset="0"/>
                        </a:rPr>
                        <a:t>2. a</a:t>
                      </a:r>
                      <a:r>
                        <a:rPr lang="cs-CZ" sz="1400" b="0" baseline="0" dirty="0" smtClean="0">
                          <a:solidFill>
                            <a:schemeClr val="tx1"/>
                          </a:solidFill>
                          <a:latin typeface="Franklin Gothic Medium" pitchFamily="34" charset="0"/>
                        </a:rPr>
                        <a:t> 3. ročník obor gastronomie, 2. ročník obor prodavač</a:t>
                      </a:r>
                      <a:endParaRPr lang="cs-CZ" sz="1400" b="0" dirty="0">
                        <a:solidFill>
                          <a:schemeClr val="tx1"/>
                        </a:solidFill>
                        <a:latin typeface="Franklin Gothic Medium" pitchFamily="34" charset="0"/>
                      </a:endParaRPr>
                    </a:p>
                  </a:txBody>
                  <a:tcPr marL="91450" marR="91450" marT="45712" marB="45712"/>
                </a:tc>
              </a:tr>
              <a:tr h="306373">
                <a:tc>
                  <a:txBody>
                    <a:bodyPr/>
                    <a:lstStyle/>
                    <a:p>
                      <a:pPr algn="l" fontAlgn="ctr"/>
                      <a:r>
                        <a:rPr lang="cs-CZ" sz="1400" b="1" i="0" u="none" strike="noStrike" dirty="0" smtClean="0">
                          <a:solidFill>
                            <a:schemeClr val="tx2">
                              <a:lumMod val="50000"/>
                            </a:schemeClr>
                          </a:solidFill>
                          <a:latin typeface="Franklin Gothic Medium" pitchFamily="34" charset="0"/>
                        </a:rPr>
                        <a:t>Jméno autora:</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r>
                        <a:rPr lang="cs-CZ" sz="1400" b="0" dirty="0" smtClean="0">
                          <a:solidFill>
                            <a:schemeClr val="tx2">
                              <a:lumMod val="50000"/>
                            </a:schemeClr>
                          </a:solidFill>
                          <a:latin typeface="Franklin Gothic Medium" pitchFamily="34" charset="0"/>
                        </a:rPr>
                        <a:t>Ing. Vendulka Štěrbová</a:t>
                      </a:r>
                      <a:endParaRPr lang="cs-CZ" sz="1400" b="0" dirty="0">
                        <a:solidFill>
                          <a:schemeClr val="tx2">
                            <a:lumMod val="50000"/>
                          </a:schemeClr>
                        </a:solidFill>
                        <a:latin typeface="Franklin Gothic Medium" pitchFamily="34" charset="0"/>
                      </a:endParaRPr>
                    </a:p>
                  </a:txBody>
                  <a:tcPr marL="91450" marR="91450" marT="45712" marB="45712"/>
                </a:tc>
              </a:tr>
              <a:tr h="306373">
                <a:tc>
                  <a:txBody>
                    <a:bodyPr/>
                    <a:lstStyle/>
                    <a:p>
                      <a:pPr algn="l" fontAlgn="ctr"/>
                      <a:r>
                        <a:rPr lang="cs-CZ" sz="1400" b="1" i="0" u="none" strike="noStrike" dirty="0" smtClean="0">
                          <a:solidFill>
                            <a:schemeClr val="tx2">
                              <a:lumMod val="50000"/>
                            </a:schemeClr>
                          </a:solidFill>
                          <a:latin typeface="Franklin Gothic Medium" pitchFamily="34" charset="0"/>
                        </a:rPr>
                        <a:t>Datum tvorby:</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0" dirty="0" smtClean="0">
                          <a:solidFill>
                            <a:schemeClr val="tx1"/>
                          </a:solidFill>
                          <a:latin typeface="Franklin Gothic Medium" pitchFamily="34" charset="0"/>
                        </a:rPr>
                        <a:t>16.12.2012</a:t>
                      </a:r>
                    </a:p>
                  </a:txBody>
                  <a:tcPr marL="91450" marR="91450" marT="45712" marB="45712"/>
                </a:tc>
              </a:tr>
              <a:tr h="944708">
                <a:tc>
                  <a:txBody>
                    <a:bodyPr/>
                    <a:lstStyle/>
                    <a:p>
                      <a:pPr algn="l" fontAlgn="ctr"/>
                      <a:r>
                        <a:rPr lang="cs-CZ" sz="1400" b="1" i="0" u="none" strike="noStrike" dirty="0" smtClean="0">
                          <a:solidFill>
                            <a:schemeClr val="tx2">
                              <a:lumMod val="50000"/>
                            </a:schemeClr>
                          </a:solidFill>
                          <a:latin typeface="Franklin Gothic Medium" pitchFamily="34" charset="0"/>
                        </a:rPr>
                        <a:t>Anotace:</a:t>
                      </a:r>
                      <a:endParaRPr lang="cs-CZ" sz="1400" b="1" i="0" u="none" strike="noStrike" dirty="0">
                        <a:solidFill>
                          <a:schemeClr val="tx2">
                            <a:lumMod val="50000"/>
                          </a:schemeClr>
                        </a:solidFill>
                        <a:latin typeface="Franklin Gothic Medium" pitchFamily="34" charset="0"/>
                      </a:endParaRPr>
                    </a:p>
                  </a:txBody>
                  <a:tcPr marL="9526" marR="9526" marT="9523" marB="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solidFill>
                            <a:schemeClr val="tx1"/>
                          </a:solidFill>
                          <a:latin typeface="Franklin Gothic Medium" pitchFamily="34" charset="0"/>
                        </a:rPr>
                        <a:t>Prezentace seznamuje žáky  s</a:t>
                      </a:r>
                      <a:r>
                        <a:rPr lang="cs-CZ" sz="1400" baseline="0" dirty="0" smtClean="0">
                          <a:solidFill>
                            <a:schemeClr val="tx1"/>
                          </a:solidFill>
                          <a:latin typeface="Franklin Gothic Medium" pitchFamily="34" charset="0"/>
                        </a:rPr>
                        <a:t> </a:t>
                      </a:r>
                      <a:r>
                        <a:rPr lang="cs-CZ" sz="1400" baseline="0" dirty="0" smtClean="0">
                          <a:solidFill>
                            <a:schemeClr val="tx1"/>
                          </a:solidFill>
                          <a:latin typeface="Franklin Gothic Medium" pitchFamily="34" charset="0"/>
                        </a:rPr>
                        <a:t> </a:t>
                      </a:r>
                      <a:r>
                        <a:rPr lang="cs-CZ" sz="1400" baseline="0" smtClean="0">
                          <a:solidFill>
                            <a:schemeClr val="tx1"/>
                          </a:solidFill>
                          <a:latin typeface="Franklin Gothic Medium" pitchFamily="34" charset="0"/>
                        </a:rPr>
                        <a:t>charakteristikou  mléka.  </a:t>
                      </a:r>
                      <a:r>
                        <a:rPr lang="cs-CZ" sz="1400" dirty="0" smtClean="0">
                          <a:solidFill>
                            <a:schemeClr val="tx1"/>
                          </a:solidFill>
                          <a:latin typeface="Franklin Gothic Medium" pitchFamily="34" charset="0"/>
                        </a:rPr>
                        <a:t>Materiál </a:t>
                      </a:r>
                      <a:r>
                        <a:rPr lang="cs-CZ" sz="1400" dirty="0" smtClean="0">
                          <a:solidFill>
                            <a:schemeClr val="tx1"/>
                          </a:solidFill>
                          <a:latin typeface="Franklin Gothic Medium" pitchFamily="34" charset="0"/>
                        </a:rPr>
                        <a:t>je určen pro žáky 2. a 3. ročníků obor gastronomie</a:t>
                      </a:r>
                      <a:r>
                        <a:rPr lang="cs-CZ" sz="1400" baseline="0" dirty="0" smtClean="0">
                          <a:solidFill>
                            <a:schemeClr val="tx1"/>
                          </a:solidFill>
                          <a:latin typeface="Franklin Gothic Medium" pitchFamily="34" charset="0"/>
                        </a:rPr>
                        <a:t> + 2. ročníku obor prodavač. </a:t>
                      </a:r>
                      <a:r>
                        <a:rPr lang="cs-CZ" sz="1400" dirty="0" smtClean="0">
                          <a:solidFill>
                            <a:schemeClr val="tx1"/>
                          </a:solidFill>
                          <a:latin typeface="Franklin Gothic Medium" pitchFamily="34" charset="0"/>
                        </a:rPr>
                        <a:t>Slouží k procvičení učiva na interaktivní tabuli.</a:t>
                      </a:r>
                      <a:endParaRPr lang="cs-CZ" sz="1400" b="0" dirty="0" smtClean="0">
                        <a:solidFill>
                          <a:schemeClr val="tx1"/>
                        </a:solidFill>
                        <a:latin typeface="Franklin Gothic Medium" pitchFamily="34" charset="0"/>
                      </a:endParaRPr>
                    </a:p>
                  </a:txBody>
                  <a:tcPr marL="91450" marR="91450" marT="45712" marB="45712"/>
                </a:tc>
              </a:tr>
            </a:tbl>
          </a:graphicData>
        </a:graphic>
      </p:graphicFrame>
      <p:pic>
        <p:nvPicPr>
          <p:cNvPr id="8233" name="obrázek 2"/>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a:stretch>
            <a:fillRect/>
          </a:stretch>
        </p:blipFill>
        <p:spPr bwMode="auto">
          <a:xfrm>
            <a:off x="2268538" y="5684838"/>
            <a:ext cx="4791075" cy="11731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7805677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Sbor2.SOSGS\Local Settings\Temporary Internet Files\Content.IE5\A0Z0IQ73\MP900177954[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1043608" y="332656"/>
            <a:ext cx="3816424" cy="1152128"/>
          </a:xfrm>
          <a:prstGeom prst="rect">
            <a:avLst/>
          </a:prstGeom>
          <a:noFill/>
        </p:spPr>
        <p:txBody>
          <a:bodyPr wrap="square" rtlCol="0">
            <a:prstTxWarp prst="textDoubleWave1">
              <a:avLst/>
            </a:prstTxWarp>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r>
              <a:rPr lang="cs-CZ" b="1" cap="all"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Times New Roman" pitchFamily="18" charset="0"/>
                <a:cs typeface="Times New Roman" pitchFamily="18" charset="0"/>
              </a:rPr>
              <a:t>MILCH</a:t>
            </a:r>
            <a:endParaRPr lang="cs-CZ" b="1"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latin typeface="Times New Roman" pitchFamily="18" charset="0"/>
              <a:cs typeface="Times New Roman" pitchFamily="18" charset="0"/>
            </a:endParaRPr>
          </a:p>
        </p:txBody>
      </p:sp>
    </p:spTree>
    <p:extLst>
      <p:ext uri="{BB962C8B-B14F-4D97-AF65-F5344CB8AC3E}">
        <p14:creationId xmlns:p14="http://schemas.microsoft.com/office/powerpoint/2010/main" xmlns="" val="4171554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400" b="1" dirty="0" err="1" smtClean="0">
                <a:solidFill>
                  <a:schemeClr val="accent1">
                    <a:lumMod val="75000"/>
                  </a:schemeClr>
                </a:solidFill>
                <a:latin typeface="Times New Roman" pitchFamily="18" charset="0"/>
                <a:cs typeface="Times New Roman" pitchFamily="18" charset="0"/>
              </a:rPr>
              <a:t>Milch</a:t>
            </a:r>
            <a:endParaRPr lang="cs-CZ" sz="4400" b="1" dirty="0">
              <a:solidFill>
                <a:schemeClr val="accent1">
                  <a:lumMod val="75000"/>
                </a:schemeClr>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fontScale="92500"/>
          </a:bodyPr>
          <a:lstStyle/>
          <a:p>
            <a:pPr algn="just">
              <a:lnSpc>
                <a:spcPct val="150000"/>
              </a:lnSpc>
            </a:pPr>
            <a:r>
              <a:rPr lang="de-DE" sz="2800" b="1" dirty="0">
                <a:latin typeface="Times New Roman" pitchFamily="18" charset="0"/>
                <a:cs typeface="Times New Roman" pitchFamily="18" charset="0"/>
              </a:rPr>
              <a:t>Milch </a:t>
            </a:r>
            <a:r>
              <a:rPr lang="de-DE" sz="2800" b="1" dirty="0" smtClean="0">
                <a:latin typeface="Times New Roman" pitchFamily="18" charset="0"/>
                <a:cs typeface="Times New Roman" pitchFamily="18" charset="0"/>
              </a:rPr>
              <a:t>– Bedeutung</a:t>
            </a:r>
            <a:r>
              <a:rPr lang="cs-CZ" sz="2800" b="1" dirty="0" smtClean="0">
                <a:latin typeface="Times New Roman" pitchFamily="18" charset="0"/>
                <a:cs typeface="Times New Roman" pitchFamily="18" charset="0"/>
              </a:rPr>
              <a:t> I.:</a:t>
            </a:r>
            <a:endParaRPr lang="cs-CZ" sz="2800" b="1" dirty="0">
              <a:latin typeface="Times New Roman" pitchFamily="18" charset="0"/>
              <a:cs typeface="Times New Roman" pitchFamily="18" charset="0"/>
            </a:endParaRPr>
          </a:p>
          <a:p>
            <a:pPr algn="just">
              <a:lnSpc>
                <a:spcPct val="150000"/>
              </a:lnSpc>
            </a:pPr>
            <a:r>
              <a:rPr lang="de-DE" sz="2800" dirty="0">
                <a:latin typeface="Times New Roman" pitchFamily="18" charset="0"/>
                <a:cs typeface="Times New Roman" pitchFamily="18" charset="0"/>
              </a:rPr>
              <a:t>Milch ist eines der Grundnahrungsmittel aber auch ein sehr wichtiges Lebensmittel. In der Zeit der Laktation, also beim Stillen von Jungtieren, scheiden Säugetiere Milch über die Milchdrüsen aus. Verarbeitet wird Kuh-, Ziegen- und Schafsmilch. Milch ist der Hauptlieferant von </a:t>
            </a:r>
            <a:r>
              <a:rPr lang="de-DE" sz="2800" u="sng" dirty="0">
                <a:latin typeface="Times New Roman" pitchFamily="18" charset="0"/>
                <a:cs typeface="Times New Roman" pitchFamily="18" charset="0"/>
              </a:rPr>
              <a:t>Kalzium</a:t>
            </a:r>
            <a:r>
              <a:rPr lang="de-DE" sz="2800" dirty="0">
                <a:latin typeface="Times New Roman" pitchFamily="18" charset="0"/>
                <a:cs typeface="Times New Roman" pitchFamily="18" charset="0"/>
              </a:rPr>
              <a:t>. </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xmlns="" val="42472486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400" b="1" dirty="0" err="1" smtClean="0">
                <a:solidFill>
                  <a:schemeClr val="accent1">
                    <a:lumMod val="75000"/>
                  </a:schemeClr>
                </a:solidFill>
                <a:latin typeface="Times New Roman" pitchFamily="18" charset="0"/>
                <a:cs typeface="Times New Roman" pitchFamily="18" charset="0"/>
              </a:rPr>
              <a:t>Milch</a:t>
            </a:r>
            <a:endParaRPr lang="cs-CZ" sz="4400" b="1" dirty="0">
              <a:solidFill>
                <a:schemeClr val="accent1">
                  <a:lumMod val="75000"/>
                </a:schemeClr>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fontScale="92500" lnSpcReduction="10000"/>
          </a:bodyPr>
          <a:lstStyle/>
          <a:p>
            <a:pPr algn="just">
              <a:lnSpc>
                <a:spcPct val="150000"/>
              </a:lnSpc>
            </a:pPr>
            <a:r>
              <a:rPr lang="de-DE" b="1" dirty="0" smtClean="0">
                <a:latin typeface="Times New Roman" pitchFamily="18" charset="0"/>
                <a:cs typeface="Times New Roman" pitchFamily="18" charset="0"/>
              </a:rPr>
              <a:t>Milch – Bedeutung</a:t>
            </a:r>
            <a:r>
              <a:rPr lang="cs-CZ" b="1" dirty="0" smtClean="0">
                <a:latin typeface="Times New Roman" pitchFamily="18" charset="0"/>
                <a:cs typeface="Times New Roman" pitchFamily="18" charset="0"/>
              </a:rPr>
              <a:t> II.:</a:t>
            </a:r>
            <a:endParaRPr lang="cs-CZ" dirty="0">
              <a:latin typeface="Times New Roman" pitchFamily="18" charset="0"/>
              <a:cs typeface="Times New Roman" pitchFamily="18" charset="0"/>
            </a:endParaRPr>
          </a:p>
          <a:p>
            <a:pPr algn="just">
              <a:lnSpc>
                <a:spcPct val="150000"/>
              </a:lnSpc>
            </a:pPr>
            <a:r>
              <a:rPr lang="de-DE" dirty="0" smtClean="0">
                <a:latin typeface="Times New Roman" pitchFamily="18" charset="0"/>
                <a:cs typeface="Times New Roman" pitchFamily="18" charset="0"/>
              </a:rPr>
              <a:t>Eine </a:t>
            </a:r>
            <a:r>
              <a:rPr lang="de-DE" dirty="0">
                <a:latin typeface="Times New Roman" pitchFamily="18" charset="0"/>
                <a:cs typeface="Times New Roman" pitchFamily="18" charset="0"/>
              </a:rPr>
              <a:t>ausreichende Versorgung mit Kalzium beugt Osteoporose vor</a:t>
            </a:r>
            <a:r>
              <a:rPr lang="de-DE" dirty="0" smtClean="0">
                <a:latin typeface="Times New Roman" pitchFamily="18" charset="0"/>
                <a:cs typeface="Times New Roman" pitchFamily="18" charset="0"/>
              </a:rPr>
              <a:t>.</a:t>
            </a:r>
            <a:endParaRPr lang="cs-CZ" dirty="0" smtClean="0">
              <a:latin typeface="Times New Roman" pitchFamily="18" charset="0"/>
              <a:cs typeface="Times New Roman" pitchFamily="18" charset="0"/>
            </a:endParaRPr>
          </a:p>
          <a:p>
            <a:pPr algn="just">
              <a:lnSpc>
                <a:spcPct val="150000"/>
              </a:lnSpc>
            </a:pPr>
            <a:r>
              <a:rPr lang="de-DE" dirty="0">
                <a:latin typeface="Times New Roman" pitchFamily="18" charset="0"/>
                <a:cs typeface="Times New Roman" pitchFamily="18" charset="0"/>
              </a:rPr>
              <a:t>Milch und Milchprodukte sind die Hauptlieferanten von Mineralstoffen des Menschen. </a:t>
            </a:r>
            <a:endParaRPr lang="cs-CZ" dirty="0" smtClean="0">
              <a:latin typeface="Times New Roman" pitchFamily="18" charset="0"/>
              <a:cs typeface="Times New Roman" pitchFamily="18" charset="0"/>
            </a:endParaRPr>
          </a:p>
          <a:p>
            <a:pPr algn="just">
              <a:lnSpc>
                <a:spcPct val="150000"/>
              </a:lnSpc>
            </a:pPr>
            <a:r>
              <a:rPr lang="de-DE" dirty="0" smtClean="0">
                <a:latin typeface="Times New Roman" pitchFamily="18" charset="0"/>
                <a:cs typeface="Times New Roman" pitchFamily="18" charset="0"/>
              </a:rPr>
              <a:t>Eine </a:t>
            </a:r>
            <a:r>
              <a:rPr lang="de-DE" dirty="0">
                <a:latin typeface="Times New Roman" pitchFamily="18" charset="0"/>
                <a:cs typeface="Times New Roman" pitchFamily="18" charset="0"/>
              </a:rPr>
              <a:t>wichtige Rolle für eine gesunde Ernährung spielen Sauermilchprodukte</a:t>
            </a:r>
            <a:r>
              <a:rPr lang="de-DE" dirty="0" smtClean="0">
                <a:latin typeface="Times New Roman" pitchFamily="18" charset="0"/>
                <a:cs typeface="Times New Roman" pitchFamily="18" charset="0"/>
              </a:rPr>
              <a:t>.</a:t>
            </a:r>
            <a:endParaRPr lang="cs-CZ" dirty="0" smtClean="0">
              <a:latin typeface="Times New Roman" pitchFamily="18" charset="0"/>
              <a:cs typeface="Times New Roman" pitchFamily="18" charset="0"/>
            </a:endParaRPr>
          </a:p>
          <a:p>
            <a:pPr algn="just">
              <a:lnSpc>
                <a:spcPct val="150000"/>
              </a:lnSpc>
            </a:pPr>
            <a:r>
              <a:rPr lang="de-DE" dirty="0">
                <a:latin typeface="Times New Roman" pitchFamily="18" charset="0"/>
                <a:cs typeface="Times New Roman" pitchFamily="18" charset="0"/>
              </a:rPr>
              <a:t>Sie wirken positiv auf den Darm und gleichen den Cholesterinspiegel aus.</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22904603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400" b="1" dirty="0" err="1" smtClean="0">
                <a:solidFill>
                  <a:schemeClr val="accent1">
                    <a:lumMod val="75000"/>
                  </a:schemeClr>
                </a:solidFill>
                <a:latin typeface="Times New Roman" pitchFamily="18" charset="0"/>
                <a:cs typeface="Times New Roman" pitchFamily="18" charset="0"/>
              </a:rPr>
              <a:t>Milch</a:t>
            </a:r>
            <a:endParaRPr lang="cs-CZ" sz="4400" b="1" dirty="0">
              <a:solidFill>
                <a:schemeClr val="accent1">
                  <a:lumMod val="75000"/>
                </a:schemeClr>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fontScale="92500" lnSpcReduction="10000"/>
          </a:bodyPr>
          <a:lstStyle/>
          <a:p>
            <a:pPr algn="just">
              <a:lnSpc>
                <a:spcPct val="150000"/>
              </a:lnSpc>
            </a:pPr>
            <a:r>
              <a:rPr lang="de-DE" sz="2800" b="1" dirty="0">
                <a:latin typeface="Times New Roman" pitchFamily="18" charset="0"/>
                <a:cs typeface="Times New Roman" pitchFamily="18" charset="0"/>
              </a:rPr>
              <a:t>Milch </a:t>
            </a:r>
            <a:r>
              <a:rPr lang="de-DE" sz="2800" b="1" dirty="0" smtClean="0">
                <a:latin typeface="Times New Roman" pitchFamily="18" charset="0"/>
                <a:cs typeface="Times New Roman" pitchFamily="18" charset="0"/>
              </a:rPr>
              <a:t>– Zusammensetzung</a:t>
            </a:r>
            <a:r>
              <a:rPr lang="cs-CZ" sz="2800" b="1" dirty="0" smtClean="0">
                <a:latin typeface="Times New Roman" pitchFamily="18" charset="0"/>
                <a:cs typeface="Times New Roman" pitchFamily="18" charset="0"/>
              </a:rPr>
              <a:t> I.:</a:t>
            </a:r>
          </a:p>
          <a:p>
            <a:pPr algn="just">
              <a:lnSpc>
                <a:spcPct val="150000"/>
              </a:lnSpc>
            </a:pPr>
            <a:r>
              <a:rPr lang="de-DE" sz="2800" dirty="0" smtClean="0">
                <a:latin typeface="Times New Roman" pitchFamily="18" charset="0"/>
                <a:cs typeface="Times New Roman" pitchFamily="18" charset="0"/>
              </a:rPr>
              <a:t>Enthält</a:t>
            </a:r>
            <a:r>
              <a:rPr lang="cs-CZ" sz="2800" dirty="0" smtClean="0">
                <a:latin typeface="Times New Roman" pitchFamily="18" charset="0"/>
                <a:cs typeface="Times New Roman" pitchFamily="18" charset="0"/>
              </a:rPr>
              <a:t>: </a:t>
            </a:r>
            <a:r>
              <a:rPr lang="de-DE" sz="2800" dirty="0" smtClean="0">
                <a:latin typeface="Times New Roman" pitchFamily="18" charset="0"/>
                <a:cs typeface="Times New Roman" pitchFamily="18" charset="0"/>
              </a:rPr>
              <a:t>Eiweiß</a:t>
            </a:r>
            <a:r>
              <a:rPr lang="de-DE" sz="2800" dirty="0">
                <a:latin typeface="Times New Roman" pitchFamily="18" charset="0"/>
                <a:cs typeface="Times New Roman" pitchFamily="18" charset="0"/>
              </a:rPr>
              <a:t>, Fett, Milchzucker (Laktose), Mineralien – Kalzium, Magnesium, Kalium, Zink, Kupfer, Selen, Eisen, Mangan und Jod. Wasserlösliche Vitamine – B1, B2, C und fettlösliche Vitamine – A, D, E, K. </a:t>
            </a:r>
            <a:endParaRPr lang="cs-CZ" sz="2800" dirty="0" smtClean="0">
              <a:latin typeface="Times New Roman" pitchFamily="18" charset="0"/>
              <a:cs typeface="Times New Roman" pitchFamily="18" charset="0"/>
            </a:endParaRPr>
          </a:p>
          <a:p>
            <a:pPr algn="just">
              <a:lnSpc>
                <a:spcPct val="150000"/>
              </a:lnSpc>
            </a:pPr>
            <a:r>
              <a:rPr lang="de-DE" sz="2800" dirty="0">
                <a:latin typeface="Times New Roman" pitchFamily="18" charset="0"/>
                <a:cs typeface="Times New Roman" pitchFamily="18" charset="0"/>
              </a:rPr>
              <a:t>Ihre weiße Farbe erhält die Milch durch das Eiweiß Kasein</a:t>
            </a:r>
            <a:r>
              <a:rPr lang="de-DE" sz="2800" dirty="0" smtClean="0">
                <a:latin typeface="Times New Roman" pitchFamily="18" charset="0"/>
                <a:cs typeface="Times New Roman" pitchFamily="18" charset="0"/>
              </a:rPr>
              <a:t>.</a:t>
            </a:r>
            <a:endParaRPr lang="cs-CZ" sz="2800" dirty="0" smtClean="0">
              <a:latin typeface="Times New Roman" pitchFamily="18" charset="0"/>
              <a:cs typeface="Times New Roman" pitchFamily="18" charset="0"/>
            </a:endParaRPr>
          </a:p>
          <a:p>
            <a:pPr algn="just">
              <a:lnSpc>
                <a:spcPct val="150000"/>
              </a:lnSpc>
            </a:pPr>
            <a:endParaRPr lang="cs-CZ" sz="2800" dirty="0"/>
          </a:p>
        </p:txBody>
      </p:sp>
    </p:spTree>
    <p:extLst>
      <p:ext uri="{BB962C8B-B14F-4D97-AF65-F5344CB8AC3E}">
        <p14:creationId xmlns:p14="http://schemas.microsoft.com/office/powerpoint/2010/main" xmlns="" val="35486606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400" b="1" dirty="0" err="1" smtClean="0">
                <a:solidFill>
                  <a:schemeClr val="accent1">
                    <a:lumMod val="75000"/>
                  </a:schemeClr>
                </a:solidFill>
                <a:latin typeface="Times New Roman" pitchFamily="18" charset="0"/>
                <a:cs typeface="Times New Roman" pitchFamily="18" charset="0"/>
              </a:rPr>
              <a:t>Milch</a:t>
            </a:r>
            <a:endParaRPr lang="cs-CZ" sz="4400" b="1" dirty="0">
              <a:solidFill>
                <a:schemeClr val="accent1">
                  <a:lumMod val="75000"/>
                </a:schemeClr>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lstStyle/>
          <a:p>
            <a:pPr algn="just">
              <a:lnSpc>
                <a:spcPct val="150000"/>
              </a:lnSpc>
            </a:pPr>
            <a:r>
              <a:rPr lang="de-DE" b="1" dirty="0">
                <a:latin typeface="Times New Roman" pitchFamily="18" charset="0"/>
                <a:cs typeface="Times New Roman" pitchFamily="18" charset="0"/>
              </a:rPr>
              <a:t>Milch </a:t>
            </a:r>
            <a:r>
              <a:rPr lang="de-DE" b="1" dirty="0" smtClean="0">
                <a:latin typeface="Times New Roman" pitchFamily="18" charset="0"/>
                <a:cs typeface="Times New Roman" pitchFamily="18" charset="0"/>
              </a:rPr>
              <a:t>– Zusammensetzung</a:t>
            </a:r>
            <a:r>
              <a:rPr lang="cs-CZ" b="1" dirty="0" smtClean="0">
                <a:latin typeface="Times New Roman" pitchFamily="18" charset="0"/>
                <a:cs typeface="Times New Roman" pitchFamily="18" charset="0"/>
              </a:rPr>
              <a:t> II.:</a:t>
            </a:r>
            <a:endParaRPr lang="cs-CZ" dirty="0" smtClean="0">
              <a:latin typeface="Times New Roman" pitchFamily="18" charset="0"/>
              <a:cs typeface="Times New Roman" pitchFamily="18" charset="0"/>
            </a:endParaRPr>
          </a:p>
          <a:p>
            <a:pPr algn="just">
              <a:lnSpc>
                <a:spcPct val="150000"/>
              </a:lnSpc>
            </a:pPr>
            <a:r>
              <a:rPr lang="de-DE" dirty="0">
                <a:latin typeface="Times New Roman" pitchFamily="18" charset="0"/>
                <a:cs typeface="Times New Roman" pitchFamily="18" charset="0"/>
              </a:rPr>
              <a:t>Ihre weiße Farbe erhält die Milch durch das Eiweiß Kasein</a:t>
            </a:r>
            <a:r>
              <a:rPr lang="de-DE" dirty="0" smtClean="0">
                <a:latin typeface="Times New Roman" pitchFamily="18" charset="0"/>
                <a:cs typeface="Times New Roman" pitchFamily="18" charset="0"/>
              </a:rPr>
              <a:t>.</a:t>
            </a:r>
            <a:endParaRPr lang="cs-CZ" dirty="0" smtClean="0">
              <a:latin typeface="Times New Roman" pitchFamily="18" charset="0"/>
              <a:cs typeface="Times New Roman" pitchFamily="18" charset="0"/>
            </a:endParaRPr>
          </a:p>
          <a:p>
            <a:pPr algn="just">
              <a:lnSpc>
                <a:spcPct val="150000"/>
              </a:lnSpc>
            </a:pPr>
            <a:r>
              <a:rPr lang="de-DE" dirty="0">
                <a:latin typeface="Times New Roman" pitchFamily="18" charset="0"/>
                <a:cs typeface="Times New Roman" pitchFamily="18" charset="0"/>
              </a:rPr>
              <a:t>Das Ausflocken von Kasein ist das Hauptverfahren für die Herstellung von Sauermilchprodukten, Quark und alle Käsesorten.</a:t>
            </a:r>
            <a:endParaRPr lang="cs-CZ" dirty="0" smtClean="0">
              <a:latin typeface="Times New Roman" pitchFamily="18" charset="0"/>
              <a:cs typeface="Times New Roman" pitchFamily="18" charset="0"/>
            </a:endParaRPr>
          </a:p>
        </p:txBody>
      </p:sp>
    </p:spTree>
    <p:extLst>
      <p:ext uri="{BB962C8B-B14F-4D97-AF65-F5344CB8AC3E}">
        <p14:creationId xmlns:p14="http://schemas.microsoft.com/office/powerpoint/2010/main" xmlns="" val="34299264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lnSpc>
                <a:spcPct val="150000"/>
              </a:lnSpc>
            </a:pPr>
            <a:r>
              <a:rPr lang="cs-CZ" sz="4400" b="1" dirty="0" err="1" smtClean="0">
                <a:solidFill>
                  <a:schemeClr val="accent1">
                    <a:lumMod val="75000"/>
                  </a:schemeClr>
                </a:solidFill>
                <a:latin typeface="Times New Roman" pitchFamily="18" charset="0"/>
                <a:cs typeface="Times New Roman" pitchFamily="18" charset="0"/>
              </a:rPr>
              <a:t>Milch</a:t>
            </a:r>
            <a:endParaRPr lang="cs-CZ" sz="4400" b="1" dirty="0">
              <a:solidFill>
                <a:schemeClr val="accent1">
                  <a:lumMod val="75000"/>
                </a:schemeClr>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lstStyle/>
          <a:p>
            <a:pPr algn="just">
              <a:lnSpc>
                <a:spcPct val="150000"/>
              </a:lnSpc>
            </a:pPr>
            <a:r>
              <a:rPr lang="de-DE" b="1" dirty="0">
                <a:latin typeface="Times New Roman" pitchFamily="18" charset="0"/>
                <a:cs typeface="Times New Roman" pitchFamily="18" charset="0"/>
              </a:rPr>
              <a:t>Milch </a:t>
            </a:r>
            <a:r>
              <a:rPr lang="de-DE" b="1" dirty="0" smtClean="0">
                <a:latin typeface="Times New Roman" pitchFamily="18" charset="0"/>
                <a:cs typeface="Times New Roman" pitchFamily="18" charset="0"/>
              </a:rPr>
              <a:t>– Sorten</a:t>
            </a:r>
            <a:r>
              <a:rPr lang="cs-CZ" b="1" dirty="0" smtClean="0">
                <a:latin typeface="Times New Roman" pitchFamily="18" charset="0"/>
                <a:cs typeface="Times New Roman" pitchFamily="18" charset="0"/>
              </a:rPr>
              <a:t>:</a:t>
            </a:r>
            <a:r>
              <a:rPr lang="de-DE" dirty="0" smtClean="0">
                <a:latin typeface="Times New Roman" pitchFamily="18" charset="0"/>
                <a:cs typeface="Times New Roman" pitchFamily="18" charset="0"/>
              </a:rPr>
              <a:t> </a:t>
            </a:r>
            <a:r>
              <a:rPr lang="de-DE" dirty="0">
                <a:latin typeface="Times New Roman" pitchFamily="18" charset="0"/>
                <a:cs typeface="Times New Roman" pitchFamily="18" charset="0"/>
              </a:rPr>
              <a:t>auf den Markt wird frische Milch, Milch mit verlängerter Haltbarkeit, H-Milch, abgeschmeckte Milch </a:t>
            </a:r>
            <a:r>
              <a:rPr lang="de-DE" dirty="0" smtClean="0">
                <a:latin typeface="Times New Roman" pitchFamily="18" charset="0"/>
                <a:cs typeface="Times New Roman" pitchFamily="18" charset="0"/>
              </a:rPr>
              <a:t>geliefert</a:t>
            </a:r>
            <a:r>
              <a:rPr lang="cs-CZ" dirty="0" smtClean="0">
                <a:latin typeface="Times New Roman" pitchFamily="18" charset="0"/>
                <a:cs typeface="Times New Roman" pitchFamily="18" charset="0"/>
              </a:rPr>
              <a:t>.</a:t>
            </a:r>
            <a:r>
              <a:rPr lang="de-DE" dirty="0" smtClean="0">
                <a:latin typeface="Times New Roman" pitchFamily="18" charset="0"/>
                <a:cs typeface="Times New Roman" pitchFamily="18" charset="0"/>
              </a:rPr>
              <a:t> </a:t>
            </a:r>
            <a:endParaRPr lang="cs-CZ" dirty="0" smtClean="0">
              <a:latin typeface="Times New Roman" pitchFamily="18" charset="0"/>
              <a:cs typeface="Times New Roman" pitchFamily="18" charset="0"/>
            </a:endParaRPr>
          </a:p>
          <a:p>
            <a:pPr algn="just">
              <a:lnSpc>
                <a:spcPct val="150000"/>
              </a:lnSpc>
            </a:pPr>
            <a:r>
              <a:rPr lang="de-DE" b="1" dirty="0">
                <a:latin typeface="Times New Roman" pitchFamily="18" charset="0"/>
                <a:cs typeface="Times New Roman" pitchFamily="18" charset="0"/>
              </a:rPr>
              <a:t>Hauptsorten der Konsummilch:</a:t>
            </a:r>
            <a:r>
              <a:rPr lang="de-DE" dirty="0">
                <a:latin typeface="Times New Roman" pitchFamily="18" charset="0"/>
                <a:cs typeface="Times New Roman" pitchFamily="18" charset="0"/>
              </a:rPr>
              <a:t> Magermilch - Fettanteil 0,5 %, fettarme Milch - bis zu 1,5 % Fett, Vollmilch - 3,5 % Fett, Bauernvollmilch - 3,5 bis 4 % </a:t>
            </a:r>
            <a:r>
              <a:rPr lang="de-DE" dirty="0" smtClean="0">
                <a:latin typeface="Times New Roman" pitchFamily="18" charset="0"/>
                <a:cs typeface="Times New Roman" pitchFamily="18" charset="0"/>
              </a:rPr>
              <a:t>Fett</a:t>
            </a:r>
            <a:r>
              <a:rPr lang="cs-CZ" dirty="0" smtClean="0">
                <a:latin typeface="Times New Roman" pitchFamily="18" charset="0"/>
                <a:cs typeface="Times New Roman" pitchFamily="18" charset="0"/>
              </a:rPr>
              <a:t>.</a:t>
            </a:r>
            <a:r>
              <a:rPr lang="de-DE" dirty="0" smtClean="0">
                <a:latin typeface="Times New Roman" pitchFamily="18" charset="0"/>
                <a:cs typeface="Times New Roman" pitchFamily="18" charset="0"/>
              </a:rPr>
              <a:t> </a:t>
            </a:r>
            <a:endParaRPr lang="cs-CZ" dirty="0" smtClean="0">
              <a:latin typeface="Times New Roman" pitchFamily="18" charset="0"/>
              <a:cs typeface="Times New Roman" pitchFamily="18" charset="0"/>
            </a:endParaRPr>
          </a:p>
          <a:p>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184989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400" b="1" dirty="0" err="1" smtClean="0">
                <a:solidFill>
                  <a:schemeClr val="accent1">
                    <a:lumMod val="75000"/>
                  </a:schemeClr>
                </a:solidFill>
                <a:latin typeface="Times New Roman" pitchFamily="18" charset="0"/>
                <a:cs typeface="Times New Roman" pitchFamily="18" charset="0"/>
              </a:rPr>
              <a:t>Milch</a:t>
            </a:r>
            <a:endParaRPr lang="cs-CZ" sz="4400" b="1" dirty="0">
              <a:solidFill>
                <a:schemeClr val="accent1">
                  <a:lumMod val="75000"/>
                </a:schemeClr>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lstStyle/>
          <a:p>
            <a:pPr algn="just">
              <a:lnSpc>
                <a:spcPct val="150000"/>
              </a:lnSpc>
            </a:pPr>
            <a:r>
              <a:rPr lang="de-DE" b="1" dirty="0">
                <a:latin typeface="Times New Roman" pitchFamily="18" charset="0"/>
                <a:cs typeface="Times New Roman" pitchFamily="18" charset="0"/>
              </a:rPr>
              <a:t>Milch </a:t>
            </a:r>
            <a:r>
              <a:rPr lang="de-DE" b="1" dirty="0" smtClean="0">
                <a:latin typeface="Times New Roman" pitchFamily="18" charset="0"/>
                <a:cs typeface="Times New Roman" pitchFamily="18" charset="0"/>
              </a:rPr>
              <a:t>– Behandlung</a:t>
            </a:r>
            <a:r>
              <a:rPr lang="cs-CZ" b="1" dirty="0" smtClean="0">
                <a:latin typeface="Times New Roman" pitchFamily="18" charset="0"/>
                <a:cs typeface="Times New Roman" pitchFamily="18" charset="0"/>
              </a:rPr>
              <a:t>:</a:t>
            </a:r>
            <a:endParaRPr lang="cs-CZ" dirty="0">
              <a:latin typeface="Times New Roman" pitchFamily="18" charset="0"/>
              <a:cs typeface="Times New Roman" pitchFamily="18" charset="0"/>
            </a:endParaRPr>
          </a:p>
          <a:p>
            <a:pPr algn="just">
              <a:lnSpc>
                <a:spcPct val="150000"/>
              </a:lnSpc>
            </a:pPr>
            <a:r>
              <a:rPr lang="de-DE" dirty="0" smtClean="0">
                <a:latin typeface="Times New Roman" pitchFamily="18" charset="0"/>
                <a:cs typeface="Times New Roman" pitchFamily="18" charset="0"/>
              </a:rPr>
              <a:t>Nach </a:t>
            </a:r>
            <a:r>
              <a:rPr lang="de-DE" dirty="0">
                <a:latin typeface="Times New Roman" pitchFamily="18" charset="0"/>
                <a:cs typeface="Times New Roman" pitchFamily="18" charset="0"/>
              </a:rPr>
              <a:t>dem Melken wird die Milch sorgsam behandelt, gelüftet, gesiebt und gekühlt. Ferner wird Milch in den Molkereien gereinigt = geschleudert, gefiltert, der Fettanteil wird angepasst und die Milch pasteurisiert. </a:t>
            </a:r>
            <a:endParaRPr lang="cs-CZ" dirty="0" smtClean="0">
              <a:latin typeface="Times New Roman" pitchFamily="18" charset="0"/>
              <a:cs typeface="Times New Roman" pitchFamily="18" charset="0"/>
            </a:endParaRPr>
          </a:p>
          <a:p>
            <a:pPr algn="just">
              <a:lnSpc>
                <a:spcPct val="150000"/>
              </a:lnSpc>
            </a:pPr>
            <a:r>
              <a:rPr lang="de-DE" b="1" dirty="0" smtClean="0">
                <a:latin typeface="Times New Roman" pitchFamily="18" charset="0"/>
                <a:cs typeface="Times New Roman" pitchFamily="18" charset="0"/>
              </a:rPr>
              <a:t>Pasteurisierung</a:t>
            </a:r>
            <a:r>
              <a:rPr lang="de-DE" dirty="0" smtClean="0">
                <a:latin typeface="Times New Roman" pitchFamily="18" charset="0"/>
                <a:cs typeface="Times New Roman" pitchFamily="18" charset="0"/>
              </a:rPr>
              <a:t> </a:t>
            </a:r>
            <a:r>
              <a:rPr lang="cs-CZ" dirty="0" smtClean="0">
                <a:latin typeface="Times New Roman" pitchFamily="18" charset="0"/>
                <a:cs typeface="Times New Roman" pitchFamily="18" charset="0"/>
              </a:rPr>
              <a:t>- </a:t>
            </a:r>
            <a:r>
              <a:rPr lang="de-DE" dirty="0" smtClean="0">
                <a:latin typeface="Times New Roman" pitchFamily="18" charset="0"/>
                <a:cs typeface="Times New Roman" pitchFamily="18" charset="0"/>
              </a:rPr>
              <a:t> </a:t>
            </a:r>
            <a:r>
              <a:rPr lang="de-DE" dirty="0">
                <a:latin typeface="Times New Roman" pitchFamily="18" charset="0"/>
                <a:cs typeface="Times New Roman" pitchFamily="18" charset="0"/>
              </a:rPr>
              <a:t>die Milch wird auf eine Temperatur von ca. 82 °C erhitzt, somit werden die Milchsäurebakterien abgetötet. </a:t>
            </a:r>
            <a:endParaRPr lang="cs-CZ" dirty="0" smtClean="0">
              <a:latin typeface="Times New Roman" pitchFamily="18" charset="0"/>
              <a:cs typeface="Times New Roman" pitchFamily="18" charset="0"/>
            </a:endParaRPr>
          </a:p>
          <a:p>
            <a:pPr algn="just">
              <a:lnSpc>
                <a:spcPct val="150000"/>
              </a:lnSpc>
            </a:pPr>
            <a:endParaRPr lang="cs-CZ" dirty="0"/>
          </a:p>
        </p:txBody>
      </p:sp>
    </p:spTree>
    <p:extLst>
      <p:ext uri="{BB962C8B-B14F-4D97-AF65-F5344CB8AC3E}">
        <p14:creationId xmlns:p14="http://schemas.microsoft.com/office/powerpoint/2010/main" xmlns="" val="6888287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400" b="1" dirty="0" err="1" smtClean="0">
                <a:solidFill>
                  <a:schemeClr val="accent1">
                    <a:lumMod val="75000"/>
                  </a:schemeClr>
                </a:solidFill>
                <a:latin typeface="Times New Roman" pitchFamily="18" charset="0"/>
                <a:cs typeface="Times New Roman" pitchFamily="18" charset="0"/>
              </a:rPr>
              <a:t>Milch</a:t>
            </a:r>
            <a:endParaRPr lang="cs-CZ" sz="4400" b="1" dirty="0">
              <a:solidFill>
                <a:schemeClr val="accent1">
                  <a:lumMod val="75000"/>
                </a:schemeClr>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a:bodyPr>
          <a:lstStyle/>
          <a:p>
            <a:pPr algn="just">
              <a:lnSpc>
                <a:spcPct val="150000"/>
              </a:lnSpc>
            </a:pPr>
            <a:r>
              <a:rPr lang="de-DE" sz="2800" b="1" dirty="0">
                <a:latin typeface="Times New Roman" pitchFamily="18" charset="0"/>
                <a:cs typeface="Times New Roman" pitchFamily="18" charset="0"/>
              </a:rPr>
              <a:t>Egalisierung</a:t>
            </a:r>
            <a:r>
              <a:rPr lang="de-DE" sz="2800" dirty="0">
                <a:latin typeface="Times New Roman" pitchFamily="18" charset="0"/>
                <a:cs typeface="Times New Roman" pitchFamily="18" charset="0"/>
              </a:rPr>
              <a:t> </a:t>
            </a:r>
            <a:r>
              <a:rPr lang="cs-CZ" sz="2800" dirty="0" smtClean="0">
                <a:latin typeface="Times New Roman" pitchFamily="18" charset="0"/>
                <a:cs typeface="Times New Roman" pitchFamily="18" charset="0"/>
              </a:rPr>
              <a:t>-</a:t>
            </a:r>
            <a:r>
              <a:rPr lang="de-DE" sz="2800" dirty="0" smtClean="0">
                <a:latin typeface="Times New Roman" pitchFamily="18" charset="0"/>
                <a:cs typeface="Times New Roman" pitchFamily="18" charset="0"/>
              </a:rPr>
              <a:t> </a:t>
            </a:r>
            <a:r>
              <a:rPr lang="de-DE" sz="2800" dirty="0">
                <a:latin typeface="Times New Roman" pitchFamily="18" charset="0"/>
                <a:cs typeface="Times New Roman" pitchFamily="18" charset="0"/>
              </a:rPr>
              <a:t>Anpassung des Fettanteils. </a:t>
            </a:r>
            <a:endParaRPr lang="cs-CZ" sz="2800" dirty="0">
              <a:latin typeface="Times New Roman" pitchFamily="18" charset="0"/>
              <a:cs typeface="Times New Roman" pitchFamily="18" charset="0"/>
            </a:endParaRPr>
          </a:p>
          <a:p>
            <a:pPr algn="just">
              <a:lnSpc>
                <a:spcPct val="150000"/>
              </a:lnSpc>
            </a:pPr>
            <a:r>
              <a:rPr lang="de-DE" sz="2800" b="1" dirty="0" smtClean="0">
                <a:latin typeface="Times New Roman" pitchFamily="18" charset="0"/>
                <a:cs typeface="Times New Roman" pitchFamily="18" charset="0"/>
              </a:rPr>
              <a:t>Homogenisierung</a:t>
            </a:r>
            <a:r>
              <a:rPr lang="cs-CZ" sz="2800" dirty="0" smtClean="0">
                <a:latin typeface="Times New Roman" pitchFamily="18" charset="0"/>
                <a:cs typeface="Times New Roman" pitchFamily="18" charset="0"/>
              </a:rPr>
              <a:t> - </a:t>
            </a:r>
            <a:r>
              <a:rPr lang="de-DE" sz="2800" dirty="0" smtClean="0">
                <a:latin typeface="Times New Roman" pitchFamily="18" charset="0"/>
                <a:cs typeface="Times New Roman" pitchFamily="18" charset="0"/>
              </a:rPr>
              <a:t>die </a:t>
            </a:r>
            <a:r>
              <a:rPr lang="de-DE" sz="2800" dirty="0">
                <a:latin typeface="Times New Roman" pitchFamily="18" charset="0"/>
                <a:cs typeface="Times New Roman" pitchFamily="18" charset="0"/>
              </a:rPr>
              <a:t>Fettkügelchen werden unter Druck über feine Siebe zerkleinert. Fehler in der Milch - säuerlicher und metallener Geschmack.</a:t>
            </a:r>
            <a:endParaRPr lang="cs-CZ" sz="2800" dirty="0">
              <a:latin typeface="Times New Roman" pitchFamily="18" charset="0"/>
              <a:cs typeface="Times New Roman" pitchFamily="18" charset="0"/>
            </a:endParaRPr>
          </a:p>
          <a:p>
            <a:pPr algn="just">
              <a:lnSpc>
                <a:spcPct val="150000"/>
              </a:lnSpc>
            </a:pPr>
            <a:endParaRPr lang="cs-CZ" sz="2800" dirty="0"/>
          </a:p>
        </p:txBody>
      </p:sp>
    </p:spTree>
    <p:extLst>
      <p:ext uri="{BB962C8B-B14F-4D97-AF65-F5344CB8AC3E}">
        <p14:creationId xmlns:p14="http://schemas.microsoft.com/office/powerpoint/2010/main" xmlns="" val="1169406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400" b="1" dirty="0" err="1" smtClean="0">
                <a:solidFill>
                  <a:schemeClr val="accent1"/>
                </a:solidFill>
                <a:latin typeface="Times New Roman" pitchFamily="18" charset="0"/>
                <a:cs typeface="Times New Roman" pitchFamily="18" charset="0"/>
              </a:rPr>
              <a:t>milch</a:t>
            </a:r>
            <a:endParaRPr lang="cs-CZ" sz="4400" b="1" dirty="0">
              <a:solidFill>
                <a:schemeClr val="accent1"/>
              </a:solidFill>
              <a:latin typeface="Times New Roman" pitchFamily="18" charset="0"/>
              <a:cs typeface="Times New Roman" pitchFamily="18" charset="0"/>
            </a:endParaRPr>
          </a:p>
        </p:txBody>
      </p:sp>
      <p:sp>
        <p:nvSpPr>
          <p:cNvPr id="3" name="Zástupný symbol pro obsah 2"/>
          <p:cNvSpPr>
            <a:spLocks noGrp="1"/>
          </p:cNvSpPr>
          <p:nvPr>
            <p:ph sz="quarter" idx="1"/>
          </p:nvPr>
        </p:nvSpPr>
        <p:spPr/>
        <p:txBody>
          <a:bodyPr>
            <a:normAutofit/>
          </a:bodyPr>
          <a:lstStyle/>
          <a:p>
            <a:r>
              <a:rPr lang="cs-CZ" dirty="0" smtClean="0">
                <a:latin typeface="Times New Roman" pitchFamily="18" charset="0"/>
                <a:cs typeface="Times New Roman" pitchFamily="18" charset="0"/>
              </a:rPr>
              <a:t>1. </a:t>
            </a:r>
            <a:r>
              <a:rPr lang="cs-CZ" dirty="0" err="1" smtClean="0">
                <a:latin typeface="Times New Roman" pitchFamily="18" charset="0"/>
                <a:cs typeface="Times New Roman" pitchFamily="18" charset="0"/>
              </a:rPr>
              <a:t>Finde</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im</a:t>
            </a:r>
            <a:r>
              <a:rPr lang="cs-CZ" dirty="0" smtClean="0">
                <a:latin typeface="Times New Roman" pitchFamily="18" charset="0"/>
                <a:cs typeface="Times New Roman" pitchFamily="18" charset="0"/>
              </a:rPr>
              <a:t> Internet </a:t>
            </a:r>
            <a:r>
              <a:rPr lang="cs-CZ" dirty="0" err="1" smtClean="0">
                <a:latin typeface="Times New Roman" pitchFamily="18" charset="0"/>
                <a:cs typeface="Times New Roman" pitchFamily="18" charset="0"/>
              </a:rPr>
              <a:t>die</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Bedeutung</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für</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Milch</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und</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was</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die</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Milch</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enthält</a:t>
            </a:r>
            <a:r>
              <a:rPr lang="cs-CZ" dirty="0" smtClean="0">
                <a:latin typeface="Times New Roman" pitchFamily="18" charset="0"/>
                <a:cs typeface="Times New Roman" pitchFamily="18" charset="0"/>
              </a:rPr>
              <a:t>?</a:t>
            </a: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2. </a:t>
            </a:r>
            <a:r>
              <a:rPr lang="cs-CZ" dirty="0" err="1" smtClean="0">
                <a:latin typeface="Times New Roman" pitchFamily="18" charset="0"/>
                <a:cs typeface="Times New Roman" pitchFamily="18" charset="0"/>
              </a:rPr>
              <a:t>Finde</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im</a:t>
            </a:r>
            <a:r>
              <a:rPr lang="cs-CZ" dirty="0" smtClean="0">
                <a:latin typeface="Times New Roman" pitchFamily="18" charset="0"/>
                <a:cs typeface="Times New Roman" pitchFamily="18" charset="0"/>
              </a:rPr>
              <a:t> Internet, </a:t>
            </a:r>
            <a:r>
              <a:rPr lang="cs-CZ" dirty="0" err="1" smtClean="0">
                <a:latin typeface="Times New Roman" pitchFamily="18" charset="0"/>
                <a:cs typeface="Times New Roman" pitchFamily="18" charset="0"/>
              </a:rPr>
              <a:t>was</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Pasteurisierung</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bedeutet</a:t>
            </a:r>
            <a:r>
              <a:rPr lang="cs-CZ" smtClean="0">
                <a:latin typeface="Times New Roman" pitchFamily="18" charset="0"/>
                <a:cs typeface="Times New Roman" pitchFamily="18" charset="0"/>
              </a:rPr>
              <a:t>?</a:t>
            </a: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3. </a:t>
            </a:r>
            <a:r>
              <a:rPr lang="cs-CZ" dirty="0" err="1" smtClean="0">
                <a:latin typeface="Times New Roman" pitchFamily="18" charset="0"/>
                <a:cs typeface="Times New Roman" pitchFamily="18" charset="0"/>
              </a:rPr>
              <a:t>Finde</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im</a:t>
            </a:r>
            <a:r>
              <a:rPr lang="cs-CZ" dirty="0" smtClean="0">
                <a:latin typeface="Times New Roman" pitchFamily="18" charset="0"/>
                <a:cs typeface="Times New Roman" pitchFamily="18" charset="0"/>
              </a:rPr>
              <a:t> Internet, </a:t>
            </a:r>
            <a:r>
              <a:rPr lang="cs-CZ" dirty="0" err="1" smtClean="0">
                <a:latin typeface="Times New Roman" pitchFamily="18" charset="0"/>
                <a:cs typeface="Times New Roman" pitchFamily="18" charset="0"/>
              </a:rPr>
              <a:t>wie</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wir</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Milch</a:t>
            </a:r>
            <a:r>
              <a:rPr lang="cs-CZ" dirty="0" smtClean="0">
                <a:latin typeface="Times New Roman" pitchFamily="18" charset="0"/>
                <a:cs typeface="Times New Roman" pitchFamily="18" charset="0"/>
              </a:rPr>
              <a:t> in der </a:t>
            </a:r>
            <a:r>
              <a:rPr lang="cs-CZ" dirty="0" err="1" smtClean="0">
                <a:latin typeface="Times New Roman" pitchFamily="18" charset="0"/>
                <a:cs typeface="Times New Roman" pitchFamily="18" charset="0"/>
              </a:rPr>
              <a:t>Küche</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einsetzen</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können</a:t>
            </a:r>
            <a:r>
              <a:rPr lang="cs-CZ" dirty="0" smtClean="0">
                <a:latin typeface="Times New Roman" pitchFamily="18" charset="0"/>
                <a:cs typeface="Times New Roman" pitchFamily="18" charset="0"/>
              </a:rPr>
              <a:t>? </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469496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188913"/>
            <a:ext cx="8686800" cy="1106487"/>
          </a:xfrm>
        </p:spPr>
        <p:txBody>
          <a:bodyPr/>
          <a:lstStyle/>
          <a:p>
            <a:pPr algn="ctr" eaLnBrk="1" fontAlgn="auto" hangingPunct="1">
              <a:spcAft>
                <a:spcPts val="0"/>
              </a:spcAft>
              <a:defRPr/>
            </a:pPr>
            <a:r>
              <a:rPr lang="cs-CZ" sz="4400" b="1" dirty="0" smtClean="0"/>
              <a:t>Zdroje</a:t>
            </a:r>
            <a:endParaRPr lang="cs-CZ" sz="4400" b="1" dirty="0"/>
          </a:p>
        </p:txBody>
      </p:sp>
      <p:sp>
        <p:nvSpPr>
          <p:cNvPr id="3" name="Zástupný symbol pro obsah 2"/>
          <p:cNvSpPr>
            <a:spLocks noGrp="1"/>
          </p:cNvSpPr>
          <p:nvPr>
            <p:ph idx="1"/>
          </p:nvPr>
        </p:nvSpPr>
        <p:spPr>
          <a:xfrm>
            <a:off x="457200" y="1600200"/>
            <a:ext cx="7467600" cy="4873625"/>
          </a:xfrm>
        </p:spPr>
        <p:txBody>
          <a:bodyPr>
            <a:normAutofit/>
          </a:bodyPr>
          <a:lstStyle/>
          <a:p>
            <a:pPr marL="274320" indent="-274320" eaLnBrk="1" fontAlgn="auto" hangingPunct="1">
              <a:spcAft>
                <a:spcPts val="0"/>
              </a:spcAft>
              <a:buFont typeface="Wingdings"/>
              <a:buChar char=""/>
              <a:defRPr/>
            </a:pPr>
            <a:r>
              <a:rPr lang="cs-CZ" sz="2000" dirty="0" smtClean="0"/>
              <a:t>Šebelová, Marie. </a:t>
            </a:r>
            <a:r>
              <a:rPr lang="cs-CZ" sz="2000" i="1" dirty="0" smtClean="0"/>
              <a:t>Potraviny a výživa. </a:t>
            </a:r>
            <a:r>
              <a:rPr lang="cs-CZ" sz="2000" dirty="0" smtClean="0"/>
              <a:t>Praha: nakladatelství Parta, 2002. ISBN 80-7320-010-4</a:t>
            </a:r>
          </a:p>
          <a:p>
            <a:pPr marL="274320" indent="-274320" eaLnBrk="1" fontAlgn="auto" hangingPunct="1">
              <a:spcAft>
                <a:spcPts val="0"/>
              </a:spcAft>
              <a:buFont typeface="Wingdings"/>
              <a:buNone/>
              <a:defRPr/>
            </a:pPr>
            <a:endParaRPr lang="cs-CZ" sz="2000" b="1" dirty="0" smtClean="0"/>
          </a:p>
          <a:p>
            <a:pPr marL="274320" indent="-274320" eaLnBrk="1" fontAlgn="auto" hangingPunct="1">
              <a:spcAft>
                <a:spcPts val="0"/>
              </a:spcAft>
              <a:buFont typeface="Wingdings"/>
              <a:buNone/>
              <a:defRPr/>
            </a:pPr>
            <a:r>
              <a:rPr lang="cs-CZ" sz="2000" b="1" dirty="0" smtClean="0"/>
              <a:t>Obrázky:</a:t>
            </a:r>
          </a:p>
          <a:p>
            <a:pPr marL="274320" indent="-274320" eaLnBrk="1" fontAlgn="auto" hangingPunct="1">
              <a:spcAft>
                <a:spcPts val="0"/>
              </a:spcAft>
              <a:buFont typeface="Wingdings"/>
              <a:buChar char=""/>
              <a:defRPr/>
            </a:pPr>
            <a:r>
              <a:rPr lang="cs-CZ" sz="2000" b="1" dirty="0" smtClean="0">
                <a:hlinkClick r:id="rId2"/>
              </a:rPr>
              <a:t>http://office.microsoft.com</a:t>
            </a:r>
            <a:r>
              <a:rPr lang="cs-CZ" sz="2000" b="1" dirty="0" smtClean="0"/>
              <a:t>, Galerie Office, </a:t>
            </a:r>
            <a:r>
              <a:rPr lang="cs-CZ" sz="2000" b="1" dirty="0" smtClean="0">
                <a:solidFill>
                  <a:schemeClr val="accent1">
                    <a:lumMod val="75000"/>
                  </a:schemeClr>
                </a:solidFill>
              </a:rPr>
              <a:t>11.06.2012</a:t>
            </a:r>
          </a:p>
        </p:txBody>
      </p:sp>
    </p:spTree>
    <p:extLst>
      <p:ext uri="{BB962C8B-B14F-4D97-AF65-F5344CB8AC3E}">
        <p14:creationId xmlns:p14="http://schemas.microsoft.com/office/powerpoint/2010/main" xmlns="" val="194480097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44</TotalTime>
  <Words>517</Words>
  <Application>Microsoft Office PowerPoint</Application>
  <PresentationFormat>Předvádění na obrazovce (4:3)</PresentationFormat>
  <Paragraphs>63</Paragraphs>
  <Slides>11</Slides>
  <Notes>1</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Arkýř</vt:lpstr>
      <vt:lpstr> DIGITÁLNÍ UČEBNÍ MATERIÁL</vt:lpstr>
      <vt:lpstr>Snímek 2</vt:lpstr>
      <vt:lpstr>Milch</vt:lpstr>
      <vt:lpstr>Milch</vt:lpstr>
      <vt:lpstr>Milch</vt:lpstr>
      <vt:lpstr>Milch</vt:lpstr>
      <vt:lpstr>Milch</vt:lpstr>
      <vt:lpstr>Milch</vt:lpstr>
      <vt:lpstr>Milch</vt:lpstr>
      <vt:lpstr>milch</vt:lpstr>
      <vt:lpstr>Zdroje</vt:lpstr>
    </vt:vector>
  </TitlesOfParts>
  <Company>SŠGaS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Sbor2</dc:creator>
  <cp:lastModifiedBy>Luda</cp:lastModifiedBy>
  <cp:revision>12</cp:revision>
  <dcterms:created xsi:type="dcterms:W3CDTF">2013-02-07T12:47:19Z</dcterms:created>
  <dcterms:modified xsi:type="dcterms:W3CDTF">2013-12-01T13:57:19Z</dcterms:modified>
</cp:coreProperties>
</file>