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58" r:id="rId3"/>
    <p:sldId id="259" r:id="rId4"/>
    <p:sldId id="271" r:id="rId5"/>
    <p:sldId id="269" r:id="rId6"/>
    <p:sldId id="272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092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8F10A-26A8-4141-9541-FC3821C62DFC}" type="datetimeFigureOut">
              <a:rPr lang="cs-CZ" smtClean="0"/>
              <a:pPr/>
              <a:t>1.12.2013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D7EFB8-7D83-4B89-9F0D-AFA1BBB8E8F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7650794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8F10A-26A8-4141-9541-FC3821C62DFC}" type="datetimeFigureOut">
              <a:rPr lang="cs-CZ" smtClean="0"/>
              <a:pPr/>
              <a:t>1.12.2013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D7EFB8-7D83-4B89-9F0D-AFA1BBB8E8F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9627931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8F10A-26A8-4141-9541-FC3821C62DFC}" type="datetimeFigureOut">
              <a:rPr lang="cs-CZ" smtClean="0"/>
              <a:pPr/>
              <a:t>1.12.2013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D7EFB8-7D83-4B89-9F0D-AFA1BBB8E8F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4374059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8F10A-26A8-4141-9541-FC3821C62DFC}" type="datetimeFigureOut">
              <a:rPr lang="cs-CZ" smtClean="0"/>
              <a:pPr/>
              <a:t>1.12.2013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D7EFB8-7D83-4B89-9F0D-AFA1BBB8E8F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3604201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8F10A-26A8-4141-9541-FC3821C62DFC}" type="datetimeFigureOut">
              <a:rPr lang="cs-CZ" smtClean="0"/>
              <a:pPr/>
              <a:t>1.12.2013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D7EFB8-7D83-4B89-9F0D-AFA1BBB8E8F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0778792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8F10A-26A8-4141-9541-FC3821C62DFC}" type="datetimeFigureOut">
              <a:rPr lang="cs-CZ" smtClean="0"/>
              <a:pPr/>
              <a:t>1.12.2013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D7EFB8-7D83-4B89-9F0D-AFA1BBB8E8F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477191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8F10A-26A8-4141-9541-FC3821C62DFC}" type="datetimeFigureOut">
              <a:rPr lang="cs-CZ" smtClean="0"/>
              <a:pPr/>
              <a:t>1.12.2013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D7EFB8-7D83-4B89-9F0D-AFA1BBB8E8F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1918485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8F10A-26A8-4141-9541-FC3821C62DFC}" type="datetimeFigureOut">
              <a:rPr lang="cs-CZ" smtClean="0"/>
              <a:pPr/>
              <a:t>1.12.2013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D7EFB8-7D83-4B89-9F0D-AFA1BBB8E8F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4422921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8F10A-26A8-4141-9541-FC3821C62DFC}" type="datetimeFigureOut">
              <a:rPr lang="cs-CZ" smtClean="0"/>
              <a:pPr/>
              <a:t>1.12.2013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D7EFB8-7D83-4B89-9F0D-AFA1BBB8E8F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6282375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8F10A-26A8-4141-9541-FC3821C62DFC}" type="datetimeFigureOut">
              <a:rPr lang="cs-CZ" smtClean="0"/>
              <a:pPr/>
              <a:t>1.12.2013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D7EFB8-7D83-4B89-9F0D-AFA1BBB8E8F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6303424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8F10A-26A8-4141-9541-FC3821C62DFC}" type="datetimeFigureOut">
              <a:rPr lang="cs-CZ" smtClean="0"/>
              <a:pPr/>
              <a:t>1.12.2013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D7EFB8-7D83-4B89-9F0D-AFA1BBB8E8F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4106931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37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98F10A-26A8-4141-9541-FC3821C62DFC}" type="datetimeFigureOut">
              <a:rPr lang="cs-CZ" smtClean="0"/>
              <a:pPr/>
              <a:t>1.12.2013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D7EFB8-7D83-4B89-9F0D-AFA1BBB8E8F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2519692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Group 3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514718060"/>
              </p:ext>
            </p:extLst>
          </p:nvPr>
        </p:nvGraphicFramePr>
        <p:xfrm>
          <a:off x="611188" y="1463675"/>
          <a:ext cx="7489825" cy="4152903"/>
        </p:xfrm>
        <a:graphic>
          <a:graphicData uri="http://schemas.openxmlformats.org/drawingml/2006/table">
            <a:tbl>
              <a:tblPr/>
              <a:tblGrid>
                <a:gridCol w="2024062"/>
                <a:gridCol w="5465763"/>
              </a:tblGrid>
              <a:tr h="5000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entury Gothic" pitchFamily="34" charset="0"/>
                          <a:cs typeface="Arial" charset="0"/>
                        </a:rPr>
                        <a:t>Číslo projektu</a:t>
                      </a:r>
                    </a:p>
                  </a:txBody>
                  <a:tcPr marL="91452" marR="91452" marT="45730" marB="4573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charset="0"/>
                        </a:rPr>
                        <a:t>CZ.1.07/1.5.00/34.0124</a:t>
                      </a:r>
                      <a:endParaRPr kumimoji="0" lang="cs-CZ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Century Gothic" pitchFamily="34" charset="0"/>
                        <a:cs typeface="Arial" charset="0"/>
                      </a:endParaRPr>
                    </a:p>
                  </a:txBody>
                  <a:tcPr marL="91452" marR="91452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53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entury Gothic" pitchFamily="34" charset="0"/>
                          <a:cs typeface="Arial" charset="0"/>
                        </a:rPr>
                        <a:t>Název projektu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entury Gothic" pitchFamily="34" charset="0"/>
                          <a:cs typeface="Arial" charset="0"/>
                        </a:rPr>
                        <a:t>DUM</a:t>
                      </a:r>
                    </a:p>
                  </a:txBody>
                  <a:tcPr marL="91452" marR="91452" marT="45730" marB="4573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charset="0"/>
                        </a:rPr>
                        <a:t>Škola budoucnosti s využitím IT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charset="0"/>
                        </a:rPr>
                        <a:t>VY_3_INOVACE_NEJ60</a:t>
                      </a:r>
                    </a:p>
                  </a:txBody>
                  <a:tcPr marL="91452" marR="91452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entury Gothic" pitchFamily="34" charset="0"/>
                          <a:cs typeface="Arial" charset="0"/>
                        </a:rPr>
                        <a:t>Název školy</a:t>
                      </a:r>
                    </a:p>
                  </a:txBody>
                  <a:tcPr marL="91452" marR="91452" marT="45730" marB="4573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entury Gothic" pitchFamily="34" charset="0"/>
                          <a:cs typeface="Arial" charset="0"/>
                        </a:rPr>
                        <a:t>SPŠ a SOŠGS Most</a:t>
                      </a:r>
                    </a:p>
                  </a:txBody>
                  <a:tcPr marL="91452" marR="91452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7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entury Gothic" pitchFamily="34" charset="0"/>
                          <a:cs typeface="Arial" charset="0"/>
                        </a:rPr>
                        <a:t>Předmět </a:t>
                      </a:r>
                    </a:p>
                  </a:txBody>
                  <a:tcPr marL="91452" marR="91452" marT="45730" marB="4573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entury Gothic" pitchFamily="34" charset="0"/>
                          <a:cs typeface="Arial" charset="0"/>
                        </a:rPr>
                        <a:t>NEJ</a:t>
                      </a:r>
                    </a:p>
                  </a:txBody>
                  <a:tcPr marL="91452" marR="91452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entury Gothic" pitchFamily="34" charset="0"/>
                          <a:cs typeface="Arial" charset="0"/>
                        </a:rPr>
                        <a:t>Tematická oblast</a:t>
                      </a:r>
                    </a:p>
                  </a:txBody>
                  <a:tcPr marL="91452" marR="91452" marT="45730" marB="4573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entury Gothic" pitchFamily="34" charset="0"/>
                          <a:cs typeface="Arial" charset="0"/>
                        </a:rPr>
                        <a:t>Obchod a služby</a:t>
                      </a:r>
                    </a:p>
                  </a:txBody>
                  <a:tcPr marL="91452" marR="91452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entury Gothic" pitchFamily="34" charset="0"/>
                          <a:cs typeface="Arial" charset="0"/>
                        </a:rPr>
                        <a:t>Téma</a:t>
                      </a:r>
                    </a:p>
                  </a:txBody>
                  <a:tcPr marL="91452" marR="91452" marT="45730" marB="4573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entury Gothic" pitchFamily="34" charset="0"/>
                          <a:cs typeface="Arial" charset="0"/>
                        </a:rPr>
                        <a:t>Služby</a:t>
                      </a:r>
                      <a:endParaRPr kumimoji="0" lang="cs-CZ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Century Gothic" pitchFamily="34" charset="0"/>
                        <a:cs typeface="Arial" charset="0"/>
                      </a:endParaRPr>
                    </a:p>
                  </a:txBody>
                  <a:tcPr marL="91452" marR="91452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7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entury Gothic" pitchFamily="34" charset="0"/>
                          <a:cs typeface="Arial" charset="0"/>
                        </a:rPr>
                        <a:t>Ročník</a:t>
                      </a:r>
                    </a:p>
                  </a:txBody>
                  <a:tcPr marL="91452" marR="91452" marT="45730" marB="4573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entury Gothic" pitchFamily="34" charset="0"/>
                          <a:cs typeface="Arial" charset="0"/>
                        </a:rPr>
                        <a:t>3, 4 - gastronomie</a:t>
                      </a:r>
                    </a:p>
                  </a:txBody>
                  <a:tcPr marL="91452" marR="91452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entury Gothic" pitchFamily="34" charset="0"/>
                          <a:cs typeface="Arial" charset="0"/>
                        </a:rPr>
                        <a:t>Jméno autora</a:t>
                      </a:r>
                    </a:p>
                  </a:txBody>
                  <a:tcPr marL="91452" marR="91452" marT="45730" marB="4573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entury Gothic" pitchFamily="34" charset="0"/>
                          <a:cs typeface="Arial" charset="0"/>
                        </a:rPr>
                        <a:t>Pavel Němec</a:t>
                      </a:r>
                    </a:p>
                  </a:txBody>
                  <a:tcPr marL="91452" marR="91452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7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entury Gothic" pitchFamily="34" charset="0"/>
                          <a:cs typeface="Arial" charset="0"/>
                        </a:rPr>
                        <a:t>Datum tvorby</a:t>
                      </a:r>
                    </a:p>
                  </a:txBody>
                  <a:tcPr marL="91452" marR="91452" marT="45730" marB="4573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entury Gothic" pitchFamily="34" charset="0"/>
                          <a:cs typeface="Arial" charset="0"/>
                        </a:rPr>
                        <a:t>11.5.2013</a:t>
                      </a:r>
                    </a:p>
                  </a:txBody>
                  <a:tcPr marL="91452" marR="91452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97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entury Gothic" pitchFamily="34" charset="0"/>
                          <a:cs typeface="Arial" charset="0"/>
                        </a:rPr>
                        <a:t>Anotace</a:t>
                      </a:r>
                    </a:p>
                  </a:txBody>
                  <a:tcPr marL="91452" marR="91452" marT="45730" marB="4573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entury Gothic" pitchFamily="34" charset="0"/>
                          <a:cs typeface="Arial" charset="0"/>
                        </a:rPr>
                        <a:t>Prezentace slouží  k výkladu tématu služby, zároveň  lze tuto prezentaci využít jako materiálu pro opakování  a  prověřování  znalostí  žáků.</a:t>
                      </a:r>
                    </a:p>
                  </a:txBody>
                  <a:tcPr marL="91452" marR="91452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1835696" y="476672"/>
            <a:ext cx="57606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solidFill>
                  <a:schemeClr val="accent4">
                    <a:lumMod val="75000"/>
                  </a:schemeClr>
                </a:solidFill>
              </a:rPr>
              <a:t>DIGITÁLNÍ</a:t>
            </a:r>
            <a:r>
              <a:rPr lang="cs-CZ" b="1" dirty="0" smtClean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cs-CZ" sz="3200" b="1" dirty="0" smtClean="0">
                <a:solidFill>
                  <a:schemeClr val="accent4">
                    <a:lumMod val="75000"/>
                  </a:schemeClr>
                </a:solidFill>
              </a:rPr>
              <a:t>UČEBNÍ MATERIÁL</a:t>
            </a:r>
            <a:endParaRPr lang="cs-CZ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pic>
        <p:nvPicPr>
          <p:cNvPr id="5" name="obrázek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619672" y="5517232"/>
            <a:ext cx="5761037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7031531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000" b="1" dirty="0" err="1" smtClean="0">
                <a:latin typeface="Old English Text MT" pitchFamily="66" charset="0"/>
              </a:rPr>
              <a:t>Dienste</a:t>
            </a:r>
            <a:endParaRPr lang="cs-CZ" sz="6000" b="1" dirty="0">
              <a:latin typeface="Old English Text MT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3052935"/>
          </a:xfrm>
        </p:spPr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cs-CZ" sz="3800" b="1" dirty="0" err="1" smtClean="0"/>
              <a:t>Was</a:t>
            </a:r>
            <a:r>
              <a:rPr lang="cs-CZ" sz="3800" b="1" dirty="0" smtClean="0"/>
              <a:t> der </a:t>
            </a:r>
            <a:r>
              <a:rPr lang="cs-CZ" sz="3800" b="1" dirty="0" err="1" smtClean="0"/>
              <a:t>Begriff</a:t>
            </a:r>
            <a:r>
              <a:rPr lang="cs-CZ" sz="3800" b="1" dirty="0" smtClean="0"/>
              <a:t> „</a:t>
            </a:r>
            <a:r>
              <a:rPr lang="cs-CZ" sz="3800" b="1" dirty="0" err="1" smtClean="0"/>
              <a:t>Dienste</a:t>
            </a:r>
            <a:r>
              <a:rPr lang="cs-CZ" sz="3800" b="1" dirty="0" smtClean="0"/>
              <a:t>“ </a:t>
            </a:r>
            <a:r>
              <a:rPr lang="cs-CZ" sz="3800" b="1" dirty="0" err="1" smtClean="0"/>
              <a:t>eigentlich</a:t>
            </a:r>
            <a:r>
              <a:rPr lang="cs-CZ" sz="3800" b="1" dirty="0" smtClean="0"/>
              <a:t> </a:t>
            </a:r>
            <a:r>
              <a:rPr lang="cs-CZ" sz="3800" b="1" dirty="0" err="1" smtClean="0"/>
              <a:t>bedeutet</a:t>
            </a:r>
            <a:r>
              <a:rPr lang="cs-CZ" sz="3800" b="1" dirty="0" smtClean="0"/>
              <a:t>?</a:t>
            </a:r>
            <a:r>
              <a:rPr lang="cs-CZ" b="1" dirty="0" smtClean="0"/>
              <a:t>	</a:t>
            </a:r>
          </a:p>
          <a:p>
            <a:pPr>
              <a:buNone/>
            </a:pPr>
            <a:endParaRPr lang="cs-CZ" b="1" dirty="0" smtClean="0"/>
          </a:p>
          <a:p>
            <a:pPr algn="ctr">
              <a:buNone/>
            </a:pPr>
            <a:r>
              <a:rPr lang="cs-CZ" b="1" dirty="0" err="1" smtClean="0"/>
              <a:t>Einfach</a:t>
            </a:r>
            <a:r>
              <a:rPr lang="cs-CZ" b="1" dirty="0" smtClean="0"/>
              <a:t> </a:t>
            </a:r>
            <a:r>
              <a:rPr lang="cs-CZ" b="1" dirty="0" err="1" smtClean="0"/>
              <a:t>gesagt</a:t>
            </a:r>
            <a:r>
              <a:rPr lang="cs-CZ" b="1" dirty="0" smtClean="0"/>
              <a:t> – </a:t>
            </a:r>
            <a:r>
              <a:rPr lang="cs-CZ" b="1" dirty="0" err="1" smtClean="0"/>
              <a:t>die</a:t>
            </a:r>
            <a:r>
              <a:rPr lang="cs-CZ" b="1" dirty="0" smtClean="0"/>
              <a:t> </a:t>
            </a:r>
            <a:r>
              <a:rPr lang="cs-CZ" b="1" dirty="0" err="1" smtClean="0"/>
              <a:t>Dienste</a:t>
            </a:r>
            <a:r>
              <a:rPr lang="cs-CZ" b="1" dirty="0" smtClean="0"/>
              <a:t> </a:t>
            </a:r>
            <a:r>
              <a:rPr lang="cs-CZ" b="1" dirty="0" err="1" smtClean="0"/>
              <a:t>sind</a:t>
            </a:r>
            <a:r>
              <a:rPr lang="cs-CZ" b="1" dirty="0" smtClean="0"/>
              <a:t> </a:t>
            </a:r>
            <a:r>
              <a:rPr lang="cs-CZ" b="1" dirty="0" err="1" smtClean="0"/>
              <a:t>die</a:t>
            </a:r>
            <a:r>
              <a:rPr lang="cs-CZ" b="1" dirty="0" smtClean="0"/>
              <a:t> </a:t>
            </a:r>
            <a:r>
              <a:rPr lang="cs-CZ" b="1" dirty="0" err="1" smtClean="0"/>
              <a:t>Aktivitäten</a:t>
            </a:r>
            <a:r>
              <a:rPr lang="cs-CZ" b="1" dirty="0" smtClean="0"/>
              <a:t>, </a:t>
            </a:r>
            <a:r>
              <a:rPr lang="cs-CZ" b="1" dirty="0" err="1" smtClean="0"/>
              <a:t>die</a:t>
            </a:r>
            <a:r>
              <a:rPr lang="cs-CZ" b="1" dirty="0" smtClean="0"/>
              <a:t> </a:t>
            </a:r>
            <a:r>
              <a:rPr lang="cs-CZ" b="1" dirty="0" err="1" smtClean="0"/>
              <a:t>die</a:t>
            </a:r>
            <a:r>
              <a:rPr lang="cs-CZ" b="1" dirty="0" smtClean="0"/>
              <a:t> </a:t>
            </a:r>
            <a:r>
              <a:rPr lang="cs-CZ" b="1" dirty="0" err="1" smtClean="0"/>
              <a:t>Bedarfe</a:t>
            </a:r>
            <a:r>
              <a:rPr lang="cs-CZ" b="1" dirty="0" smtClean="0"/>
              <a:t> der </a:t>
            </a:r>
            <a:r>
              <a:rPr lang="cs-CZ" b="1" dirty="0" err="1" smtClean="0"/>
              <a:t>Bewohner</a:t>
            </a:r>
            <a:r>
              <a:rPr lang="cs-CZ" b="1" dirty="0" smtClean="0"/>
              <a:t> </a:t>
            </a:r>
            <a:r>
              <a:rPr lang="cs-CZ" b="1" dirty="0" err="1" smtClean="0"/>
              <a:t>einer</a:t>
            </a:r>
            <a:r>
              <a:rPr lang="cs-CZ" b="1" dirty="0" smtClean="0"/>
              <a:t> </a:t>
            </a:r>
            <a:r>
              <a:rPr lang="cs-CZ" b="1" dirty="0" err="1" smtClean="0"/>
              <a:t>Stadt</a:t>
            </a:r>
            <a:r>
              <a:rPr lang="cs-CZ" b="1" dirty="0" smtClean="0"/>
              <a:t> oder Region </a:t>
            </a:r>
            <a:r>
              <a:rPr lang="cs-CZ" b="1" dirty="0" err="1" smtClean="0"/>
              <a:t>befriedigen</a:t>
            </a:r>
            <a:r>
              <a:rPr lang="cs-CZ" b="1" dirty="0" smtClean="0"/>
              <a:t> </a:t>
            </a:r>
            <a:r>
              <a:rPr lang="cs-CZ" b="1" dirty="0" err="1" smtClean="0"/>
              <a:t>sollten</a:t>
            </a:r>
            <a:r>
              <a:rPr lang="cs-CZ" b="1" dirty="0" smtClean="0"/>
              <a:t>.</a:t>
            </a:r>
            <a:endParaRPr lang="cs-CZ" dirty="0"/>
          </a:p>
        </p:txBody>
      </p:sp>
      <p:pic>
        <p:nvPicPr>
          <p:cNvPr id="1026" name="Picture 2" descr="C:\Users\SŠGaS05\AppData\Local\Microsoft\Windows\Temporary Internet Files\Content.IE5\C2VAK55F\MC900297453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23928" y="4509120"/>
            <a:ext cx="1420063" cy="182971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821142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57200" y="1600200"/>
            <a:ext cx="3754760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4000" b="1" dirty="0" err="1" smtClean="0"/>
              <a:t>Allgemein</a:t>
            </a:r>
            <a:r>
              <a:rPr lang="cs-CZ" sz="4000" b="1" dirty="0" smtClean="0"/>
              <a:t> </a:t>
            </a:r>
          </a:p>
          <a:p>
            <a:pPr>
              <a:buNone/>
            </a:pPr>
            <a:r>
              <a:rPr lang="cs-CZ" sz="4000" b="1" dirty="0" err="1" smtClean="0"/>
              <a:t>können</a:t>
            </a:r>
            <a:r>
              <a:rPr lang="cs-CZ" sz="4000" b="1" dirty="0" smtClean="0"/>
              <a:t> </a:t>
            </a:r>
            <a:r>
              <a:rPr lang="cs-CZ" sz="4000" b="1" dirty="0" err="1" smtClean="0"/>
              <a:t>die</a:t>
            </a:r>
            <a:r>
              <a:rPr lang="cs-CZ" sz="4000" b="1" dirty="0" smtClean="0"/>
              <a:t> </a:t>
            </a:r>
          </a:p>
          <a:p>
            <a:pPr>
              <a:buNone/>
            </a:pPr>
            <a:r>
              <a:rPr lang="cs-CZ" sz="4000" b="1" dirty="0" err="1" smtClean="0"/>
              <a:t>Dienste</a:t>
            </a:r>
            <a:r>
              <a:rPr lang="cs-CZ" sz="4000" b="1" dirty="0" smtClean="0"/>
              <a:t> in </a:t>
            </a:r>
            <a:r>
              <a:rPr lang="cs-CZ" sz="4000" b="1" dirty="0" err="1" smtClean="0"/>
              <a:t>zwei</a:t>
            </a:r>
            <a:r>
              <a:rPr lang="cs-CZ" sz="4000" b="1" dirty="0" smtClean="0"/>
              <a:t> </a:t>
            </a:r>
          </a:p>
          <a:p>
            <a:pPr>
              <a:buNone/>
            </a:pPr>
            <a:r>
              <a:rPr lang="cs-CZ" sz="4000" b="1" dirty="0" err="1" smtClean="0"/>
              <a:t>Gruppen</a:t>
            </a:r>
            <a:r>
              <a:rPr lang="cs-CZ" sz="4000" b="1" dirty="0" smtClean="0"/>
              <a:t> </a:t>
            </a:r>
          </a:p>
          <a:p>
            <a:pPr>
              <a:buNone/>
            </a:pPr>
            <a:r>
              <a:rPr lang="cs-CZ" sz="4000" b="1" dirty="0" err="1" smtClean="0"/>
              <a:t>eingeteilt</a:t>
            </a:r>
            <a:r>
              <a:rPr lang="cs-CZ" sz="4000" b="1" dirty="0" smtClean="0"/>
              <a:t> </a:t>
            </a:r>
          </a:p>
          <a:p>
            <a:pPr>
              <a:buNone/>
            </a:pPr>
            <a:r>
              <a:rPr lang="cs-CZ" sz="4000" b="1" dirty="0" err="1" smtClean="0"/>
              <a:t>werden</a:t>
            </a:r>
            <a:r>
              <a:rPr lang="cs-CZ" sz="4000" b="1" dirty="0" smtClean="0"/>
              <a:t>. </a:t>
            </a:r>
          </a:p>
          <a:p>
            <a:endParaRPr lang="cs-CZ" dirty="0" smtClean="0"/>
          </a:p>
        </p:txBody>
      </p:sp>
      <p:sp>
        <p:nvSpPr>
          <p:cNvPr id="13" name="Obdélník 12"/>
          <p:cNvSpPr/>
          <p:nvPr/>
        </p:nvSpPr>
        <p:spPr>
          <a:xfrm>
            <a:off x="4491493" y="1556792"/>
            <a:ext cx="3655039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4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KOMMERZIELLE </a:t>
            </a:r>
          </a:p>
          <a:p>
            <a:pPr algn="ctr"/>
            <a:r>
              <a:rPr lang="cs-CZ" sz="4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DIENSTE</a:t>
            </a:r>
            <a:endParaRPr lang="cs-CZ" sz="4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5292080" y="2996952"/>
            <a:ext cx="188064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28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und</a:t>
            </a:r>
            <a:r>
              <a:rPr lang="cs-CZ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/oder</a:t>
            </a:r>
            <a:endParaRPr lang="cs-CZ" sz="2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3779912" y="3645024"/>
            <a:ext cx="4945393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4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ÖFFENTLICHE DIENSTE</a:t>
            </a:r>
            <a:endParaRPr lang="cs-CZ" sz="4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9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/>
          </a:bodyPr>
          <a:lstStyle/>
          <a:p>
            <a:r>
              <a:rPr lang="cs-CZ" sz="6000" b="1" dirty="0" err="1" smtClean="0">
                <a:latin typeface="Old English Text MT" pitchFamily="66" charset="0"/>
              </a:rPr>
              <a:t>Dienste</a:t>
            </a:r>
            <a:endParaRPr lang="cs-CZ" sz="6000" b="1" dirty="0">
              <a:latin typeface="Old English Text MT" pitchFamily="66" charset="0"/>
            </a:endParaRPr>
          </a:p>
        </p:txBody>
      </p:sp>
      <p:pic>
        <p:nvPicPr>
          <p:cNvPr id="2050" name="Picture 2" descr="C:\Users\SŠGaS05\AppData\Local\Microsoft\Windows\Temporary Internet Files\Content.IE5\ZOXRL00O\MC900023493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4365104"/>
            <a:ext cx="1296144" cy="194421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575452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67544" y="1268760"/>
            <a:ext cx="8219256" cy="5184576"/>
          </a:xfrm>
        </p:spPr>
        <p:txBody>
          <a:bodyPr>
            <a:normAutofit/>
          </a:bodyPr>
          <a:lstStyle/>
          <a:p>
            <a:r>
              <a:rPr lang="cs-CZ" dirty="0" err="1" smtClean="0"/>
              <a:t>Versuche</a:t>
            </a:r>
            <a:r>
              <a:rPr lang="cs-CZ" dirty="0" smtClean="0"/>
              <a:t> </a:t>
            </a:r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einzelne</a:t>
            </a:r>
            <a:r>
              <a:rPr lang="cs-CZ" dirty="0" smtClean="0"/>
              <a:t> </a:t>
            </a:r>
            <a:r>
              <a:rPr lang="cs-CZ" dirty="0" err="1" smtClean="0"/>
              <a:t>Dienste</a:t>
            </a:r>
            <a:r>
              <a:rPr lang="cs-CZ" dirty="0" smtClean="0"/>
              <a:t> in </a:t>
            </a:r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richtigen</a:t>
            </a:r>
            <a:r>
              <a:rPr lang="cs-CZ" dirty="0" smtClean="0"/>
              <a:t> </a:t>
            </a:r>
            <a:r>
              <a:rPr lang="cs-CZ" dirty="0" err="1" smtClean="0"/>
              <a:t>Spalten</a:t>
            </a:r>
            <a:r>
              <a:rPr lang="cs-CZ" dirty="0" smtClean="0"/>
              <a:t> </a:t>
            </a:r>
            <a:r>
              <a:rPr lang="cs-CZ" dirty="0" err="1" smtClean="0"/>
              <a:t>einzuordnen</a:t>
            </a:r>
            <a:r>
              <a:rPr lang="cs-CZ" dirty="0" smtClean="0"/>
              <a:t>:</a:t>
            </a:r>
          </a:p>
          <a:p>
            <a:endParaRPr lang="cs-CZ" dirty="0" smtClean="0"/>
          </a:p>
        </p:txBody>
      </p:sp>
      <p:sp>
        <p:nvSpPr>
          <p:cNvPr id="13" name="Obdélník 12"/>
          <p:cNvSpPr/>
          <p:nvPr/>
        </p:nvSpPr>
        <p:spPr>
          <a:xfrm>
            <a:off x="395536" y="2348880"/>
            <a:ext cx="2520280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2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KOMMERZIELL</a:t>
            </a:r>
            <a:endParaRPr lang="cs-CZ" sz="28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6012160" y="2276872"/>
            <a:ext cx="2012090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ÖFFENTLICH</a:t>
            </a:r>
            <a:endParaRPr lang="cs-CZ" sz="2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3785496" y="2924944"/>
            <a:ext cx="1722608" cy="523220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2800" b="1" cap="none" spc="0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Friseur</a:t>
            </a:r>
            <a:endParaRPr lang="cs-CZ" sz="28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3707903" y="3861048"/>
            <a:ext cx="2664297" cy="523220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2800" b="1" cap="none" spc="0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Wasserlieferung</a:t>
            </a:r>
            <a:endParaRPr lang="cs-CZ" sz="28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2915816" y="4869160"/>
            <a:ext cx="2333204" cy="523220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2800" b="1" cap="none" spc="0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Autowerkstatt</a:t>
            </a:r>
            <a:endParaRPr lang="cs-CZ" sz="28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467544" y="5157192"/>
            <a:ext cx="1074079" cy="523220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B</a:t>
            </a:r>
            <a:r>
              <a:rPr lang="cs-CZ" sz="28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ank</a:t>
            </a:r>
            <a:endParaRPr lang="cs-CZ" sz="28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323528" y="3861048"/>
            <a:ext cx="3220629" cy="523220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2800" b="1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Gesundheitswesen</a:t>
            </a:r>
            <a:endParaRPr lang="cs-CZ" sz="28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1647241" y="4653136"/>
            <a:ext cx="825675" cy="523220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Post</a:t>
            </a:r>
            <a:endParaRPr lang="cs-CZ" sz="28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6516216" y="2996952"/>
            <a:ext cx="1728192" cy="523220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2800" b="1" cap="none" spc="0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Polizei</a:t>
            </a:r>
            <a:endParaRPr lang="cs-CZ" sz="28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6660232" y="3861048"/>
            <a:ext cx="2088232" cy="523220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2800" b="1" cap="none" spc="0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Feuerwehr</a:t>
            </a:r>
            <a:endParaRPr lang="cs-CZ" sz="28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755577" y="2996952"/>
            <a:ext cx="1850774" cy="523220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2800" b="1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7030A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Abfälle</a:t>
            </a:r>
            <a:endParaRPr lang="cs-CZ" sz="28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7030A0"/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5918553" y="4725144"/>
            <a:ext cx="2777428" cy="523220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28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Internet </a:t>
            </a:r>
            <a:r>
              <a:rPr lang="cs-CZ" sz="2800" b="1" cap="none" spc="0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Anbieter</a:t>
            </a:r>
            <a:endParaRPr lang="cs-CZ" sz="28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1187624" y="5805264"/>
            <a:ext cx="2160240" cy="523220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28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Kosmetik</a:t>
            </a:r>
            <a:endParaRPr lang="cs-CZ" sz="28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22" name="Obdélník 21"/>
          <p:cNvSpPr/>
          <p:nvPr/>
        </p:nvSpPr>
        <p:spPr>
          <a:xfrm>
            <a:off x="3923928" y="5661248"/>
            <a:ext cx="1872208" cy="523220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2800" b="1" cap="none" spc="0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Wäscherei</a:t>
            </a:r>
            <a:endParaRPr lang="cs-CZ" sz="28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23" name="Obdélník 22"/>
          <p:cNvSpPr/>
          <p:nvPr/>
        </p:nvSpPr>
        <p:spPr>
          <a:xfrm>
            <a:off x="6542662" y="5589240"/>
            <a:ext cx="1828194" cy="523220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2800" b="1" cap="none" spc="0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Unterkunft</a:t>
            </a:r>
            <a:endParaRPr lang="cs-CZ" sz="28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25" name="Nadpis 1"/>
          <p:cNvSpPr txBox="1">
            <a:spLocks/>
          </p:cNvSpPr>
          <p:nvPr/>
        </p:nvSpPr>
        <p:spPr>
          <a:xfrm>
            <a:off x="609600" y="0"/>
            <a:ext cx="8229600" cy="15700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60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Old English Text MT" pitchFamily="66" charset="0"/>
                <a:ea typeface="+mj-ea"/>
                <a:cs typeface="+mj-cs"/>
              </a:rPr>
              <a:t>Dienste</a:t>
            </a:r>
            <a:endParaRPr kumimoji="0" lang="cs-CZ" sz="60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Old English Text MT" pitchFamily="66" charset="0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75452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57200" y="1600200"/>
            <a:ext cx="4042792" cy="4525963"/>
          </a:xfrm>
        </p:spPr>
        <p:txBody>
          <a:bodyPr>
            <a:normAutofit fontScale="92500" lnSpcReduction="10000"/>
          </a:bodyPr>
          <a:lstStyle/>
          <a:p>
            <a:r>
              <a:rPr lang="cs-CZ" dirty="0" err="1" smtClean="0">
                <a:solidFill>
                  <a:schemeClr val="accent1">
                    <a:lumMod val="75000"/>
                  </a:schemeClr>
                </a:solidFill>
              </a:rPr>
              <a:t>Kommerzielle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 D.</a:t>
            </a:r>
            <a:r>
              <a:rPr lang="cs-CZ" dirty="0" smtClean="0"/>
              <a:t> – </a:t>
            </a:r>
            <a:r>
              <a:rPr lang="cs-CZ" dirty="0" err="1" smtClean="0"/>
              <a:t>diese</a:t>
            </a:r>
            <a:r>
              <a:rPr lang="cs-CZ" dirty="0" smtClean="0"/>
              <a:t> </a:t>
            </a:r>
            <a:r>
              <a:rPr lang="cs-CZ" dirty="0" err="1" smtClean="0"/>
              <a:t>Dienste</a:t>
            </a:r>
            <a:r>
              <a:rPr lang="cs-CZ" dirty="0" smtClean="0"/>
              <a:t> </a:t>
            </a:r>
            <a:r>
              <a:rPr lang="cs-CZ" dirty="0" err="1" smtClean="0"/>
              <a:t>sind</a:t>
            </a:r>
            <a:r>
              <a:rPr lang="cs-CZ" dirty="0" smtClean="0"/>
              <a:t> </a:t>
            </a:r>
            <a:r>
              <a:rPr lang="cs-CZ" dirty="0" err="1" smtClean="0"/>
              <a:t>etwas</a:t>
            </a:r>
            <a:r>
              <a:rPr lang="cs-CZ" dirty="0" smtClean="0"/>
              <a:t> </a:t>
            </a:r>
            <a:r>
              <a:rPr lang="cs-CZ" dirty="0" err="1" smtClean="0"/>
              <a:t>Zusätzliches</a:t>
            </a:r>
            <a:r>
              <a:rPr lang="cs-CZ" dirty="0" smtClean="0"/>
              <a:t> – </a:t>
            </a:r>
            <a:r>
              <a:rPr lang="cs-CZ" dirty="0" err="1" smtClean="0"/>
              <a:t>das</a:t>
            </a:r>
            <a:r>
              <a:rPr lang="cs-CZ" dirty="0" smtClean="0"/>
              <a:t> </a:t>
            </a:r>
            <a:r>
              <a:rPr lang="cs-CZ" dirty="0" err="1" smtClean="0"/>
              <a:t>sind</a:t>
            </a:r>
            <a:r>
              <a:rPr lang="cs-CZ" dirty="0" smtClean="0"/>
              <a:t> </a:t>
            </a:r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Dienste</a:t>
            </a:r>
            <a:r>
              <a:rPr lang="cs-CZ" dirty="0" smtClean="0"/>
              <a:t>, </a:t>
            </a:r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nicht</a:t>
            </a:r>
            <a:r>
              <a:rPr lang="cs-CZ" dirty="0" smtClean="0"/>
              <a:t> </a:t>
            </a:r>
            <a:r>
              <a:rPr lang="cs-CZ" dirty="0" err="1" smtClean="0"/>
              <a:t>von</a:t>
            </a:r>
            <a:r>
              <a:rPr lang="cs-CZ" dirty="0" smtClean="0"/>
              <a:t> der </a:t>
            </a:r>
            <a:r>
              <a:rPr lang="cs-CZ" dirty="0" err="1" smtClean="0"/>
              <a:t>Stadt</a:t>
            </a:r>
            <a:r>
              <a:rPr lang="cs-CZ" dirty="0" smtClean="0"/>
              <a:t> oder </a:t>
            </a:r>
            <a:r>
              <a:rPr lang="cs-CZ" dirty="0" err="1" smtClean="0"/>
              <a:t>Staat</a:t>
            </a:r>
            <a:r>
              <a:rPr lang="cs-CZ" dirty="0" smtClean="0"/>
              <a:t> </a:t>
            </a:r>
            <a:r>
              <a:rPr lang="cs-CZ" dirty="0" err="1" smtClean="0"/>
              <a:t>nicht</a:t>
            </a:r>
            <a:r>
              <a:rPr lang="cs-CZ" dirty="0" smtClean="0"/>
              <a:t> </a:t>
            </a:r>
            <a:r>
              <a:rPr lang="cs-CZ" dirty="0" err="1" smtClean="0"/>
              <a:t>geleistet</a:t>
            </a:r>
            <a:r>
              <a:rPr lang="cs-CZ" dirty="0" smtClean="0"/>
              <a:t> </a:t>
            </a:r>
            <a:r>
              <a:rPr lang="cs-CZ" dirty="0" err="1" smtClean="0"/>
              <a:t>sind</a:t>
            </a:r>
            <a:r>
              <a:rPr lang="cs-CZ" dirty="0" smtClean="0"/>
              <a:t>. </a:t>
            </a:r>
            <a:r>
              <a:rPr lang="cs-CZ" dirty="0" err="1" smtClean="0"/>
              <a:t>Zugleich</a:t>
            </a:r>
            <a:r>
              <a:rPr lang="cs-CZ" dirty="0" smtClean="0"/>
              <a:t> </a:t>
            </a:r>
            <a:r>
              <a:rPr lang="cs-CZ" dirty="0" err="1" smtClean="0"/>
              <a:t>sind</a:t>
            </a:r>
            <a:r>
              <a:rPr lang="cs-CZ" dirty="0" smtClean="0"/>
              <a:t> </a:t>
            </a:r>
            <a:r>
              <a:rPr lang="cs-CZ" dirty="0" err="1" smtClean="0"/>
              <a:t>diese</a:t>
            </a:r>
            <a:r>
              <a:rPr lang="cs-CZ" dirty="0" smtClean="0"/>
              <a:t> </a:t>
            </a:r>
            <a:r>
              <a:rPr lang="cs-CZ" dirty="0" err="1" smtClean="0"/>
              <a:t>Dienste</a:t>
            </a:r>
            <a:r>
              <a:rPr lang="cs-CZ" dirty="0" smtClean="0"/>
              <a:t> </a:t>
            </a:r>
            <a:r>
              <a:rPr lang="cs-CZ" dirty="0" err="1" smtClean="0"/>
              <a:t>von</a:t>
            </a:r>
            <a:r>
              <a:rPr lang="cs-CZ" dirty="0" smtClean="0"/>
              <a:t> den </a:t>
            </a:r>
            <a:r>
              <a:rPr lang="cs-CZ" dirty="0" err="1" smtClean="0"/>
              <a:t>Kunden</a:t>
            </a:r>
            <a:r>
              <a:rPr lang="cs-CZ" dirty="0" smtClean="0"/>
              <a:t> </a:t>
            </a:r>
            <a:r>
              <a:rPr lang="cs-CZ" dirty="0" err="1" smtClean="0"/>
              <a:t>voll</a:t>
            </a:r>
            <a:r>
              <a:rPr lang="cs-CZ" dirty="0" smtClean="0"/>
              <a:t> </a:t>
            </a:r>
            <a:r>
              <a:rPr lang="cs-CZ" dirty="0" err="1" smtClean="0"/>
              <a:t>bezahlt</a:t>
            </a:r>
            <a:r>
              <a:rPr lang="cs-CZ" dirty="0" smtClean="0"/>
              <a:t> </a:t>
            </a:r>
            <a:r>
              <a:rPr lang="cs-CZ" dirty="0" err="1" smtClean="0"/>
              <a:t>sind</a:t>
            </a:r>
            <a:r>
              <a:rPr lang="cs-CZ" dirty="0" smtClean="0"/>
              <a:t>.</a:t>
            </a:r>
          </a:p>
        </p:txBody>
      </p:sp>
      <p:sp>
        <p:nvSpPr>
          <p:cNvPr id="6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/>
          </a:bodyPr>
          <a:lstStyle/>
          <a:p>
            <a:r>
              <a:rPr lang="cs-CZ" sz="6000" b="1" dirty="0" err="1" smtClean="0">
                <a:latin typeface="Old English Text MT" pitchFamily="66" charset="0"/>
              </a:rPr>
              <a:t>Dienste</a:t>
            </a:r>
            <a:endParaRPr lang="cs-CZ" sz="6000" b="1" dirty="0">
              <a:latin typeface="Old English Text MT" pitchFamily="66" charset="0"/>
            </a:endParaRPr>
          </a:p>
        </p:txBody>
      </p:sp>
      <p:sp>
        <p:nvSpPr>
          <p:cNvPr id="7" name="Zástupný symbol pro obsah 3"/>
          <p:cNvSpPr txBox="1">
            <a:spLocks/>
          </p:cNvSpPr>
          <p:nvPr/>
        </p:nvSpPr>
        <p:spPr>
          <a:xfrm>
            <a:off x="4788024" y="1556792"/>
            <a:ext cx="4042792" cy="4525963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32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Öffentliche</a:t>
            </a:r>
            <a:r>
              <a:rPr kumimoji="0" lang="cs-CZ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D.</a:t>
            </a: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– </a:t>
            </a:r>
            <a:r>
              <a:rPr kumimoji="0" lang="cs-CZ" sz="32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cs-CZ" sz="3200" b="0" i="0" u="none" strike="noStrike" kern="120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Dienste</a:t>
            </a:r>
            <a:r>
              <a:rPr lang="cs-CZ" sz="3200" dirty="0" smtClean="0"/>
              <a:t>, </a:t>
            </a:r>
            <a:r>
              <a:rPr lang="cs-CZ" sz="3200" dirty="0" err="1" smtClean="0"/>
              <a:t>die</a:t>
            </a:r>
            <a:r>
              <a:rPr lang="cs-CZ" sz="3200" dirty="0" smtClean="0"/>
              <a:t> </a:t>
            </a:r>
            <a:r>
              <a:rPr lang="cs-CZ" sz="3200" dirty="0" err="1" smtClean="0"/>
              <a:t>eine</a:t>
            </a:r>
            <a:r>
              <a:rPr lang="cs-CZ" sz="3200" dirty="0" smtClean="0"/>
              <a:t> </a:t>
            </a:r>
            <a:r>
              <a:rPr lang="cs-CZ" sz="3200" dirty="0" err="1" smtClean="0"/>
              <a:t>Stadt</a:t>
            </a:r>
            <a:r>
              <a:rPr lang="cs-CZ" sz="3200" dirty="0" smtClean="0"/>
              <a:t> oder </a:t>
            </a:r>
            <a:r>
              <a:rPr lang="cs-CZ" sz="3200" dirty="0" err="1" smtClean="0"/>
              <a:t>Staatsregierung</a:t>
            </a:r>
            <a:r>
              <a:rPr lang="cs-CZ" sz="3200" dirty="0" smtClean="0"/>
              <a:t> </a:t>
            </a:r>
            <a:r>
              <a:rPr lang="cs-CZ" sz="3200" dirty="0" err="1" smtClean="0"/>
              <a:t>leistet</a:t>
            </a:r>
            <a:r>
              <a:rPr lang="cs-CZ" sz="3200" dirty="0" smtClean="0"/>
              <a:t>. </a:t>
            </a:r>
            <a:r>
              <a:rPr lang="cs-CZ" sz="3200" dirty="0" err="1" smtClean="0"/>
              <a:t>Diese</a:t>
            </a:r>
            <a:r>
              <a:rPr lang="cs-CZ" sz="3200" dirty="0" smtClean="0"/>
              <a:t> </a:t>
            </a:r>
            <a:r>
              <a:rPr lang="cs-CZ" sz="3200" dirty="0" err="1"/>
              <a:t>D</a:t>
            </a:r>
            <a:r>
              <a:rPr lang="cs-CZ" sz="3200" dirty="0" err="1" smtClean="0"/>
              <a:t>ienste</a:t>
            </a:r>
            <a:r>
              <a:rPr lang="cs-CZ" sz="3200" dirty="0" smtClean="0"/>
              <a:t> </a:t>
            </a:r>
            <a:r>
              <a:rPr lang="cs-CZ" sz="3200" dirty="0" err="1" smtClean="0"/>
              <a:t>sind</a:t>
            </a:r>
            <a:r>
              <a:rPr lang="cs-CZ" sz="3200" dirty="0" smtClean="0"/>
              <a:t> </a:t>
            </a:r>
            <a:r>
              <a:rPr lang="cs-CZ" sz="3200" dirty="0" err="1" smtClean="0"/>
              <a:t>meistens</a:t>
            </a:r>
            <a:r>
              <a:rPr lang="cs-CZ" sz="3200" dirty="0" smtClean="0"/>
              <a:t> </a:t>
            </a:r>
            <a:r>
              <a:rPr lang="cs-CZ" sz="3200" dirty="0" err="1" smtClean="0"/>
              <a:t>aus</a:t>
            </a:r>
            <a:r>
              <a:rPr lang="cs-CZ" sz="3200" dirty="0" smtClean="0"/>
              <a:t> </a:t>
            </a:r>
            <a:r>
              <a:rPr lang="cs-CZ" sz="3200" dirty="0" err="1" smtClean="0"/>
              <a:t>einem</a:t>
            </a:r>
            <a:r>
              <a:rPr lang="cs-CZ" sz="3200" dirty="0" smtClean="0"/>
              <a:t> </a:t>
            </a:r>
            <a:r>
              <a:rPr lang="cs-CZ" sz="3200" dirty="0" err="1" smtClean="0"/>
              <a:t>Staatsetat</a:t>
            </a:r>
            <a:r>
              <a:rPr lang="cs-CZ" sz="3200" dirty="0" smtClean="0"/>
              <a:t> oder </a:t>
            </a:r>
            <a:r>
              <a:rPr lang="cs-CZ" sz="3200" dirty="0" err="1" smtClean="0"/>
              <a:t>partiell</a:t>
            </a:r>
            <a:r>
              <a:rPr lang="cs-CZ" sz="3200" dirty="0" smtClean="0"/>
              <a:t> </a:t>
            </a:r>
            <a:r>
              <a:rPr lang="cs-CZ" sz="3200" dirty="0" err="1" smtClean="0"/>
              <a:t>auch</a:t>
            </a:r>
            <a:r>
              <a:rPr lang="cs-CZ" sz="3200" dirty="0" smtClean="0"/>
              <a:t> von den </a:t>
            </a:r>
            <a:r>
              <a:rPr lang="cs-CZ" sz="3200" dirty="0" err="1" smtClean="0"/>
              <a:t>Bürgern</a:t>
            </a:r>
            <a:r>
              <a:rPr lang="cs-CZ" sz="3200" dirty="0" smtClean="0"/>
              <a:t> </a:t>
            </a:r>
            <a:r>
              <a:rPr lang="cs-CZ" sz="3200" dirty="0" err="1" smtClean="0"/>
              <a:t>bezahlt</a:t>
            </a:r>
            <a:r>
              <a:rPr lang="cs-CZ" sz="3200" dirty="0" smtClean="0"/>
              <a:t>.</a:t>
            </a:r>
            <a:endParaRPr kumimoji="0" lang="cs-CZ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3074" name="Picture 2" descr="C:\Users\SŠGaS05\AppData\Local\Microsoft\Windows\Temporary Internet Files\Content.IE5\C2VAK55F\MC900212127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47864" y="4941168"/>
            <a:ext cx="1841602" cy="164866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575452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Zdroje: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Galerie Klipart</a:t>
            </a:r>
          </a:p>
          <a:p>
            <a:r>
              <a:rPr lang="cs-CZ" smtClean="0"/>
              <a:t>Vlastní tvorba</a:t>
            </a:r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364903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298</TotalTime>
  <Words>189</Words>
  <Application>Microsoft Office PowerPoint</Application>
  <PresentationFormat>Předvádění na obrazovce (4:3)</PresentationFormat>
  <Paragraphs>61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Snímek 1</vt:lpstr>
      <vt:lpstr>Dienste</vt:lpstr>
      <vt:lpstr>Dienste</vt:lpstr>
      <vt:lpstr>Snímek 4</vt:lpstr>
      <vt:lpstr>Dienste</vt:lpstr>
      <vt:lpstr>Zdroje:</vt:lpstr>
    </vt:vector>
  </TitlesOfParts>
  <Company>SŠGaS Most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u217ucitel</dc:creator>
  <cp:lastModifiedBy>Luda</cp:lastModifiedBy>
  <cp:revision>50</cp:revision>
  <dcterms:created xsi:type="dcterms:W3CDTF">2012-10-29T06:53:22Z</dcterms:created>
  <dcterms:modified xsi:type="dcterms:W3CDTF">2013-12-01T14:00:15Z</dcterms:modified>
</cp:coreProperties>
</file>