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7" r:id="rId2"/>
    <p:sldId id="272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73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CCFF"/>
    <a:srgbClr val="3366FF"/>
    <a:srgbClr val="00FFCC"/>
    <a:srgbClr val="66FFFF"/>
    <a:srgbClr val="00FFFF"/>
    <a:srgbClr val="00AC83"/>
    <a:srgbClr val="00CC99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282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124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528FD9C-3B0C-4572-8057-84C8D2BAA5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6173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BC976C5-9E20-488D-9A8F-6E5E12E942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1281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DECA651-2FB2-4A7A-800C-CDC7BC89CED4}" type="slidenum">
              <a:rPr lang="cs-CZ" altLang="cs-CZ" smtClean="0"/>
              <a:pPr eaLnBrk="1" hangingPunct="1">
                <a:spcBef>
                  <a:spcPct val="0"/>
                </a:spcBef>
              </a:pPr>
              <a:t>1</a:t>
            </a:fld>
            <a:endParaRPr lang="cs-CZ" altLang="cs-CZ" smtClean="0"/>
          </a:p>
        </p:txBody>
      </p:sp>
      <p:sp>
        <p:nvSpPr>
          <p:cNvPr id="1945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6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9461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C4D7756-4570-460E-BD22-4972595C5E4F}" type="slidenum">
              <a:rPr lang="cs-CZ" altLang="cs-CZ">
                <a:latin typeface="Calibri" pitchFamily="34" charset="0"/>
              </a:rPr>
              <a:pPr algn="r" eaLnBrk="1" hangingPunct="1">
                <a:spcBef>
                  <a:spcPct val="0"/>
                </a:spcBef>
              </a:pPr>
              <a:t>1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8DE8DED-FD5D-40CC-ACF3-2E73666FD302}" type="slidenum">
              <a:rPr lang="cs-CZ" altLang="cs-CZ" smtClean="0"/>
              <a:pPr eaLnBrk="1" hangingPunct="1">
                <a:spcBef>
                  <a:spcPct val="0"/>
                </a:spcBef>
              </a:pPr>
              <a:t>9</a:t>
            </a:fld>
            <a:endParaRPr lang="cs-CZ" altLang="cs-CZ" smtClean="0"/>
          </a:p>
        </p:txBody>
      </p:sp>
      <p:sp>
        <p:nvSpPr>
          <p:cNvPr id="2048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4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0485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CEAFE06-4567-4F0B-ABF2-683E90BBB644}" type="slidenum">
              <a:rPr lang="cs-CZ" altLang="cs-CZ">
                <a:latin typeface="Calibri" pitchFamily="34" charset="0"/>
              </a:rPr>
              <a:pPr algn="r" eaLnBrk="1" hangingPunct="1">
                <a:spcBef>
                  <a:spcPct val="0"/>
                </a:spcBef>
              </a:pPr>
              <a:t>9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5CFCC8-DEDD-4343-B5E7-59D816E340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395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E76B29-18B9-4EC5-8802-2CBB82FD3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166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E30C1-8144-4735-B8FB-95832875A7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205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281BC8-7F74-4F2E-ADEF-CE97325F4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30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5D0B01-6989-49DE-A8AA-2C75272DE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744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DD22A2-D928-40B3-A15E-6EECD6A4D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446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D5647D-6618-45F6-B365-09758E0B96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55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56767D-6D0B-47A9-8AC0-1287596AF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544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D93E73-0FEA-4982-B6EE-69B847123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676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D778F0-0254-492A-B376-4D659CB682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003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DA2099-6DB7-43B8-93F4-6B221705A1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038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68AE121-C092-4DB7-8CED-0A5EAD3A93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2/29/Flag_of_Brittany_(Gwenn_ha_du)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6/6d/BlasonBRETAGN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4/4e/Rennes_place_de_la_R%C3%A9publique_DSC_452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8/84/Quimper_31_La_Pr%C3%A9fecture_et_l'Odet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9/99/Bretagne_region_locator_map.sv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4/41/CarteregionBretagne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francouzsk%C3%BD+dort&amp;source=images&amp;cd=&amp;cad=rja&amp;docid=ugSWDukAg55HlM&amp;tbnid=2lZIdWPTl4RndM:&amp;ved=0CAUQjRw&amp;url=http://www.drozdi.cz/recepty/francouzsky-cokoladovy-dort-38/&amp;ei=znhDUfvyJIe5O-KigIgK&amp;bvm=bv.43828540,d.Yms&amp;psig=AFQjCNF8Mn3BK-_psQhfFmrE-FqKKCeDxQ&amp;ust=1363462722430980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2/28/Huitres_Cancal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2/29/Flag_of_Brittany_(Gwenn_ha_du)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6/6d/BlasonBRETAGNE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rozdi.cz/recepty/francouzsky-cokoladovy-dort-38/" TargetMode="External"/><Relationship Id="rId13" Type="http://schemas.openxmlformats.org/officeDocument/2006/relationships/hyperlink" Target="http://en.wikipedia.org/wiki/File:Quimper_31_La_Pr%C3%A9fecture_et_l'Odet.jpg" TargetMode="External"/><Relationship Id="rId3" Type="http://schemas.openxmlformats.org/officeDocument/2006/relationships/hyperlink" Target="http://cs.wikipedia.org/wiki/Soubor:BlasonBRETAGNE.jpg" TargetMode="External"/><Relationship Id="rId7" Type="http://schemas.openxmlformats.org/officeDocument/2006/relationships/hyperlink" Target="http://cs.wikipedia.org/wiki/Tour_de_France" TargetMode="External"/><Relationship Id="rId12" Type="http://schemas.openxmlformats.org/officeDocument/2006/relationships/hyperlink" Target="http://en.wikipedia.org/wiki/File:Rennes_place_de_la_R%C3%A9publique_DSC_4521.JPG" TargetMode="External"/><Relationship Id="rId2" Type="http://schemas.openxmlformats.org/officeDocument/2006/relationships/hyperlink" Target="http://cs.wikipedia.org/wiki/Soubor:Flag_of_Brittany_(Gwenn_ha_du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auliflower.jpg" TargetMode="External"/><Relationship Id="rId11" Type="http://schemas.openxmlformats.org/officeDocument/2006/relationships/hyperlink" Target="http://www.locus-iste.cz/bretan/bretan-kosteliku/#farni-dvory-091-jpg" TargetMode="External"/><Relationship Id="rId5" Type="http://schemas.openxmlformats.org/officeDocument/2006/relationships/hyperlink" Target="http://commons.wikimedia.org/wiki/File:CarteregionBretagne.jpg" TargetMode="External"/><Relationship Id="rId10" Type="http://schemas.openxmlformats.org/officeDocument/2006/relationships/hyperlink" Target="http://www.locus-iste.cz/bretan-menhirova/#menhiry-001-jpg" TargetMode="External"/><Relationship Id="rId4" Type="http://schemas.openxmlformats.org/officeDocument/2006/relationships/hyperlink" Target="http://cs.wikipedia.org/wiki/Soubor:Bretagne_in_France.svg" TargetMode="External"/><Relationship Id="rId9" Type="http://schemas.openxmlformats.org/officeDocument/2006/relationships/hyperlink" Target="http://commons.wikimedia.org/wiki/File:Huitres_Canca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00" name="Group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8730395"/>
              </p:ext>
            </p:extLst>
          </p:nvPr>
        </p:nvGraphicFramePr>
        <p:xfrm>
          <a:off x="398462" y="2132856"/>
          <a:ext cx="8569325" cy="4364011"/>
        </p:xfrm>
        <a:graphic>
          <a:graphicData uri="http://schemas.openxmlformats.org/drawingml/2006/table">
            <a:tbl>
              <a:tblPr/>
              <a:tblGrid>
                <a:gridCol w="2044700"/>
                <a:gridCol w="6524625"/>
              </a:tblGrid>
              <a:tr h="9202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ŠKOLA:</a:t>
                      </a:r>
                      <a:endParaRPr kumimoji="0" lang="cs-CZ" sz="25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Gymnázium, Chomutov, Mostecká 3000, příspěvková organizace</a:t>
                      </a:r>
                      <a:endParaRPr kumimoji="0" lang="cs-CZ" sz="25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489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AUTOR: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Arial" pitchFamily="34" charset="0"/>
                        </a:rPr>
                        <a:t>Mgr.Anzhela</a:t>
                      </a:r>
                      <a:r>
                        <a:rPr kumimoji="0" lang="cs-CZ" sz="25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25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Arial" pitchFamily="34" charset="0"/>
                        </a:rPr>
                        <a:t>Sabadosh</a:t>
                      </a:r>
                      <a:endParaRPr kumimoji="0" lang="cs-CZ" sz="25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2C3036"/>
                        </a:solidFill>
                        <a:effectLst/>
                        <a:latin typeface="+mj-lt"/>
                        <a:ea typeface="+mn-ea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474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NÁZEV: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Arial" pitchFamily="34" charset="0"/>
                        </a:rPr>
                        <a:t>VY_32_INOVACE_07B_07_Bretagne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474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TEMA: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Arial" pitchFamily="34" charset="0"/>
                        </a:rPr>
                        <a:t>Civilisation</a:t>
                      </a:r>
                      <a:endParaRPr kumimoji="0" lang="cs-CZ" sz="25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2C3036"/>
                        </a:solidFill>
                        <a:effectLst/>
                        <a:latin typeface="+mj-lt"/>
                        <a:ea typeface="+mn-ea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117299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ČÍSLO PROJEKTU: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Arial" pitchFamily="34" charset="0"/>
                        </a:rPr>
                        <a:t>CZ.1.07/1.5.00/34.0816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8102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</a:rPr>
                        <a:t>DATUM TVORBY: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5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14.03.2013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88508"/>
            <a:ext cx="64770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algn="l" eaLnBrk="1" hangingPunct="1"/>
            <a:r>
              <a:rPr lang="cs-CZ" altLang="cs-CZ" sz="3600" b="1" smtClean="0">
                <a:latin typeface="Garamond" pitchFamily="18" charset="0"/>
              </a:rPr>
              <a:t>Anotace: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1800" smtClean="0">
                <a:latin typeface="Garamond" pitchFamily="18" charset="0"/>
              </a:rPr>
              <a:t> Materiál je určen k výuce tématu Reálie Francii – Bretagne.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>
                <a:latin typeface="Garamond" pitchFamily="18" charset="0"/>
              </a:rPr>
              <a:t> Prezentace obsahuje přehled základních informací o regionu: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smtClean="0">
                <a:latin typeface="Garamond" pitchFamily="18" charset="0"/>
              </a:rPr>
              <a:t>		zeměpisná poloha a klima, průmysl, ekonomika, kultura, sport, zajímavosti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smtClean="0">
                <a:latin typeface="Garamond" pitchFamily="18" charset="0"/>
              </a:rPr>
              <a:t>                velká města….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>
                <a:latin typeface="Garamond" pitchFamily="18" charset="0"/>
              </a:rPr>
              <a:t>Obrázky budou doplnění informacemi vyučujícího.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>
                <a:latin typeface="Garamond" pitchFamily="18" charset="0"/>
              </a:rPr>
              <a:t>První část  výukově hodiny je z větší části výkladová s motivační prvky (str.13)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>
                <a:latin typeface="Garamond" pitchFamily="18" charset="0"/>
              </a:rPr>
              <a:t>Na konci prezentace vytvořený kviz s pomocí kterého žáci mohou zkontrolovat své znalosti konkrétního regionu</a:t>
            </a:r>
            <a:r>
              <a:rPr lang="cs-CZ" altLang="cs-CZ" sz="1600" smtClean="0">
                <a:latin typeface="Garamond" pitchFamily="18" charset="0"/>
              </a:rPr>
              <a:t>.(str.14, 15)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>
                <a:latin typeface="Garamond" pitchFamily="18" charset="0"/>
              </a:rPr>
              <a:t>Tento materiál může být využit také k samostatnému studiu žáků.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>
                <a:latin typeface="Garamond" pitchFamily="18" charset="0"/>
              </a:rPr>
              <a:t>Materiál je určen pro žáky 3.ročníků čtyřletého a 5. ročníků šestiletého gymnázia a časově je zamyšlen na 40 min.</a:t>
            </a:r>
          </a:p>
          <a:p>
            <a:pPr eaLnBrk="1" hangingPunct="1">
              <a:lnSpc>
                <a:spcPct val="80000"/>
              </a:lnSpc>
            </a:pPr>
            <a:endParaRPr lang="cs-CZ" altLang="cs-CZ" sz="1800" smtClean="0">
              <a:latin typeface="Garamond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 smtClean="0">
                <a:latin typeface="Garamond" pitchFamily="18" charset="0"/>
              </a:rPr>
              <a:t>Vzdělávací cíle: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>
                <a:latin typeface="Garamond" pitchFamily="18" charset="0"/>
              </a:rPr>
              <a:t>Seznámit žáky se základními informacemi o této zemi.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>
                <a:latin typeface="Garamond" pitchFamily="18" charset="0"/>
              </a:rPr>
              <a:t>Rozšířit slovní zásobu žáků o nové pojmy a procvičit naučenu.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1800" b="1" smtClean="0">
              <a:latin typeface="Garamond" pitchFamily="18" charset="0"/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1800" b="1" smtClean="0">
                <a:latin typeface="Garamond" pitchFamily="18" charset="0"/>
              </a:rPr>
              <a:t>Materiál je určen k interaktivní výuce.</a:t>
            </a:r>
            <a:endParaRPr lang="cs-CZ" altLang="cs-CZ" sz="1800" smtClean="0">
              <a:latin typeface="Garamond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altLang="cs-CZ" sz="1800" smtClean="0">
              <a:latin typeface="Garamond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36575" y="1341438"/>
            <a:ext cx="7851648" cy="1828800"/>
          </a:xfrm>
          <a:extLst/>
        </p:spPr>
        <p:txBody>
          <a:bodyPr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7200" b="1" u="sng" kern="1200" dirty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Bretagne</a:t>
            </a:r>
          </a:p>
        </p:txBody>
      </p:sp>
      <p:sp>
        <p:nvSpPr>
          <p:cNvPr id="4099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213100"/>
            <a:ext cx="7854950" cy="1808163"/>
          </a:xfrm>
        </p:spPr>
        <p:txBody>
          <a:bodyPr lIns="0" rIns="18288"/>
          <a:lstStyle/>
          <a:p>
            <a:pPr marL="0" indent="0" algn="r" eaLnBrk="1" hangingPunct="1">
              <a:buFontTx/>
              <a:buNone/>
            </a:pPr>
            <a:r>
              <a:rPr lang="fr-FR" altLang="cs-CZ" b="1" smtClean="0"/>
              <a:t>Province Ouest de la France.</a:t>
            </a:r>
            <a:endParaRPr lang="cs-CZ" altLang="cs-CZ" b="1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50825" y="333375"/>
            <a:ext cx="8353425" cy="5759450"/>
          </a:xfrm>
        </p:spPr>
        <p:txBody>
          <a:bodyPr lIns="45720" rIns="45720"/>
          <a:lstStyle/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La Bretagne est l'une des 22 régions françaises de la France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métropolitaine.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plus grande ville est Rennes.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3 000 000 d´habitants</a:t>
            </a: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Langue: francais, Bretón ( langue celtique)</a:t>
            </a: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Le drapeau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(1)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est noir et blanc.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Le 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blason (2)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est noir et blanc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aussi</a:t>
            </a: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Il est géologiquement plus anciennes de France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endParaRPr lang="cs-CZ" altLang="cs-CZ" sz="2800" smtClean="0">
              <a:solidFill>
                <a:schemeClr val="bg1"/>
              </a:solidFill>
            </a:endParaRPr>
          </a:p>
          <a:p>
            <a:pPr marL="0" indent="0" eaLnBrk="1" hangingPunct="1">
              <a:buFontTx/>
              <a:buNone/>
            </a:pPr>
            <a:endParaRPr lang="cs-CZ" altLang="cs-CZ" sz="2800" smtClean="0"/>
          </a:p>
          <a:p>
            <a:pPr marL="0" indent="0" eaLnBrk="1" hangingPunct="1"/>
            <a:endParaRPr lang="cs-CZ" altLang="cs-CZ" sz="2800" smtClean="0"/>
          </a:p>
          <a:p>
            <a:pPr marL="0" indent="0" eaLnBrk="1" hangingPunct="1"/>
            <a:endParaRPr lang="cs-CZ" altLang="cs-CZ" sz="2800" smtClean="0"/>
          </a:p>
          <a:p>
            <a:pPr marL="0" indent="0" eaLnBrk="1" hangingPunct="1">
              <a:buFontTx/>
              <a:buNone/>
            </a:pPr>
            <a:endParaRPr lang="cs-CZ" altLang="cs-CZ" sz="2800" smtClean="0"/>
          </a:p>
        </p:txBody>
      </p:sp>
      <p:pic>
        <p:nvPicPr>
          <p:cNvPr id="5123" name="Picture 2" descr="Soubor:Flag of Brittany (Gwenn ha du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4076700"/>
            <a:ext cx="3240088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 descr="Soubor:BlasonBRETAGN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4005263"/>
            <a:ext cx="1296988" cy="1433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TextovéPole 4"/>
          <p:cNvSpPr txBox="1">
            <a:spLocks noChangeArrowheads="1"/>
          </p:cNvSpPr>
          <p:nvPr/>
        </p:nvSpPr>
        <p:spPr bwMode="auto">
          <a:xfrm>
            <a:off x="2051050" y="6237288"/>
            <a:ext cx="1444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1</a:t>
            </a:r>
          </a:p>
        </p:txBody>
      </p:sp>
      <p:sp>
        <p:nvSpPr>
          <p:cNvPr id="5126" name="TextovéPole 5"/>
          <p:cNvSpPr txBox="1">
            <a:spLocks noChangeArrowheads="1"/>
          </p:cNvSpPr>
          <p:nvPr/>
        </p:nvSpPr>
        <p:spPr bwMode="auto">
          <a:xfrm>
            <a:off x="6372225" y="4005263"/>
            <a:ext cx="2873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68313" y="692150"/>
            <a:ext cx="8351837" cy="4752975"/>
          </a:xfrm>
        </p:spPr>
        <p:txBody>
          <a:bodyPr lIns="45720" rIns="45720"/>
          <a:lstStyle/>
          <a:p>
            <a:pPr marL="495300" indent="-495300" eaLnBrk="1" hangingPunct="1"/>
            <a:r>
              <a:rPr lang="fr-FR" altLang="cs-CZ" b="1" smtClean="0">
                <a:solidFill>
                  <a:srgbClr val="002060"/>
                </a:solidFill>
                <a:latin typeface="Garamond" pitchFamily="18" charset="0"/>
              </a:rPr>
              <a:t>Départements</a:t>
            </a:r>
            <a:r>
              <a:rPr lang="cs-CZ" altLang="cs-CZ" b="1" smtClean="0">
                <a:solidFill>
                  <a:srgbClr val="002060"/>
                </a:solidFill>
                <a:latin typeface="Garamond" pitchFamily="18" charset="0"/>
              </a:rPr>
              <a:t>:</a:t>
            </a:r>
          </a:p>
          <a:p>
            <a:pPr marL="495300" indent="-495300" eaLnBrk="1" hangingPunct="1">
              <a:buFontTx/>
              <a:buNone/>
            </a:pPr>
            <a:r>
              <a:rPr lang="cs-CZ" altLang="cs-CZ" smtClean="0">
                <a:solidFill>
                  <a:srgbClr val="002060"/>
                </a:solidFill>
                <a:latin typeface="Garamond" pitchFamily="18" charset="0"/>
              </a:rPr>
              <a:t>	</a:t>
            </a:r>
            <a: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  <a:t>Côtes-d'Armor</a:t>
            </a:r>
            <a:b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</a:br>
            <a: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  <a:t>Finistère</a:t>
            </a:r>
            <a:b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</a:br>
            <a: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  <a:t>Ille-et-Vilaine</a:t>
            </a:r>
            <a:b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</a:br>
            <a: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  <a:t>Morbihan</a:t>
            </a:r>
            <a:endParaRPr lang="cs-CZ" altLang="cs-CZ" smtClean="0">
              <a:solidFill>
                <a:srgbClr val="002060"/>
              </a:solidFill>
              <a:latin typeface="Garamond" pitchFamily="18" charset="0"/>
            </a:endParaRPr>
          </a:p>
          <a:p>
            <a:pPr marL="495300" indent="-495300" eaLnBrk="1" hangingPunct="1">
              <a:buFontTx/>
              <a:buNone/>
            </a:pPr>
            <a:endParaRPr lang="cs-CZ" altLang="cs-CZ" smtClean="0">
              <a:solidFill>
                <a:srgbClr val="002060"/>
              </a:solidFill>
              <a:latin typeface="Garamond" pitchFamily="18" charset="0"/>
            </a:endParaRPr>
          </a:p>
          <a:p>
            <a:pPr marL="495300" indent="-495300" eaLnBrk="1" hangingPunct="1"/>
            <a:r>
              <a:rPr lang="cs-CZ" altLang="cs-CZ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b="1" smtClean="0">
                <a:solidFill>
                  <a:srgbClr val="002060"/>
                </a:solidFill>
                <a:latin typeface="Garamond" pitchFamily="18" charset="0"/>
              </a:rPr>
              <a:t>Chefs-lieux</a:t>
            </a:r>
            <a:r>
              <a:rPr lang="cs-CZ" altLang="cs-CZ" b="1" smtClean="0">
                <a:solidFill>
                  <a:srgbClr val="002060"/>
                </a:solidFill>
                <a:latin typeface="Garamond" pitchFamily="18" charset="0"/>
              </a:rPr>
              <a:t>:</a:t>
            </a:r>
          </a:p>
          <a:p>
            <a:pPr marL="495300" indent="-495300" eaLnBrk="1" hangingPunct="1">
              <a:buFontTx/>
              <a:buNone/>
            </a:pPr>
            <a:r>
              <a:rPr lang="cs-CZ" altLang="cs-CZ" smtClean="0">
                <a:solidFill>
                  <a:srgbClr val="002060"/>
                </a:solidFill>
                <a:latin typeface="Garamond" pitchFamily="18" charset="0"/>
              </a:rPr>
              <a:t>	</a:t>
            </a:r>
            <a: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  <a:t>Saint-Brieuc</a:t>
            </a:r>
            <a:b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</a:br>
            <a: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  <a:t>Quimper</a:t>
            </a:r>
            <a:b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</a:br>
            <a: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  <a:t>Rennes</a:t>
            </a:r>
            <a:b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</a:br>
            <a:r>
              <a:rPr lang="fr-FR" altLang="cs-CZ" smtClean="0">
                <a:solidFill>
                  <a:srgbClr val="002060"/>
                </a:solidFill>
                <a:latin typeface="Garamond" pitchFamily="18" charset="0"/>
              </a:rPr>
              <a:t>Vannes</a:t>
            </a:r>
            <a:endParaRPr lang="cs-CZ" altLang="cs-CZ" smtClean="0">
              <a:solidFill>
                <a:srgbClr val="002060"/>
              </a:solidFill>
              <a:latin typeface="Garamond" pitchFamily="18" charset="0"/>
            </a:endParaRPr>
          </a:p>
          <a:p>
            <a:pPr marL="495300" indent="-495300" eaLnBrk="1" hangingPunct="1">
              <a:buFontTx/>
              <a:buNone/>
            </a:pPr>
            <a:endParaRPr lang="cs-CZ" altLang="cs-CZ" smtClean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6147" name="Picture 2" descr="File:Rennes place de la République DSC 452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88913"/>
            <a:ext cx="4319587" cy="287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ovéPole 4"/>
          <p:cNvSpPr txBox="1">
            <a:spLocks noChangeArrowheads="1"/>
          </p:cNvSpPr>
          <p:nvPr/>
        </p:nvSpPr>
        <p:spPr bwMode="auto">
          <a:xfrm>
            <a:off x="4067175" y="2492375"/>
            <a:ext cx="4333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13.</a:t>
            </a:r>
          </a:p>
        </p:txBody>
      </p:sp>
      <p:pic>
        <p:nvPicPr>
          <p:cNvPr id="6149" name="Picture 4" descr="File:Quimper 31 La Préfecture et l'Ode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73463"/>
            <a:ext cx="3960813" cy="297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TextovéPole 6"/>
          <p:cNvSpPr txBox="1">
            <a:spLocks noChangeArrowheads="1"/>
          </p:cNvSpPr>
          <p:nvPr/>
        </p:nvSpPr>
        <p:spPr bwMode="auto">
          <a:xfrm>
            <a:off x="3851275" y="6165850"/>
            <a:ext cx="6477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14.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7762" y="259060"/>
            <a:ext cx="7772400" cy="1362076"/>
          </a:xfrm>
          <a:extLst/>
        </p:spPr>
        <p:txBody>
          <a:bodyPr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5600" b="1" kern="1200" dirty="0" err="1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Position</a:t>
            </a:r>
            <a:r>
              <a:rPr lang="cs-CZ" sz="5600" b="1" kern="120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:</a:t>
            </a:r>
          </a:p>
        </p:txBody>
      </p:sp>
      <p:sp>
        <p:nvSpPr>
          <p:cNvPr id="7171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50825" y="1844675"/>
            <a:ext cx="3313113" cy="4176713"/>
          </a:xfrm>
        </p:spPr>
        <p:txBody>
          <a:bodyPr lIns="45720" rIns="45720"/>
          <a:lstStyle/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Baignée par la Manche au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nord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par le golfe de Gascogne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au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sud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se trouve dans le Grand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Ouest français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est limitrophe des régions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Basse-Normandie et Pays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de la Loire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endParaRPr lang="cs-CZ" altLang="cs-CZ" sz="2800" smtClean="0"/>
          </a:p>
        </p:txBody>
      </p:sp>
      <p:pic>
        <p:nvPicPr>
          <p:cNvPr id="7172" name="Picture 2" descr="File:Bretagne region locator map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620713"/>
            <a:ext cx="5167313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419475" y="5229225"/>
            <a:ext cx="288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-315416"/>
            <a:ext cx="7772400" cy="1362075"/>
          </a:xfrm>
          <a:extLst/>
        </p:spPr>
        <p:txBody>
          <a:bodyPr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5600" b="1" kern="1200" dirty="0" err="1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Climat</a:t>
            </a:r>
            <a:r>
              <a:rPr lang="cs-CZ" sz="5600" b="1" kern="120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:</a:t>
            </a:r>
          </a:p>
        </p:txBody>
      </p:sp>
      <p:sp>
        <p:nvSpPr>
          <p:cNvPr id="8195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52413" y="1349375"/>
            <a:ext cx="4824412" cy="4537075"/>
          </a:xfrm>
        </p:spPr>
        <p:txBody>
          <a:bodyPr lIns="45720" rIns="45720"/>
          <a:lstStyle/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climat océanique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D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onc tempéré, surtout le long des côtes,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avec de faibles différences de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températures entre l'été et l'hiver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Le vent de nord-ouest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Les pluies sont fréquentes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Dans une même journée, il est courant 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qu'alternent éclaircies et ciel couvert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</p:txBody>
      </p:sp>
      <p:pic>
        <p:nvPicPr>
          <p:cNvPr id="8196" name="Picture 2" descr="File:CarteregionBretagn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2205038"/>
            <a:ext cx="3671888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5076825" y="5516563"/>
            <a:ext cx="2159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4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0"/>
            <a:ext cx="7772400" cy="1362075"/>
          </a:xfrm>
          <a:extLst/>
        </p:spPr>
        <p:txBody>
          <a:bodyPr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5600" b="1" kern="120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Industrie:</a:t>
            </a:r>
          </a:p>
        </p:txBody>
      </p:sp>
      <p:sp>
        <p:nvSpPr>
          <p:cNvPr id="9219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323850" y="1700213"/>
            <a:ext cx="8421688" cy="2395537"/>
          </a:xfrm>
        </p:spPr>
        <p:txBody>
          <a:bodyPr lIns="45720" rIns="45720"/>
          <a:lstStyle/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l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e plus largement utilisé dans l'industrie alimentaire et le tourisme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estival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t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rès développé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l'aviation et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le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transport maritime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il y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a 7 aéroports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e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xpédition par voie terrestre 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est libre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endParaRPr lang="cs-CZ" altLang="cs-CZ" sz="2800" smtClean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9220" name="TextovéPole 5"/>
          <p:cNvSpPr txBox="1">
            <a:spLocks noChangeArrowheads="1"/>
          </p:cNvSpPr>
          <p:nvPr/>
        </p:nvSpPr>
        <p:spPr bwMode="auto">
          <a:xfrm>
            <a:off x="4067175" y="6308725"/>
            <a:ext cx="4333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7.</a:t>
            </a: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363"/>
            <a:ext cx="4321175" cy="288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55576" y="260649"/>
            <a:ext cx="6696744" cy="864096"/>
          </a:xfrm>
          <a:extLst/>
        </p:spPr>
        <p:txBody>
          <a:bodyPr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5600" b="1" kern="1200" dirty="0" err="1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Agricole</a:t>
            </a:r>
            <a:r>
              <a:rPr lang="cs-CZ" sz="5600" b="1" kern="120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:</a:t>
            </a:r>
          </a:p>
        </p:txBody>
      </p:sp>
      <p:sp>
        <p:nvSpPr>
          <p:cNvPr id="1024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50825" y="981075"/>
            <a:ext cx="8421688" cy="3617913"/>
          </a:xfrm>
        </p:spPr>
        <p:txBody>
          <a:bodyPr lIns="45720" rIns="45720"/>
          <a:lstStyle/>
          <a:p>
            <a:pPr marL="0" indent="0" eaLnBrk="1" hangingPunct="1"/>
            <a:r>
              <a:rPr lang="cs-CZ" altLang="cs-CZ" sz="2800" smtClean="0">
                <a:solidFill>
                  <a:schemeClr val="bg1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l'agriculture a été le plus développé en 60 ans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on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cultiv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e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les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choux-fleurs,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les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artichauts et le maïs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on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fabri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que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d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u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lait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l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e premier producteur de porcs, de veaux, de la volaille et 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des oeufs, des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bovins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l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a viande et le poisson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sont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les deux produits bretons les 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plus vendus à l'étranger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</p:txBody>
      </p:sp>
      <p:sp>
        <p:nvSpPr>
          <p:cNvPr id="10244" name="TextovéPole 5"/>
          <p:cNvSpPr txBox="1">
            <a:spLocks noChangeArrowheads="1"/>
          </p:cNvSpPr>
          <p:nvPr/>
        </p:nvSpPr>
        <p:spPr bwMode="auto">
          <a:xfrm>
            <a:off x="2411413" y="6308725"/>
            <a:ext cx="2889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5</a:t>
            </a:r>
          </a:p>
        </p:txBody>
      </p:sp>
      <p:sp>
        <p:nvSpPr>
          <p:cNvPr id="10245" name="TextovéPole 6"/>
          <p:cNvSpPr txBox="1">
            <a:spLocks noChangeArrowheads="1"/>
          </p:cNvSpPr>
          <p:nvPr/>
        </p:nvSpPr>
        <p:spPr bwMode="auto">
          <a:xfrm>
            <a:off x="5508625" y="6237288"/>
            <a:ext cx="3603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6</a:t>
            </a:r>
          </a:p>
        </p:txBody>
      </p:sp>
      <p:pic>
        <p:nvPicPr>
          <p:cNvPr id="10246" name="Picture 6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4597400"/>
            <a:ext cx="2447925" cy="226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7" descr="Description de cette image, également commentée ci-aprè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4637088"/>
            <a:ext cx="2762250" cy="2220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75928" y="187623"/>
            <a:ext cx="7772400" cy="1362075"/>
          </a:xfrm>
          <a:extLst/>
        </p:spPr>
        <p:txBody>
          <a:bodyPr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5600" b="1" kern="1200" dirty="0" err="1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Gastromonie</a:t>
            </a:r>
            <a:r>
              <a:rPr lang="cs-CZ" sz="5600" b="1" kern="120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:</a:t>
            </a:r>
          </a:p>
        </p:txBody>
      </p:sp>
      <p:sp>
        <p:nvSpPr>
          <p:cNvPr id="11267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179388" y="2133600"/>
            <a:ext cx="7092950" cy="3382963"/>
          </a:xfrm>
        </p:spPr>
        <p:txBody>
          <a:bodyPr lIns="45720" rIns="45720"/>
          <a:lstStyle/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Il se propage principalement de la pêche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Chasse moules, poissons, crevettes, crabes et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  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algues comestibles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,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huîtres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p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lats typiques sont des crêpes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(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sucré ou salé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),</a:t>
            </a: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  p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eu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vent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être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rempli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les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gâteaux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la soupe de poissons et de légumes</a:t>
            </a:r>
            <a:r>
              <a:rPr lang="fr-FR" altLang="cs-CZ" sz="2800" smtClean="0">
                <a:latin typeface="Garamond" pitchFamily="18" charset="0"/>
              </a:rPr>
              <a:t/>
            </a:r>
            <a:br>
              <a:rPr lang="fr-FR" altLang="cs-CZ" sz="2800" smtClean="0">
                <a:latin typeface="Garamond" pitchFamily="18" charset="0"/>
              </a:rPr>
            </a:br>
            <a:endParaRPr lang="cs-CZ" altLang="cs-CZ" sz="2800" smtClean="0">
              <a:latin typeface="Garamond" pitchFamily="18" charset="0"/>
            </a:endParaRPr>
          </a:p>
          <a:p>
            <a:pPr marL="0" indent="0" eaLnBrk="1" hangingPunct="1"/>
            <a:endParaRPr lang="cs-CZ" altLang="cs-CZ" sz="2800" smtClean="0"/>
          </a:p>
        </p:txBody>
      </p:sp>
      <p:pic>
        <p:nvPicPr>
          <p:cNvPr id="11268" name="Picture 2" descr="http://www.drozdi.cz/upload/_gen/big/Recepty/0604-0747_RT8_cokoladovy_dor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75" y="0"/>
            <a:ext cx="3095625" cy="232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File:Huitres Cancal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675" y="4625975"/>
            <a:ext cx="3362325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0" name="TextovéPole 5"/>
          <p:cNvSpPr txBox="1">
            <a:spLocks noChangeArrowheads="1"/>
          </p:cNvSpPr>
          <p:nvPr/>
        </p:nvSpPr>
        <p:spPr bwMode="auto">
          <a:xfrm>
            <a:off x="5435600" y="6488113"/>
            <a:ext cx="6492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10.</a:t>
            </a:r>
          </a:p>
        </p:txBody>
      </p:sp>
      <p:sp>
        <p:nvSpPr>
          <p:cNvPr id="11271" name="TextovéPole 6"/>
          <p:cNvSpPr txBox="1">
            <a:spLocks noChangeArrowheads="1"/>
          </p:cNvSpPr>
          <p:nvPr/>
        </p:nvSpPr>
        <p:spPr bwMode="auto">
          <a:xfrm>
            <a:off x="5435600" y="1916113"/>
            <a:ext cx="5048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9.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21668" y="2274168"/>
            <a:ext cx="7772400" cy="1362075"/>
          </a:xfrm>
          <a:extLst/>
        </p:spPr>
        <p:txBody>
          <a:bodyPr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5600" b="1" kern="1200" dirty="0" err="1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Sports</a:t>
            </a:r>
            <a:r>
              <a:rPr lang="cs-CZ" sz="5600" b="1" kern="120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:</a:t>
            </a:r>
          </a:p>
        </p:txBody>
      </p:sp>
      <p:sp>
        <p:nvSpPr>
          <p:cNvPr id="12291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323850" y="3500438"/>
            <a:ext cx="8242300" cy="3241675"/>
          </a:xfrm>
        </p:spPr>
        <p:txBody>
          <a:bodyPr lIns="45720" rIns="45720"/>
          <a:lstStyle/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Le football, le cyclisme et la voile sont les trois sports les plus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populaires 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en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Bretagne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En football, les clubs les plus connus sont le FC Nantes, le Stade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rennai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s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, le FC Lorient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Le cycliste breton le plus célèbre de l'histoire reste Bernard Hinault,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champion du Monde 1980 et 5 fois vainqueur du Tour de France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cycliste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endParaRPr lang="cs-CZ" altLang="cs-CZ" sz="2400" smtClean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12292" name="TextovéPole 4"/>
          <p:cNvSpPr txBox="1">
            <a:spLocks noChangeArrowheads="1"/>
          </p:cNvSpPr>
          <p:nvPr/>
        </p:nvSpPr>
        <p:spPr bwMode="auto">
          <a:xfrm>
            <a:off x="4859338" y="2205038"/>
            <a:ext cx="4333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8.</a:t>
            </a:r>
          </a:p>
        </p:txBody>
      </p:sp>
      <p:pic>
        <p:nvPicPr>
          <p:cNvPr id="12293" name="Picture 5" descr="Cyklisté stáje T-Mobile vedou peloton v etapě závodu Tour de France v roce 20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260350"/>
            <a:ext cx="3673475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60350"/>
            <a:ext cx="3600450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332656"/>
            <a:ext cx="7772400" cy="1362075"/>
          </a:xfrm>
          <a:extLst/>
        </p:spPr>
        <p:txBody>
          <a:bodyPr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5600" b="1" kern="1200" dirty="0" err="1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Curiosité</a:t>
            </a:r>
            <a:r>
              <a:rPr lang="cs-CZ" sz="5600" b="1" kern="120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: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179388" y="2205038"/>
            <a:ext cx="7848600" cy="2087562"/>
          </a:xfrm>
        </p:spPr>
        <p:txBody>
          <a:bodyPr lIns="45720" rIns="45720"/>
          <a:lstStyle/>
          <a:p>
            <a:pPr marL="0" indent="0" eaLnBrk="1" hangingPunct="1"/>
            <a:r>
              <a:rPr lang="cs-CZ" altLang="cs-CZ" smtClean="0">
                <a:solidFill>
                  <a:schemeClr val="bg1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riche en églises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(Guimiliau, Saint-Thégonec, Ploudry, Sizun, Tronoën )</a:t>
            </a: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il y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a de nombreux menhirs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=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longue pierre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Concarneau - une ville sur la côte sud de la Bretagne, 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3 le plus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grand port de pêche français</a:t>
            </a:r>
            <a:endParaRPr lang="cs-CZ" altLang="cs-CZ" sz="2800" smtClean="0">
              <a:solidFill>
                <a:srgbClr val="002060"/>
              </a:solidFill>
              <a:latin typeface="Garamond" pitchFamily="18" charset="0"/>
            </a:endParaRPr>
          </a:p>
        </p:txBody>
      </p:sp>
      <p:pic>
        <p:nvPicPr>
          <p:cNvPr id="13316" name="Picture 2" descr="http://files.locus-iste.cz/200014077-4a73c4b6da-public/menhiry_0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188913"/>
            <a:ext cx="2895600" cy="220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4" descr="http://files.locus-iste.cz/200014948-c27b0c371d-public/farni_dvory_07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4292600"/>
            <a:ext cx="2897187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5651500" y="1916113"/>
            <a:ext cx="5762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11.</a:t>
            </a:r>
          </a:p>
        </p:txBody>
      </p:sp>
      <p:sp>
        <p:nvSpPr>
          <p:cNvPr id="13319" name="TextovéPole 6"/>
          <p:cNvSpPr txBox="1">
            <a:spLocks noChangeArrowheads="1"/>
          </p:cNvSpPr>
          <p:nvPr/>
        </p:nvSpPr>
        <p:spPr bwMode="auto">
          <a:xfrm>
            <a:off x="5292725" y="6308725"/>
            <a:ext cx="5048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12.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50825" y="333375"/>
            <a:ext cx="8353425" cy="5759450"/>
          </a:xfrm>
        </p:spPr>
        <p:txBody>
          <a:bodyPr lIns="45720" rIns="45720"/>
          <a:lstStyle/>
          <a:p>
            <a:pPr marL="0" indent="0" eaLnBrk="1" hangingPunct="1">
              <a:buFontTx/>
              <a:buNone/>
            </a:pPr>
            <a:r>
              <a:rPr lang="cs-CZ" altLang="cs-CZ" sz="4000" smtClean="0">
                <a:solidFill>
                  <a:srgbClr val="002060"/>
                </a:solidFill>
                <a:latin typeface="Garamond" pitchFamily="18" charset="0"/>
              </a:rPr>
              <a:t>Ajoutez: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La Bretagne est l'une des 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_ _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régions françaises de la France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métropolitaine.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plus grande ville est 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_ _ _ _ _ _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. 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_ 000 000 d´habitants</a:t>
            </a: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Langue: francais, Bretón ( langue celtique)</a:t>
            </a: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Le 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____________(1)______________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sont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noir et blanc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.</a:t>
            </a:r>
          </a:p>
          <a:p>
            <a:pPr marL="0" indent="0" eaLnBrk="1" hangingPunct="1"/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Il est géologiquement plus </a:t>
            </a:r>
            <a:r>
              <a:rPr lang="cs-CZ" altLang="cs-CZ" sz="2400" smtClean="0">
                <a:solidFill>
                  <a:srgbClr val="002060"/>
                </a:solidFill>
                <a:latin typeface="Garamond" pitchFamily="18" charset="0"/>
              </a:rPr>
              <a:t>______________</a:t>
            </a:r>
            <a:r>
              <a:rPr lang="fr-FR" altLang="cs-CZ" sz="2400" smtClean="0">
                <a:solidFill>
                  <a:srgbClr val="002060"/>
                </a:solidFill>
                <a:latin typeface="Garamond" pitchFamily="18" charset="0"/>
              </a:rPr>
              <a:t> de France</a:t>
            </a:r>
            <a:endParaRPr lang="cs-CZ" altLang="cs-CZ" sz="2400" smtClean="0">
              <a:solidFill>
                <a:srgbClr val="002060"/>
              </a:solidFill>
              <a:latin typeface="Garamond" pitchFamily="18" charset="0"/>
            </a:endParaRPr>
          </a:p>
          <a:p>
            <a:pPr marL="0" indent="0" eaLnBrk="1" hangingPunct="1"/>
            <a:endParaRPr lang="cs-CZ" altLang="cs-CZ" sz="2800" smtClean="0">
              <a:solidFill>
                <a:schemeClr val="bg1"/>
              </a:solidFill>
            </a:endParaRPr>
          </a:p>
          <a:p>
            <a:pPr marL="0" indent="0" eaLnBrk="1" hangingPunct="1">
              <a:buFontTx/>
              <a:buNone/>
            </a:pPr>
            <a:endParaRPr lang="cs-CZ" altLang="cs-CZ" sz="2800" smtClean="0"/>
          </a:p>
          <a:p>
            <a:pPr marL="0" indent="0" eaLnBrk="1" hangingPunct="1"/>
            <a:endParaRPr lang="cs-CZ" altLang="cs-CZ" sz="2800" smtClean="0"/>
          </a:p>
          <a:p>
            <a:pPr marL="0" indent="0" eaLnBrk="1" hangingPunct="1"/>
            <a:endParaRPr lang="cs-CZ" altLang="cs-CZ" sz="2800" smtClean="0"/>
          </a:p>
          <a:p>
            <a:pPr marL="0" indent="0" eaLnBrk="1" hangingPunct="1">
              <a:buFontTx/>
              <a:buNone/>
            </a:pPr>
            <a:endParaRPr lang="cs-CZ" altLang="cs-CZ" sz="2800" smtClean="0"/>
          </a:p>
        </p:txBody>
      </p:sp>
      <p:pic>
        <p:nvPicPr>
          <p:cNvPr id="14339" name="Picture 2" descr="Soubor:Flag of Brittany (Gwenn ha du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448175"/>
            <a:ext cx="3240088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 descr="Soubor:BlasonBRETAGN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113" y="4811713"/>
            <a:ext cx="1298575" cy="143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TextovéPole 4"/>
          <p:cNvSpPr txBox="1">
            <a:spLocks noChangeArrowheads="1"/>
          </p:cNvSpPr>
          <p:nvPr/>
        </p:nvSpPr>
        <p:spPr bwMode="auto">
          <a:xfrm>
            <a:off x="2051050" y="6237288"/>
            <a:ext cx="1444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1</a:t>
            </a:r>
          </a:p>
        </p:txBody>
      </p:sp>
      <p:sp>
        <p:nvSpPr>
          <p:cNvPr id="14342" name="TextovéPole 5"/>
          <p:cNvSpPr txBox="1">
            <a:spLocks noChangeArrowheads="1"/>
          </p:cNvSpPr>
          <p:nvPr/>
        </p:nvSpPr>
        <p:spPr bwMode="auto">
          <a:xfrm>
            <a:off x="6516688" y="5867400"/>
            <a:ext cx="2873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nstantia" pitchFamily="18" charset="0"/>
              </a:rPr>
              <a:t>2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9600" cy="720725"/>
          </a:xfrm>
        </p:spPr>
        <p:txBody>
          <a:bodyPr/>
          <a:lstStyle/>
          <a:p>
            <a:pPr eaLnBrk="1" hangingPunct="1"/>
            <a:r>
              <a:rPr lang="fr-FR" altLang="cs-CZ" sz="3500" b="1" smtClean="0">
                <a:solidFill>
                  <a:srgbClr val="002060"/>
                </a:solidFill>
                <a:latin typeface="Garamond" pitchFamily="18" charset="0"/>
              </a:rPr>
              <a:t>Quiz:</a:t>
            </a:r>
            <a:endParaRPr lang="cs-CZ" altLang="cs-CZ" sz="3500" b="1" smtClean="0">
              <a:solidFill>
                <a:srgbClr val="002060"/>
              </a:solidFill>
              <a:latin typeface="Garamond" pitchFamily="18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343525"/>
          </a:xfrm>
        </p:spPr>
        <p:txBody>
          <a:bodyPr/>
          <a:lstStyle/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Quelle est la plus grande ville de Bretagne?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Quels sont les symboles de Bretagne?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Quelles langues on parle?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En combien de départements se compose la Bretagne?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Par quoi est baignée la Bretagne?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Quel est le climat dans cette région?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Quelle industrie est plus dévélopée?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Quels produits sont les plus vendus à l’étranger?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Quels sports sont les plus populaires?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Quels monuments pouvons-nous voir ici?</a:t>
            </a:r>
          </a:p>
          <a:p>
            <a:pPr marL="495300" indent="-495300" eaLnBrk="1" hangingPunct="1">
              <a:buFont typeface="Wingdings 2" pitchFamily="18" charset="2"/>
              <a:buAutoNum type="arabicPeriod"/>
            </a:pPr>
            <a:endParaRPr lang="fr-FR" altLang="cs-CZ" sz="2800" smtClean="0">
              <a:solidFill>
                <a:schemeClr val="bg1"/>
              </a:solidFill>
              <a:latin typeface="Garamond" pitchFamily="18" charset="0"/>
            </a:endParaRPr>
          </a:p>
          <a:p>
            <a:pPr marL="495300" indent="-495300" eaLnBrk="1" hangingPunct="1">
              <a:buFont typeface="Wingdings 2" pitchFamily="18" charset="2"/>
              <a:buAutoNum type="arabicPeriod"/>
            </a:pPr>
            <a:endParaRPr lang="fr-FR" altLang="cs-CZ" smtClean="0"/>
          </a:p>
          <a:p>
            <a:pPr marL="495300" indent="-495300" eaLnBrk="1" hangingPunct="1">
              <a:buFont typeface="Wingdings 2" pitchFamily="18" charset="2"/>
              <a:buAutoNum type="arabicPeriod"/>
            </a:pPr>
            <a:endParaRPr lang="cs-CZ" altLang="cs-CZ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647700"/>
          </a:xfrm>
        </p:spPr>
        <p:txBody>
          <a:bodyPr/>
          <a:lstStyle/>
          <a:p>
            <a:pPr eaLnBrk="1" hangingPunct="1"/>
            <a:r>
              <a:rPr lang="fr-FR" altLang="cs-CZ" sz="3100" smtClean="0">
                <a:solidFill>
                  <a:srgbClr val="002060"/>
                </a:solidFill>
                <a:latin typeface="Garamond" pitchFamily="18" charset="0"/>
              </a:rPr>
              <a:t>Réponses:</a:t>
            </a:r>
            <a:endParaRPr lang="cs-CZ" altLang="cs-CZ" sz="3100" smtClean="0">
              <a:solidFill>
                <a:srgbClr val="002060"/>
              </a:solidFill>
              <a:latin typeface="Garamond" pitchFamily="18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692150"/>
            <a:ext cx="8229600" cy="6165850"/>
          </a:xfrm>
        </p:spPr>
        <p:txBody>
          <a:bodyPr/>
          <a:lstStyle/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La plus grande ville est Rennes.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Les symboles de Bretagne sont le drapeau et le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blason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noirs et blancs.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On parle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francais, Bretón ( langue celtique)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.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La Bretagne se compose de 4 départements.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La Bretagne est baignée par la Manche au nord et le golfe de Gascogne au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 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sud.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Le climat est océanique.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Les plus dévélopés sont l'aviation et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le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transport maritime.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Les plus vendus à l’étranger sont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l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a viande et le poisson.</a:t>
            </a:r>
          </a:p>
          <a:p>
            <a:pPr marL="495300" indent="-495300" eaLnBrk="1" hangingPunct="1">
              <a:lnSpc>
                <a:spcPct val="80000"/>
              </a:lnSpc>
              <a:buFontTx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Le football, le cyclisme et la voile sont les trois sports les plus populaires </a:t>
            </a:r>
            <a:r>
              <a:rPr lang="cs-CZ" altLang="cs-CZ" sz="2800" smtClean="0">
                <a:solidFill>
                  <a:srgbClr val="002060"/>
                </a:solidFill>
                <a:latin typeface="Garamond" pitchFamily="18" charset="0"/>
              </a:rPr>
              <a:t>en</a:t>
            </a: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 Bretagne.</a:t>
            </a:r>
          </a:p>
          <a:p>
            <a:pPr marL="495300" indent="-495300" eaLnBrk="1" hangingPunct="1">
              <a:lnSpc>
                <a:spcPct val="80000"/>
              </a:lnSpc>
              <a:buFontTx/>
              <a:buAutoNum type="arabicPeriod"/>
            </a:pPr>
            <a:r>
              <a:rPr lang="fr-FR" altLang="cs-CZ" sz="2800" smtClean="0">
                <a:solidFill>
                  <a:srgbClr val="002060"/>
                </a:solidFill>
                <a:latin typeface="Garamond" pitchFamily="18" charset="0"/>
              </a:rPr>
              <a:t>Les églises, des  nombreux menhirs.</a:t>
            </a:r>
            <a:r>
              <a:rPr lang="cs-CZ" altLang="cs-CZ" sz="1300" smtClean="0">
                <a:solidFill>
                  <a:srgbClr val="002060"/>
                </a:solidFill>
              </a:rPr>
              <a:t> </a:t>
            </a:r>
            <a:endParaRPr lang="fr-FR" altLang="cs-CZ" sz="13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Tx/>
              <a:buAutoNum type="arabicPeriod"/>
            </a:pPr>
            <a:endParaRPr lang="fr-FR" altLang="cs-CZ" sz="1300" smtClean="0">
              <a:solidFill>
                <a:schemeClr val="bg1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Tx/>
              <a:buNone/>
            </a:pPr>
            <a:endParaRPr lang="fr-FR" altLang="cs-CZ" sz="13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fr-FR" altLang="cs-CZ" sz="13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3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100" smtClean="0"/>
          </a:p>
          <a:p>
            <a:pPr marL="495300" indent="-495300" eaLnBrk="1" hangingPunct="1">
              <a:lnSpc>
                <a:spcPct val="80000"/>
              </a:lnSpc>
              <a:buFontTx/>
              <a:buNone/>
            </a:pPr>
            <a:endParaRPr lang="fr-FR" altLang="cs-CZ" sz="11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fr-FR" altLang="cs-CZ" sz="11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100" smtClean="0"/>
          </a:p>
          <a:p>
            <a:pPr marL="495300" indent="-495300" eaLnBrk="1" hangingPunct="1">
              <a:lnSpc>
                <a:spcPct val="80000"/>
              </a:lnSpc>
              <a:buFontTx/>
              <a:buNone/>
            </a:pPr>
            <a:r>
              <a:rPr lang="fr-FR" altLang="cs-CZ" sz="1300" smtClean="0"/>
              <a:t> 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3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576262"/>
          </a:xfrm>
        </p:spPr>
        <p:txBody>
          <a:bodyPr/>
          <a:lstStyle/>
          <a:p>
            <a:pPr eaLnBrk="1" hangingPunct="1"/>
            <a:r>
              <a:rPr lang="cs-CZ" altLang="cs-CZ" sz="2700" smtClean="0">
                <a:solidFill>
                  <a:schemeClr val="bg1"/>
                </a:solidFill>
                <a:latin typeface="Garamond" pitchFamily="18" charset="0"/>
              </a:rPr>
              <a:t>Zdroje: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65175"/>
            <a:ext cx="8229600" cy="5559425"/>
          </a:xfrm>
        </p:spPr>
        <p:txBody>
          <a:bodyPr/>
          <a:lstStyle/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NEZNAMÝ AUTOR.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http://cs.wikipedia.org/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2"/>
              </a:rPr>
              <a:t>http://cs.wikipedia.org/wiki/Soubor:Flag_of_Brittany_(Gwenn_ha_du).svg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AUTOR NEZNAMÝ.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http://cs.wikipedia.org/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3"/>
              </a:rPr>
              <a:t>http://cs.wikipedia.org/wiki/Soubor:BlasonBRETAGNE.jpg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TUBS.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http://cs.wikipedia.org/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4"/>
              </a:rPr>
              <a:t>http://cs.wikipedia.org/wiki/Soubor:Bretagne_in_France.svg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IAAT.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http://commons.wikimedia.org/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5"/>
              </a:rPr>
              <a:t>http://commons.wikimedia.org/wiki/File:CarteregionBretagne.jpg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Klipart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AUTOR NEUVEDEN.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http://commons.wikimedia.org/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6"/>
              </a:rPr>
              <a:t>http://commons.wikimedia.org/wiki/File:Cauliflower.jpg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Klipart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AUTOR NEUVEDEN.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http://cs.wikipedia.org/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7"/>
              </a:rPr>
              <a:t>http://cs.wikipedia.org/wiki/Tour_de_France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AUTOR NEUVEDEN.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http://www.drozdi.cz/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8"/>
              </a:rPr>
              <a:t>http://www.drozdi.cz/recepty/francouzsky-cokoladovy-dort-38/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MYRABELLA.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http://commons.wikimedia.org/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9"/>
              </a:rPr>
              <a:t>http://commons.wikimedia.org/wiki/File:Huitres_Cancale.jpg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AUTOR NEUVEDEN.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http://www.locus-iste.cz/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10"/>
              </a:rPr>
              <a:t>http://www.locus-iste.cz/bretan-menhirova/#menhiry-001-jpg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AUTOR NEUVEDEN.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http://www.locus-iste.cz/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11"/>
              </a:rPr>
              <a:t>http://www.locus-iste.cz/bretan/bretan-kosteliku/#farni-dvory-091-jpg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PLINE.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http://en.wikipedia.org/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12"/>
              </a:rPr>
              <a:t>http://en.wikipedia.org/wiki/File:Rennes_place_de_la_R%C3%A9publique_DSC_4521.JPG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MOREAU.HENRI. </a:t>
            </a:r>
            <a:r>
              <a:rPr lang="cs-CZ" altLang="cs-CZ" sz="1400" i="1" smtClean="0">
                <a:solidFill>
                  <a:srgbClr val="002060"/>
                </a:solidFill>
              </a:rPr>
              <a:t>http://en.wikipedia.org/</a:t>
            </a:r>
            <a:r>
              <a:rPr lang="cs-CZ" altLang="cs-CZ" sz="1400" smtClean="0">
                <a:solidFill>
                  <a:srgbClr val="002060"/>
                </a:solidFill>
              </a:rPr>
              <a:t> [online]. [cit. 8.4.2013]. Dostupný na WWW: </a:t>
            </a:r>
            <a:r>
              <a:rPr lang="cs-CZ" altLang="cs-CZ" sz="1400" smtClean="0">
                <a:solidFill>
                  <a:srgbClr val="002060"/>
                </a:solidFill>
                <a:hlinkClick r:id="rId13"/>
              </a:rPr>
              <a:t>http://en.wikipedia.org/wiki/File:Quimper_31_La_Pr%C3%A9fecture_et_l%27Odet.jpg</a:t>
            </a:r>
            <a:endParaRPr lang="cs-CZ" altLang="cs-CZ" sz="1400" smtClean="0">
              <a:solidFill>
                <a:srgbClr val="002060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r>
              <a:rPr lang="cs-CZ" altLang="cs-CZ" sz="1400" smtClean="0">
                <a:solidFill>
                  <a:srgbClr val="002060"/>
                </a:solidFill>
              </a:rPr>
              <a:t>klipart</a:t>
            </a: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altLang="cs-CZ" sz="1400" smtClean="0">
              <a:solidFill>
                <a:schemeClr val="bg1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500" smtClean="0">
              <a:solidFill>
                <a:schemeClr val="bg1"/>
              </a:solidFill>
            </a:endParaRPr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5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5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3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3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3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24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24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24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24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3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3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1300" smtClean="0"/>
          </a:p>
          <a:p>
            <a:pPr marL="495300" indent="-495300" eaLnBrk="1" hangingPunct="1">
              <a:lnSpc>
                <a:spcPct val="80000"/>
              </a:lnSpc>
              <a:buFont typeface="Wingdings 2" pitchFamily="18" charset="2"/>
              <a:buAutoNum type="arabicPeriod"/>
            </a:pPr>
            <a:endParaRPr lang="cs-CZ" altLang="cs-CZ" sz="2400" smtClean="0"/>
          </a:p>
          <a:p>
            <a:pPr marL="495300" indent="-495300" eaLnBrk="1" hangingPunct="1">
              <a:lnSpc>
                <a:spcPct val="80000"/>
              </a:lnSpc>
              <a:buFontTx/>
              <a:buNone/>
            </a:pPr>
            <a:endParaRPr lang="cs-CZ" altLang="cs-CZ" sz="24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790</Words>
  <Application>Microsoft Office PowerPoint</Application>
  <PresentationFormat>Předvádění na obrazovce (4:3)</PresentationFormat>
  <Paragraphs>194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Prezentace aplikace PowerPoint</vt:lpstr>
      <vt:lpstr>Anotace:</vt:lpstr>
      <vt:lpstr>Bretagne</vt:lpstr>
      <vt:lpstr>Prezentace aplikace PowerPoint</vt:lpstr>
      <vt:lpstr>Prezentace aplikace PowerPoint</vt:lpstr>
      <vt:lpstr>Position:</vt:lpstr>
      <vt:lpstr>Climat:</vt:lpstr>
      <vt:lpstr>Industrie:</vt:lpstr>
      <vt:lpstr>Agricole:</vt:lpstr>
      <vt:lpstr>Gastromonie:</vt:lpstr>
      <vt:lpstr>Sports:</vt:lpstr>
      <vt:lpstr>Curiosité:</vt:lpstr>
      <vt:lpstr>Prezentace aplikace PowerPoint</vt:lpstr>
      <vt:lpstr>Quiz:</vt:lpstr>
      <vt:lpstr>Réponses: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Anžela Sabadošová</cp:lastModifiedBy>
  <cp:revision>11</cp:revision>
  <dcterms:created xsi:type="dcterms:W3CDTF">2013-04-08T17:23:00Z</dcterms:created>
  <dcterms:modified xsi:type="dcterms:W3CDTF">2013-12-19T11:00:00Z</dcterms:modified>
</cp:coreProperties>
</file>