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7"/>
  </p:notesMasterIdLst>
  <p:sldIdLst>
    <p:sldId id="257" r:id="rId2"/>
    <p:sldId id="283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b="1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b="1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b="1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b="1"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75DB3"/>
    <a:srgbClr val="ABABE3"/>
    <a:srgbClr val="003C64"/>
    <a:srgbClr val="00305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99" d="100"/>
          <a:sy n="99" d="100"/>
        </p:scale>
        <p:origin x="318" y="9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b="0" smtClean="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b="0" smtClean="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765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410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b="0" smtClean="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10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b="0" smtClean="0"/>
            </a:lvl1pPr>
          </a:lstStyle>
          <a:p>
            <a:pPr>
              <a:defRPr/>
            </a:pPr>
            <a:fld id="{EEA11F4F-B338-4DAC-9C6F-1B6506723B6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0278033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 b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E782BA73-B150-4ED2-89C8-92EACC30A9F3}" type="slidenum">
              <a:rPr lang="cs-CZ" altLang="cs-CZ" b="0"/>
              <a:pPr eaLnBrk="1" hangingPunct="1"/>
              <a:t>1</a:t>
            </a:fld>
            <a:endParaRPr lang="cs-CZ" altLang="cs-CZ" b="0"/>
          </a:p>
        </p:txBody>
      </p:sp>
      <p:sp>
        <p:nvSpPr>
          <p:cNvPr id="28675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8676" name="Zástupný symbol pro poznámky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cs-CZ" altLang="cs-CZ" smtClean="0"/>
          </a:p>
        </p:txBody>
      </p:sp>
      <p:sp>
        <p:nvSpPr>
          <p:cNvPr id="28677" name="Zástupný symbol pro číslo snímku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 b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/>
            <a:fld id="{F012C204-B605-470A-8499-1C3A135445C2}" type="slidenum">
              <a:rPr lang="cs-CZ" altLang="cs-CZ" sz="1200" b="0">
                <a:latin typeface="Calibri" pitchFamily="34" charset="0"/>
              </a:rPr>
              <a:pPr algn="r" eaLnBrk="1" hangingPunct="1"/>
              <a:t>1</a:t>
            </a:fld>
            <a:endParaRPr lang="cs-CZ" altLang="cs-CZ" sz="1200" b="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9699" name="Zástupný symbol pro poznámky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cs-CZ" altLang="cs-CZ" smtClean="0"/>
          </a:p>
        </p:txBody>
      </p:sp>
      <p:sp>
        <p:nvSpPr>
          <p:cNvPr id="29700" name="Zástupný symbol pro číslo snímku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 b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C9478C47-055C-4BB8-9E03-A447C2E909F3}" type="slidenum">
              <a:rPr lang="cs-CZ" altLang="cs-CZ" b="0"/>
              <a:pPr eaLnBrk="1" hangingPunct="1"/>
              <a:t>8</a:t>
            </a:fld>
            <a:endParaRPr lang="cs-CZ" altLang="cs-CZ" b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BAD20A6-FA5C-4E12-A4FF-8886F8FB0A1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776089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E151435-1F1B-4146-8402-F0582FB4789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683725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7656BE-E644-41E8-86B8-C5FFC6FE018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244213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B025956-B5FA-4E53-BEE3-229E8D86941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446916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B9AAF1E-B4B4-439E-9713-95157E7BFBB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743062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B4500E3-6E46-414C-9717-9EE92159DC6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240101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5EF3E83-2BB4-4D0F-B28C-D0ED7F61434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5297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9FE209-710B-470F-9B37-6C94B4BB1C2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970471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5C62268-0A99-4EDC-A868-59E979AF333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245575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D25163D-EC63-4130-819C-2AAB481E821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878511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2408A7D-C794-44C3-92ED-8E012801FF9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161688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Klepnutím lze upravit styl předlohy nadpisů.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Klepnutím lze upravit styly předlohy textu.</a:t>
            </a:r>
          </a:p>
          <a:p>
            <a:pPr lvl="1"/>
            <a:r>
              <a:rPr lang="cs-CZ" altLang="cs-CZ" smtClean="0"/>
              <a:t>Druhá úroveň</a:t>
            </a:r>
          </a:p>
          <a:p>
            <a:pPr lvl="2"/>
            <a:r>
              <a:rPr lang="cs-CZ" altLang="cs-CZ" smtClean="0"/>
              <a:t>Třetí úroveň</a:t>
            </a:r>
          </a:p>
          <a:p>
            <a:pPr lvl="3"/>
            <a:r>
              <a:rPr lang="cs-CZ" altLang="cs-CZ" smtClean="0"/>
              <a:t>Čtvrtá úroveň</a:t>
            </a:r>
          </a:p>
          <a:p>
            <a:pPr lvl="4"/>
            <a:r>
              <a:rPr lang="cs-CZ" altLang="cs-CZ" smtClean="0"/>
              <a:t>Pátá úroveň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b="0" smtClean="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b="0" smtClean="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b="0" smtClean="0"/>
            </a:lvl1pPr>
          </a:lstStyle>
          <a:p>
            <a:pPr>
              <a:defRPr/>
            </a:pPr>
            <a:fld id="{DA09A87A-E688-46FE-AC83-4B1BA8FA01E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hyperlink" Target="http://upload.wikimedia.org/wikipedia/commons/6/6a/0_Saint-Ch%C3%A9ly-du-Tarn.jpg" TargetMode="External"/><Relationship Id="rId3" Type="http://schemas.openxmlformats.org/officeDocument/2006/relationships/hyperlink" Target="http://forum.valka.cz/attachments/12801/languedoc-roussillon.gif" TargetMode="External"/><Relationship Id="rId7" Type="http://schemas.openxmlformats.org/officeDocument/2006/relationships/hyperlink" Target="http://commons.wikimedia.org/wiki/File:Peyrepertuse_02.jpg" TargetMode="External"/><Relationship Id="rId2" Type="http://schemas.openxmlformats.org/officeDocument/2006/relationships/hyperlink" Target="http://en.wikipedia.org/wiki/File:Languedoc-Roussillon_in_France.sv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ommons.wikimedia.org/wiki/File:Carte_des_Gouvernements_de_Languedoc.._Roussillon.jpg" TargetMode="External"/><Relationship Id="rId5" Type="http://schemas.openxmlformats.org/officeDocument/2006/relationships/hyperlink" Target="http://forum.valka.cz/attachments/osobnosti/Vlajky/FRAncie/Languedoc_Roussillon.png" TargetMode="External"/><Relationship Id="rId4" Type="http://schemas.openxmlformats.org/officeDocument/2006/relationships/hyperlink" Target="http://forum.valka.cz/attachments/osobnosti/Znaky/FRAncie/Blason_region_fr_Languedoc-Roussillon.png" TargetMode="External"/><Relationship Id="rId9" Type="http://schemas.openxmlformats.org/officeDocument/2006/relationships/hyperlink" Target="http://commons.wikimedia.org/wiki/File:Vin%C3%A7a,_le_lac_et_le_Canigou.jpg" TargetMode="Externa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hyperlink" Target="http://upload.wikimedia.org/wikipedia/commons/b/b3/Stlouis2006b.jpg" TargetMode="External"/><Relationship Id="rId2" Type="http://schemas.openxmlformats.org/officeDocument/2006/relationships/hyperlink" Target="http://www.profimedia.cz/fotografie/francie-languedoc-roussillon-banyuls-sur-mer-vinice-a-mesto/0010399591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upload.wikimedia.org/wikipedia/commons/0/02/Pontdugard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100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14373185"/>
              </p:ext>
            </p:extLst>
          </p:nvPr>
        </p:nvGraphicFramePr>
        <p:xfrm>
          <a:off x="468313" y="2133600"/>
          <a:ext cx="8280400" cy="4087813"/>
        </p:xfrm>
        <a:graphic>
          <a:graphicData uri="http://schemas.openxmlformats.org/drawingml/2006/table">
            <a:tbl>
              <a:tblPr/>
              <a:tblGrid>
                <a:gridCol w="1974850"/>
                <a:gridCol w="6305550"/>
              </a:tblGrid>
              <a:tr h="98591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2C3036"/>
                          </a:solidFill>
                          <a:effectLst/>
                          <a:latin typeface="+mj-lt"/>
                        </a:rPr>
                        <a:t>ŠKOLA:</a:t>
                      </a:r>
                      <a:endParaRPr kumimoji="0" lang="cs-CZ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+mj-lt"/>
                      </a:endParaRPr>
                    </a:p>
                  </a:txBody>
                  <a:tcPr marT="45724" marB="45724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66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2C3036"/>
                          </a:solidFill>
                          <a:effectLst/>
                          <a:latin typeface="+mj-lt"/>
                        </a:rPr>
                        <a:t>Gymnázium, Chomutov, Mostecká 3000, příspěvková organizace</a:t>
                      </a:r>
                      <a:endParaRPr kumimoji="0" lang="cs-CZ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+mj-lt"/>
                      </a:endParaRPr>
                    </a:p>
                  </a:txBody>
                  <a:tcPr marT="45724" marB="45724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6699"/>
                    </a:solidFill>
                  </a:tcPr>
                </a:tc>
              </a:tr>
              <a:tr h="4842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C3036"/>
                          </a:solidFill>
                          <a:effectLst/>
                          <a:latin typeface="+mj-lt"/>
                        </a:rPr>
                        <a:t>AUTOR:</a:t>
                      </a:r>
                    </a:p>
                  </a:txBody>
                  <a:tcPr marT="45724" marB="45724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2D6E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400" b="1" i="0" u="none" strike="noStrike" kern="1200" cap="none" normalizeH="0" baseline="0" dirty="0" err="1" smtClean="0">
                          <a:ln>
                            <a:noFill/>
                          </a:ln>
                          <a:solidFill>
                            <a:srgbClr val="2C3036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Mgr.Anzhela</a:t>
                      </a:r>
                      <a:r>
                        <a:rPr kumimoji="0" lang="cs-CZ" sz="24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2C3036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cs-CZ" sz="2400" b="1" i="0" u="none" strike="noStrike" kern="1200" cap="none" normalizeH="0" baseline="0" dirty="0" err="1" smtClean="0">
                          <a:ln>
                            <a:noFill/>
                          </a:ln>
                          <a:solidFill>
                            <a:srgbClr val="2C3036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Sabadosh</a:t>
                      </a:r>
                      <a:endParaRPr kumimoji="0" lang="cs-CZ" sz="2400" b="1" i="0" u="none" strike="noStrike" kern="1200" cap="none" normalizeH="0" baseline="0" dirty="0" smtClean="0">
                        <a:ln>
                          <a:noFill/>
                        </a:ln>
                        <a:solidFill>
                          <a:srgbClr val="2C3036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</a:txBody>
                  <a:tcPr marT="45724" marB="45724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2D6E5"/>
                    </a:solidFill>
                  </a:tcPr>
                </a:tc>
              </a:tr>
              <a:tr h="4842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C3036"/>
                          </a:solidFill>
                          <a:effectLst/>
                          <a:latin typeface="+mj-lt"/>
                        </a:rPr>
                        <a:t>NÁZEV:</a:t>
                      </a:r>
                    </a:p>
                  </a:txBody>
                  <a:tcPr marT="45724" marB="45724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C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4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2C3036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VY_32_INOVACE_07B_09_Languedoc</a:t>
                      </a:r>
                    </a:p>
                  </a:txBody>
                  <a:tcPr marT="45724" marB="45724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CF2"/>
                    </a:solidFill>
                  </a:tcPr>
                </a:tc>
              </a:tr>
              <a:tr h="48740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C3036"/>
                          </a:solidFill>
                          <a:effectLst/>
                          <a:latin typeface="+mj-lt"/>
                        </a:rPr>
                        <a:t>TEMA:</a:t>
                      </a:r>
                    </a:p>
                  </a:txBody>
                  <a:tcPr marT="45724" marB="45724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2D6E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400" b="1" i="0" u="none" strike="noStrike" kern="1200" cap="none" normalizeH="0" baseline="0" dirty="0" err="1" smtClean="0">
                          <a:ln>
                            <a:noFill/>
                          </a:ln>
                          <a:solidFill>
                            <a:srgbClr val="2C3036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Civilisation</a:t>
                      </a:r>
                      <a:endParaRPr kumimoji="0" lang="cs-CZ" sz="2400" b="1" i="0" u="none" strike="noStrike" kern="1200" cap="none" normalizeH="0" baseline="0" dirty="0" smtClean="0">
                        <a:ln>
                          <a:noFill/>
                        </a:ln>
                        <a:solidFill>
                          <a:srgbClr val="2C3036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</a:txBody>
                  <a:tcPr marT="45724" marB="45724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2D6E5"/>
                    </a:solidFill>
                  </a:tcPr>
                </a:tc>
              </a:tr>
              <a:tr h="82302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C3036"/>
                          </a:solidFill>
                          <a:effectLst/>
                          <a:latin typeface="+mj-lt"/>
                        </a:rPr>
                        <a:t>ČÍSLO PROJEKTU:</a:t>
                      </a:r>
                    </a:p>
                  </a:txBody>
                  <a:tcPr marT="45724" marB="45724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C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4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2C3036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CZ.1.07/1.5.00/34.0816</a:t>
                      </a:r>
                    </a:p>
                  </a:txBody>
                  <a:tcPr marT="45724" marB="45724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CF2"/>
                    </a:solidFill>
                  </a:tcPr>
                </a:tc>
              </a:tr>
              <a:tr h="82302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C3036"/>
                          </a:solidFill>
                          <a:effectLst/>
                          <a:latin typeface="+mj-lt"/>
                        </a:rPr>
                        <a:t>DATUM TVORBY:</a:t>
                      </a:r>
                    </a:p>
                  </a:txBody>
                  <a:tcPr marT="45724" marB="45724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2D6E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4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2C3036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19.03.2013</a:t>
                      </a:r>
                    </a:p>
                  </a:txBody>
                  <a:tcPr marT="45724" marB="45724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2D6E5"/>
                    </a:solidFill>
                  </a:tcPr>
                </a:tc>
              </a:tr>
            </a:tbl>
          </a:graphicData>
        </a:graphic>
      </p:graphicFrame>
      <p:pic>
        <p:nvPicPr>
          <p:cNvPr id="2073" name="Obráze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613" y="908050"/>
            <a:ext cx="5407025" cy="1046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7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713" y="2276475"/>
            <a:ext cx="649287" cy="646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914400" y="333375"/>
            <a:ext cx="7772400" cy="719138"/>
          </a:xfrm>
        </p:spPr>
        <p:txBody>
          <a:bodyPr/>
          <a:lstStyle/>
          <a:p>
            <a:pPr algn="l" eaLnBrk="1" hangingPunct="1"/>
            <a:r>
              <a:rPr lang="fr-FR" altLang="cs-CZ" b="1" smtClean="0">
                <a:solidFill>
                  <a:schemeClr val="tx1"/>
                </a:solidFill>
              </a:rPr>
              <a:t>Anotace:</a:t>
            </a:r>
            <a:endParaRPr lang="cs-CZ" altLang="cs-CZ" b="1" smtClean="0">
              <a:solidFill>
                <a:schemeClr val="tx1"/>
              </a:solidFill>
            </a:endParaRP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1268413"/>
            <a:ext cx="7772400" cy="4824412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cs-CZ" altLang="cs-CZ" sz="1800" smtClean="0">
                <a:latin typeface="Garamond" pitchFamily="18" charset="0"/>
              </a:rPr>
              <a:t> Materiál je určen k výuce tématu Reálie Francii – Bretagne.</a:t>
            </a:r>
          </a:p>
          <a:p>
            <a:pPr eaLnBrk="1" hangingPunct="1">
              <a:lnSpc>
                <a:spcPct val="80000"/>
              </a:lnSpc>
            </a:pPr>
            <a:r>
              <a:rPr lang="cs-CZ" altLang="cs-CZ" sz="1800" smtClean="0">
                <a:latin typeface="Garamond" pitchFamily="18" charset="0"/>
              </a:rPr>
              <a:t> Prezentace obsahuje přehled základních informací o regionu: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cs-CZ" altLang="cs-CZ" sz="1800" smtClean="0">
                <a:latin typeface="Garamond" pitchFamily="18" charset="0"/>
              </a:rPr>
              <a:t>		zeměpisná poloha a klima, průmysl, ekonomika, kultura, sport, zajímavosti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cs-CZ" altLang="cs-CZ" sz="1800" smtClean="0">
                <a:latin typeface="Garamond" pitchFamily="18" charset="0"/>
              </a:rPr>
              <a:t>                velká města….</a:t>
            </a:r>
          </a:p>
          <a:p>
            <a:pPr eaLnBrk="1" hangingPunct="1">
              <a:lnSpc>
                <a:spcPct val="80000"/>
              </a:lnSpc>
            </a:pPr>
            <a:r>
              <a:rPr lang="cs-CZ" altLang="cs-CZ" sz="1800" smtClean="0">
                <a:latin typeface="Garamond" pitchFamily="18" charset="0"/>
              </a:rPr>
              <a:t>Obrázky budou doplnění informacemi vyučujícího. </a:t>
            </a:r>
          </a:p>
          <a:p>
            <a:pPr eaLnBrk="1" hangingPunct="1">
              <a:lnSpc>
                <a:spcPct val="80000"/>
              </a:lnSpc>
            </a:pPr>
            <a:r>
              <a:rPr lang="cs-CZ" altLang="cs-CZ" sz="1800" smtClean="0">
                <a:latin typeface="Garamond" pitchFamily="18" charset="0"/>
              </a:rPr>
              <a:t>První část  výukově hodiny je z větší části výkladová s motivační prvky.</a:t>
            </a:r>
          </a:p>
          <a:p>
            <a:pPr eaLnBrk="1" hangingPunct="1">
              <a:lnSpc>
                <a:spcPct val="80000"/>
              </a:lnSpc>
            </a:pPr>
            <a:r>
              <a:rPr lang="cs-CZ" altLang="cs-CZ" sz="1800" smtClean="0">
                <a:latin typeface="Garamond" pitchFamily="18" charset="0"/>
              </a:rPr>
              <a:t>Na konci prezentace vytvořený kviz s pomocí kterého žáci mohou zkontrolovat své znalosti konkrétního regionu (str.22, 23)</a:t>
            </a:r>
            <a:r>
              <a:rPr lang="cs-CZ" altLang="cs-CZ" sz="1600" smtClean="0">
                <a:latin typeface="Garamond" pitchFamily="18" charset="0"/>
              </a:rPr>
              <a:t>.</a:t>
            </a:r>
          </a:p>
          <a:p>
            <a:pPr eaLnBrk="1" hangingPunct="1">
              <a:lnSpc>
                <a:spcPct val="80000"/>
              </a:lnSpc>
            </a:pPr>
            <a:r>
              <a:rPr lang="cs-CZ" altLang="cs-CZ" sz="1800" smtClean="0">
                <a:latin typeface="Garamond" pitchFamily="18" charset="0"/>
              </a:rPr>
              <a:t>Tento materiál může být využit také k samostatnému studiu žáků.</a:t>
            </a:r>
          </a:p>
          <a:p>
            <a:pPr eaLnBrk="1" hangingPunct="1">
              <a:lnSpc>
                <a:spcPct val="80000"/>
              </a:lnSpc>
            </a:pPr>
            <a:r>
              <a:rPr lang="cs-CZ" altLang="cs-CZ" sz="1800" smtClean="0">
                <a:latin typeface="Garamond" pitchFamily="18" charset="0"/>
              </a:rPr>
              <a:t>Materiál je určen pro žáky 3.ročníků čtyřletého a 5. ročníků šestiletého gymnázia a časově je zamyšlen na 40 min.</a:t>
            </a:r>
          </a:p>
          <a:p>
            <a:pPr eaLnBrk="1" hangingPunct="1">
              <a:lnSpc>
                <a:spcPct val="80000"/>
              </a:lnSpc>
            </a:pPr>
            <a:endParaRPr lang="cs-CZ" altLang="cs-CZ" sz="1800" smtClean="0">
              <a:latin typeface="Garamond" pitchFamily="18" charset="0"/>
            </a:endParaRP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cs-CZ" altLang="cs-CZ" sz="1800" b="1" smtClean="0">
                <a:latin typeface="Garamond" pitchFamily="18" charset="0"/>
              </a:rPr>
              <a:t>Vzdělávací cíle: </a:t>
            </a:r>
          </a:p>
          <a:p>
            <a:pPr eaLnBrk="1" hangingPunct="1">
              <a:lnSpc>
                <a:spcPct val="80000"/>
              </a:lnSpc>
            </a:pPr>
            <a:r>
              <a:rPr lang="cs-CZ" altLang="cs-CZ" sz="1800" smtClean="0">
                <a:latin typeface="Garamond" pitchFamily="18" charset="0"/>
              </a:rPr>
              <a:t>Seznámit žáky se základními informacemi o této zemi.</a:t>
            </a:r>
          </a:p>
          <a:p>
            <a:pPr eaLnBrk="1" hangingPunct="1">
              <a:lnSpc>
                <a:spcPct val="80000"/>
              </a:lnSpc>
            </a:pPr>
            <a:r>
              <a:rPr lang="cs-CZ" altLang="cs-CZ" sz="1800" smtClean="0">
                <a:latin typeface="Garamond" pitchFamily="18" charset="0"/>
              </a:rPr>
              <a:t>Rozšířit slovní zásobu žáků o nové pojmy a procvičit naučenu. </a:t>
            </a:r>
          </a:p>
          <a:p>
            <a:pPr algn="ctr" eaLnBrk="1" hangingPunct="1">
              <a:lnSpc>
                <a:spcPct val="80000"/>
              </a:lnSpc>
              <a:buFontTx/>
              <a:buNone/>
            </a:pPr>
            <a:endParaRPr lang="cs-CZ" altLang="cs-CZ" sz="1800" b="1" smtClean="0">
              <a:latin typeface="Garamond" pitchFamily="18" charset="0"/>
            </a:endParaRPr>
          </a:p>
          <a:p>
            <a:pPr algn="ctr" eaLnBrk="1" hangingPunct="1">
              <a:lnSpc>
                <a:spcPct val="80000"/>
              </a:lnSpc>
              <a:buFontTx/>
              <a:buNone/>
            </a:pPr>
            <a:r>
              <a:rPr lang="cs-CZ" altLang="cs-CZ" sz="1800" b="1" smtClean="0">
                <a:latin typeface="Garamond" pitchFamily="18" charset="0"/>
              </a:rPr>
              <a:t>Materiál je určen k interaktivní výuce.</a:t>
            </a:r>
            <a:endParaRPr lang="cs-CZ" altLang="cs-CZ" sz="1800" smtClean="0">
              <a:latin typeface="Garamond" pitchFamily="18" charset="0"/>
            </a:endParaRPr>
          </a:p>
          <a:p>
            <a:pPr eaLnBrk="1" hangingPunct="1">
              <a:lnSpc>
                <a:spcPct val="80000"/>
              </a:lnSpc>
            </a:pPr>
            <a:endParaRPr lang="cs-CZ" altLang="cs-CZ" sz="1800" b="1" smtClean="0">
              <a:latin typeface="Garamond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 idx="4294967295"/>
          </p:nvPr>
        </p:nvSpPr>
        <p:spPr>
          <a:xfrm>
            <a:off x="914400" y="4343400"/>
            <a:ext cx="7772400" cy="1975104"/>
          </a:xfrm>
          <a:extLst/>
        </p:spPr>
        <p:txBody>
          <a:bodyPr anchor="t">
            <a:noAutofit/>
          </a:bodyPr>
          <a:lstStyle/>
          <a:p>
            <a:pPr marR="9144" algn="l" eaLnBrk="1" fontAlgn="auto" hangingPunct="1">
              <a:spcAft>
                <a:spcPts val="0"/>
              </a:spcAft>
              <a:defRPr/>
            </a:pPr>
            <a:r>
              <a:rPr lang="fr-FR" sz="4000" b="1" kern="1200" cap="all" dirty="0">
                <a:solidFill>
                  <a:schemeClr val="tx2">
                    <a:satMod val="200000"/>
                  </a:schemeClr>
                </a:solidFill>
                <a:effectLst>
                  <a:reflection blurRad="12700" stA="34000" endA="740" endPos="53000" dir="5400000" sy="-100000" algn="bl" rotWithShape="0"/>
                </a:effectLst>
              </a:rPr>
              <a:t>Languedoc </a:t>
            </a:r>
            <a:r>
              <a:rPr lang="fr-FR" sz="4000" b="1" kern="1200" cap="all" dirty="0" err="1">
                <a:solidFill>
                  <a:schemeClr val="tx2">
                    <a:satMod val="200000"/>
                  </a:schemeClr>
                </a:solidFill>
                <a:effectLst>
                  <a:reflection blurRad="12700" stA="34000" endA="740" endPos="53000" dir="5400000" sy="-100000" algn="bl" rotWithShape="0"/>
                </a:effectLst>
              </a:rPr>
              <a:t>roussillon</a:t>
            </a:r>
            <a:endParaRPr lang="fr-FR" sz="4000" b="1" kern="1200" cap="all" dirty="0">
              <a:solidFill>
                <a:schemeClr val="tx2">
                  <a:satMod val="200000"/>
                </a:schemeClr>
              </a:solidFill>
              <a:effectLst>
                <a:reflection blurRad="12700" stA="34000" endA="740" endPos="53000" dir="5400000" sy="-100000" algn="bl" rotWithShape="0"/>
              </a:effectLst>
            </a:endParaRPr>
          </a:p>
        </p:txBody>
      </p:sp>
    </p:spTree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Nadpis 3"/>
          <p:cNvSpPr>
            <a:spLocks noGrp="1"/>
          </p:cNvSpPr>
          <p:nvPr>
            <p:ph type="title" idx="4294967295"/>
          </p:nvPr>
        </p:nvSpPr>
        <p:spPr>
          <a:xfrm>
            <a:off x="457200" y="512763"/>
            <a:ext cx="8229600" cy="914400"/>
          </a:xfrm>
        </p:spPr>
        <p:txBody>
          <a:bodyPr anchor="t"/>
          <a:lstStyle/>
          <a:p>
            <a:pPr eaLnBrk="1" hangingPunct="1"/>
            <a:r>
              <a:rPr lang="fr-FR" altLang="cs-CZ" smtClean="0">
                <a:solidFill>
                  <a:schemeClr val="tx1"/>
                </a:solidFill>
                <a:latin typeface="Garamond" pitchFamily="18" charset="0"/>
              </a:rPr>
              <a:t>L’information générale</a:t>
            </a:r>
          </a:p>
        </p:txBody>
      </p:sp>
      <p:sp>
        <p:nvSpPr>
          <p:cNvPr id="5123" name="Zástupný symbol pro obsah 4"/>
          <p:cNvSpPr>
            <a:spLocks noGrp="1"/>
          </p:cNvSpPr>
          <p:nvPr>
            <p:ph sz="half" idx="4294967295"/>
          </p:nvPr>
        </p:nvSpPr>
        <p:spPr>
          <a:xfrm>
            <a:off x="465138" y="1770063"/>
            <a:ext cx="4251325" cy="4525962"/>
          </a:xfrm>
        </p:spPr>
        <p:txBody>
          <a:bodyPr/>
          <a:lstStyle/>
          <a:p>
            <a:pPr marL="411163" eaLnBrk="1" hangingPunct="1"/>
            <a:r>
              <a:rPr lang="fr-FR" altLang="cs-CZ" sz="2800" smtClean="0">
                <a:latin typeface="Garamond" pitchFamily="18" charset="0"/>
              </a:rPr>
              <a:t>Sud de la France</a:t>
            </a:r>
          </a:p>
          <a:p>
            <a:pPr marL="411163" eaLnBrk="1" hangingPunct="1"/>
            <a:r>
              <a:rPr lang="fr-FR" altLang="cs-CZ" sz="2800" smtClean="0">
                <a:latin typeface="Garamond" pitchFamily="18" charset="0"/>
              </a:rPr>
              <a:t>Est bordée</a:t>
            </a:r>
            <a:r>
              <a:rPr lang="cs-CZ" altLang="cs-CZ" sz="2800" smtClean="0">
                <a:latin typeface="Garamond" pitchFamily="18" charset="0"/>
              </a:rPr>
              <a:t> p</a:t>
            </a:r>
            <a:r>
              <a:rPr lang="fr-FR" altLang="cs-CZ" sz="2800" smtClean="0">
                <a:latin typeface="Garamond" pitchFamily="18" charset="0"/>
              </a:rPr>
              <a:t>a</a:t>
            </a:r>
            <a:r>
              <a:rPr lang="cs-CZ" altLang="cs-CZ" sz="2800" smtClean="0">
                <a:latin typeface="Garamond" pitchFamily="18" charset="0"/>
              </a:rPr>
              <a:t>r</a:t>
            </a:r>
            <a:endParaRPr lang="fr-FR" altLang="cs-CZ" sz="2800" smtClean="0">
              <a:latin typeface="Garamond" pitchFamily="18" charset="0"/>
            </a:endParaRPr>
          </a:p>
          <a:p>
            <a:pPr marL="739775" lvl="1" eaLnBrk="1" hangingPunct="1"/>
            <a:r>
              <a:rPr lang="fr-FR" altLang="cs-CZ" smtClean="0">
                <a:latin typeface="Garamond" pitchFamily="18" charset="0"/>
              </a:rPr>
              <a:t>L´Espagne – sud</a:t>
            </a:r>
          </a:p>
          <a:p>
            <a:pPr marL="739775" lvl="1" eaLnBrk="1" hangingPunct="1"/>
            <a:r>
              <a:rPr lang="fr-FR" altLang="cs-CZ" smtClean="0">
                <a:latin typeface="Garamond" pitchFamily="18" charset="0"/>
              </a:rPr>
              <a:t>Midi-Pyrénées – l’ouest</a:t>
            </a:r>
          </a:p>
          <a:p>
            <a:pPr marL="739775" lvl="1" eaLnBrk="1" hangingPunct="1"/>
            <a:r>
              <a:rPr lang="fr-FR" altLang="cs-CZ" smtClean="0">
                <a:latin typeface="Garamond" pitchFamily="18" charset="0"/>
              </a:rPr>
              <a:t>Auvergne - nord</a:t>
            </a:r>
          </a:p>
          <a:p>
            <a:pPr marL="739775" lvl="1" eaLnBrk="1" hangingPunct="1"/>
            <a:r>
              <a:rPr lang="fr-FR" altLang="cs-CZ" smtClean="0">
                <a:latin typeface="Garamond" pitchFamily="18" charset="0"/>
              </a:rPr>
              <a:t>Provence-Alpes-Côte d'Azur – l’est</a:t>
            </a:r>
          </a:p>
          <a:p>
            <a:pPr marL="739775" lvl="1" eaLnBrk="1" hangingPunct="1"/>
            <a:r>
              <a:rPr lang="fr-FR" altLang="cs-CZ" smtClean="0">
                <a:latin typeface="Garamond" pitchFamily="18" charset="0"/>
                <a:cs typeface="Simplified Arabic Fixed" pitchFamily="49" charset="-78"/>
              </a:rPr>
              <a:t>Mer méditerranée (Le golf du Lion) </a:t>
            </a:r>
            <a:r>
              <a:rPr lang="cs-CZ" altLang="cs-CZ" smtClean="0">
                <a:latin typeface="Garamond" pitchFamily="18" charset="0"/>
                <a:cs typeface="Simplified Arabic Fixed" pitchFamily="49" charset="-78"/>
              </a:rPr>
              <a:t> - sud – l</a:t>
            </a:r>
            <a:r>
              <a:rPr lang="en-US" altLang="cs-CZ" smtClean="0">
                <a:latin typeface="Garamond" pitchFamily="18" charset="0"/>
                <a:cs typeface="Simplified Arabic Fixed" pitchFamily="49" charset="-78"/>
              </a:rPr>
              <a:t>’</a:t>
            </a:r>
            <a:r>
              <a:rPr lang="fr-FR" altLang="cs-CZ" smtClean="0">
                <a:latin typeface="Garamond" pitchFamily="18" charset="0"/>
                <a:cs typeface="Simplified Arabic Fixed" pitchFamily="49" charset="-78"/>
              </a:rPr>
              <a:t>ouest</a:t>
            </a:r>
          </a:p>
          <a:p>
            <a:pPr marL="411163" eaLnBrk="1" hangingPunct="1"/>
            <a:endParaRPr lang="fr-FR" altLang="cs-CZ" sz="3000" smtClean="0">
              <a:solidFill>
                <a:schemeClr val="bg1"/>
              </a:solidFill>
              <a:latin typeface="Garamond" pitchFamily="18" charset="0"/>
              <a:cs typeface="Simplified Arabic Fixed" pitchFamily="49" charset="-78"/>
            </a:endParaRPr>
          </a:p>
          <a:p>
            <a:pPr marL="739775" lvl="1" eaLnBrk="1" hangingPunct="1"/>
            <a:endParaRPr lang="fr-FR" altLang="cs-CZ" sz="2500" smtClean="0"/>
          </a:p>
          <a:p>
            <a:pPr marL="739775" lvl="1" eaLnBrk="1" hangingPunct="1"/>
            <a:endParaRPr lang="fr-FR" altLang="cs-CZ" sz="2500" smtClean="0"/>
          </a:p>
          <a:p>
            <a:pPr marL="739775" lvl="1" eaLnBrk="1" hangingPunct="1"/>
            <a:endParaRPr lang="fr-FR" altLang="cs-CZ" sz="2500" smtClean="0"/>
          </a:p>
          <a:p>
            <a:pPr marL="411163" eaLnBrk="1" hangingPunct="1"/>
            <a:endParaRPr lang="fr-FR" altLang="cs-CZ" sz="3000" smtClean="0"/>
          </a:p>
          <a:p>
            <a:pPr marL="739775" lvl="1" eaLnBrk="1" hangingPunct="1"/>
            <a:endParaRPr lang="fr-FR" altLang="cs-CZ" sz="2500" smtClean="0"/>
          </a:p>
        </p:txBody>
      </p:sp>
      <p:pic>
        <p:nvPicPr>
          <p:cNvPr id="8196" name="Zástupný symbol pro obsah 6" descr="280px-Languedoc-Roussillon_region_locator_map.svg.png"/>
          <p:cNvPicPr>
            <a:picLocks noGrp="1" noChangeAspect="1"/>
          </p:cNvPicPr>
          <p:nvPr>
            <p:ph sz="half" idx="4294967295"/>
          </p:nvPr>
        </p:nvPicPr>
        <p:blipFill>
          <a:blip r:embed="rId2"/>
          <a:srcRect/>
          <a:stretch>
            <a:fillRect/>
          </a:stretch>
        </p:blipFill>
        <p:spPr>
          <a:xfrm>
            <a:off x="4787900" y="1557338"/>
            <a:ext cx="4103688" cy="4535487"/>
          </a:xfrm>
          <a:ln w="57150">
            <a:solidFill>
              <a:schemeClr val="tx1">
                <a:lumMod val="50000"/>
                <a:lumOff val="50000"/>
              </a:schemeClr>
            </a:solidFill>
          </a:ln>
        </p:spPr>
      </p:pic>
      <p:sp>
        <p:nvSpPr>
          <p:cNvPr id="12" name="Zaoblený obdélník 11"/>
          <p:cNvSpPr/>
          <p:nvPr/>
        </p:nvSpPr>
        <p:spPr>
          <a:xfrm>
            <a:off x="8244408" y="6237312"/>
            <a:ext cx="576064" cy="288032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>
                <a:ln w="50800"/>
                <a:solidFill>
                  <a:schemeClr val="tx1"/>
                </a:solidFill>
              </a:rPr>
              <a:t>1.</a:t>
            </a:r>
            <a:endParaRPr lang="fr-FR" dirty="0">
              <a:ln w="50800"/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Nadpis 1"/>
          <p:cNvSpPr>
            <a:spLocks noGrp="1"/>
          </p:cNvSpPr>
          <p:nvPr>
            <p:ph type="title" idx="4294967295"/>
          </p:nvPr>
        </p:nvSpPr>
        <p:spPr>
          <a:xfrm>
            <a:off x="457200" y="512763"/>
            <a:ext cx="8229600" cy="914400"/>
          </a:xfrm>
        </p:spPr>
        <p:txBody>
          <a:bodyPr anchor="t"/>
          <a:lstStyle/>
          <a:p>
            <a:pPr eaLnBrk="1" hangingPunct="1"/>
            <a:r>
              <a:rPr lang="fr-FR" altLang="cs-CZ" smtClean="0">
                <a:solidFill>
                  <a:schemeClr val="tx1"/>
                </a:solidFill>
                <a:latin typeface="Garamond" pitchFamily="18" charset="0"/>
              </a:rPr>
              <a:t>Administration</a:t>
            </a:r>
            <a:r>
              <a:rPr lang="fr-FR" altLang="cs-CZ" smtClean="0">
                <a:solidFill>
                  <a:schemeClr val="bg1"/>
                </a:solidFill>
                <a:latin typeface="Garamond" pitchFamily="18" charset="0"/>
              </a:rPr>
              <a:t/>
            </a:r>
            <a:br>
              <a:rPr lang="fr-FR" altLang="cs-CZ" smtClean="0">
                <a:solidFill>
                  <a:schemeClr val="bg1"/>
                </a:solidFill>
                <a:latin typeface="Garamond" pitchFamily="18" charset="0"/>
              </a:rPr>
            </a:br>
            <a:endParaRPr lang="cs-CZ" altLang="cs-CZ" smtClean="0">
              <a:solidFill>
                <a:schemeClr val="bg1"/>
              </a:solidFill>
              <a:latin typeface="Garamond" pitchFamily="18" charset="0"/>
            </a:endParaRPr>
          </a:p>
        </p:txBody>
      </p:sp>
      <p:sp>
        <p:nvSpPr>
          <p:cNvPr id="6147" name="Zástupný symbol pro obsah 2"/>
          <p:cNvSpPr>
            <a:spLocks noGrp="1"/>
          </p:cNvSpPr>
          <p:nvPr>
            <p:ph sz="half" idx="4294967295"/>
          </p:nvPr>
        </p:nvSpPr>
        <p:spPr>
          <a:xfrm>
            <a:off x="611188" y="1412875"/>
            <a:ext cx="4251325" cy="4754563"/>
          </a:xfrm>
        </p:spPr>
        <p:txBody>
          <a:bodyPr/>
          <a:lstStyle/>
          <a:p>
            <a:pPr marL="411163" eaLnBrk="1" hangingPunct="1"/>
            <a:r>
              <a:rPr lang="fr-FR" altLang="cs-CZ" sz="3000" smtClean="0">
                <a:latin typeface="Garamond" pitchFamily="18" charset="0"/>
              </a:rPr>
              <a:t>divisé en 5 départements</a:t>
            </a:r>
          </a:p>
          <a:p>
            <a:pPr marL="739775" lvl="1" eaLnBrk="1" hangingPunct="1"/>
            <a:r>
              <a:rPr lang="fr-FR" altLang="cs-CZ" sz="2500" smtClean="0">
                <a:latin typeface="Garamond" pitchFamily="18" charset="0"/>
              </a:rPr>
              <a:t>Loz</a:t>
            </a:r>
            <a:r>
              <a:rPr lang="fr-FR" altLang="cs-CZ" sz="2500" smtClean="0">
                <a:latin typeface="Garamond" pitchFamily="18" charset="0"/>
                <a:cs typeface="Simplified Arabic Fixed" pitchFamily="49" charset="-78"/>
              </a:rPr>
              <a:t>ère  - Mende</a:t>
            </a:r>
          </a:p>
          <a:p>
            <a:pPr marL="739775" lvl="1" eaLnBrk="1" hangingPunct="1"/>
            <a:r>
              <a:rPr lang="fr-FR" altLang="cs-CZ" sz="2500" smtClean="0">
                <a:latin typeface="Garamond" pitchFamily="18" charset="0"/>
                <a:cs typeface="Simplified Arabic Fixed" pitchFamily="49" charset="-78"/>
              </a:rPr>
              <a:t>Gard – Nîmes </a:t>
            </a:r>
          </a:p>
          <a:p>
            <a:pPr marL="739775" lvl="1" eaLnBrk="1" hangingPunct="1"/>
            <a:r>
              <a:rPr lang="fr-FR" altLang="cs-CZ" sz="2500" smtClean="0">
                <a:latin typeface="Garamond" pitchFamily="18" charset="0"/>
                <a:cs typeface="Simplified Arabic Fixed" pitchFamily="49" charset="-78"/>
              </a:rPr>
              <a:t>Hérault - Montpellier</a:t>
            </a:r>
          </a:p>
          <a:p>
            <a:pPr marL="739775" lvl="1" eaLnBrk="1" hangingPunct="1"/>
            <a:r>
              <a:rPr lang="fr-FR" altLang="cs-CZ" sz="2500" smtClean="0">
                <a:latin typeface="Garamond" pitchFamily="18" charset="0"/>
                <a:cs typeface="Simplified Arabic Fixed" pitchFamily="49" charset="-78"/>
              </a:rPr>
              <a:t>Aude - Carcassonne</a:t>
            </a:r>
          </a:p>
          <a:p>
            <a:pPr marL="739775" lvl="1" eaLnBrk="1" hangingPunct="1"/>
            <a:r>
              <a:rPr lang="fr-FR" altLang="cs-CZ" sz="2500" smtClean="0">
                <a:latin typeface="Garamond" pitchFamily="18" charset="0"/>
                <a:cs typeface="Simplified Arabic Fixed" pitchFamily="49" charset="-78"/>
              </a:rPr>
              <a:t>Pyrénées orientales  - Perpignan</a:t>
            </a:r>
            <a:endParaRPr lang="cs-CZ" altLang="cs-CZ" sz="2500" smtClean="0">
              <a:latin typeface="Garamond" pitchFamily="18" charset="0"/>
              <a:cs typeface="Simplified Arabic Fixed" pitchFamily="49" charset="-78"/>
            </a:endParaRPr>
          </a:p>
          <a:p>
            <a:pPr marL="411163" eaLnBrk="1" hangingPunct="1"/>
            <a:r>
              <a:rPr lang="fr-FR" altLang="cs-CZ" sz="3000" smtClean="0">
                <a:latin typeface="Garamond" pitchFamily="18" charset="0"/>
              </a:rPr>
              <a:t>Président régional - Christian Bourquin</a:t>
            </a:r>
            <a:r>
              <a:rPr lang="fr-FR" altLang="cs-CZ" sz="3000" smtClean="0"/>
              <a:t> </a:t>
            </a:r>
            <a:endParaRPr lang="cs-CZ" altLang="cs-CZ" sz="3000" smtClean="0"/>
          </a:p>
          <a:p>
            <a:pPr marL="411163" eaLnBrk="1" hangingPunct="1"/>
            <a:endParaRPr lang="fr-FR" altLang="cs-CZ" sz="3000" smtClean="0"/>
          </a:p>
          <a:p>
            <a:pPr marL="411163" eaLnBrk="1" hangingPunct="1"/>
            <a:endParaRPr lang="fr-FR" altLang="cs-CZ" sz="3000" smtClean="0">
              <a:cs typeface="Simplified Arabic Fixed" pitchFamily="49" charset="-78"/>
            </a:endParaRPr>
          </a:p>
          <a:p>
            <a:pPr marL="411163" eaLnBrk="1" hangingPunct="1"/>
            <a:endParaRPr lang="fr-FR" altLang="cs-CZ" sz="3000" smtClean="0">
              <a:cs typeface="Simplified Arabic Fixed" pitchFamily="49" charset="-78"/>
            </a:endParaRPr>
          </a:p>
          <a:p>
            <a:pPr marL="411163" eaLnBrk="1" hangingPunct="1">
              <a:buFontTx/>
              <a:buNone/>
            </a:pPr>
            <a:endParaRPr lang="fr-FR" altLang="cs-CZ" sz="3000" smtClean="0"/>
          </a:p>
          <a:p>
            <a:pPr marL="411163" eaLnBrk="1" hangingPunct="1"/>
            <a:endParaRPr lang="fr-FR" altLang="cs-CZ" sz="3000" smtClean="0"/>
          </a:p>
        </p:txBody>
      </p:sp>
      <p:pic>
        <p:nvPicPr>
          <p:cNvPr id="6148" name="Zástupný symbol pro obsah 4" descr="languedoc-roussillon.gif"/>
          <p:cNvPicPr>
            <a:picLocks noGrp="1" noChangeAspect="1"/>
          </p:cNvPicPr>
          <p:nvPr>
            <p:ph sz="half"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319588" y="765175"/>
            <a:ext cx="4824412" cy="5765800"/>
          </a:xfrm>
        </p:spPr>
      </p:pic>
      <p:sp>
        <p:nvSpPr>
          <p:cNvPr id="6" name="Zaoblený obdélník 5"/>
          <p:cNvSpPr/>
          <p:nvPr/>
        </p:nvSpPr>
        <p:spPr>
          <a:xfrm>
            <a:off x="7668344" y="4005064"/>
            <a:ext cx="504056" cy="288032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>
                <a:ln w="50800"/>
                <a:solidFill>
                  <a:schemeClr val="tx1"/>
                </a:solidFill>
              </a:rPr>
              <a:t>2</a:t>
            </a:r>
            <a:r>
              <a:rPr lang="cs-CZ" dirty="0">
                <a:ln w="50800"/>
                <a:solidFill>
                  <a:schemeClr val="bg1">
                    <a:shade val="50000"/>
                  </a:schemeClr>
                </a:solidFill>
              </a:rPr>
              <a:t>.</a:t>
            </a:r>
            <a:endParaRPr lang="fr-FR" dirty="0">
              <a:ln w="50800"/>
              <a:solidFill>
                <a:schemeClr val="bg1">
                  <a:shade val="50000"/>
                </a:schemeClr>
              </a:solidFill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Nadpis 1"/>
          <p:cNvSpPr>
            <a:spLocks noGrp="1"/>
          </p:cNvSpPr>
          <p:nvPr>
            <p:ph type="title" idx="4294967295"/>
          </p:nvPr>
        </p:nvSpPr>
        <p:spPr>
          <a:xfrm>
            <a:off x="395288" y="404813"/>
            <a:ext cx="8229600" cy="914400"/>
          </a:xfrm>
        </p:spPr>
        <p:txBody>
          <a:bodyPr anchor="t"/>
          <a:lstStyle/>
          <a:p>
            <a:pPr eaLnBrk="1" hangingPunct="1"/>
            <a:r>
              <a:rPr lang="fr-FR" altLang="cs-CZ" smtClean="0">
                <a:solidFill>
                  <a:schemeClr val="tx1"/>
                </a:solidFill>
                <a:latin typeface="Garamond" pitchFamily="18" charset="0"/>
              </a:rPr>
              <a:t>L</a:t>
            </a:r>
            <a:r>
              <a:rPr lang="cs-CZ" altLang="cs-CZ" smtClean="0">
                <a:solidFill>
                  <a:schemeClr val="tx1"/>
                </a:solidFill>
                <a:latin typeface="Garamond" pitchFamily="18" charset="0"/>
              </a:rPr>
              <a:t>e blason</a:t>
            </a:r>
            <a:r>
              <a:rPr lang="fr-FR" altLang="cs-CZ" smtClean="0">
                <a:solidFill>
                  <a:schemeClr val="tx1"/>
                </a:solidFill>
                <a:latin typeface="Garamond" pitchFamily="18" charset="0"/>
              </a:rPr>
              <a:t> et le drapeau</a:t>
            </a:r>
          </a:p>
        </p:txBody>
      </p:sp>
      <p:pic>
        <p:nvPicPr>
          <p:cNvPr id="7171" name="Zástupný symbol pro obsah 4" descr="Blason_region_fr_Languedoc-Roussillon.png"/>
          <p:cNvPicPr>
            <a:picLocks noGrp="1" noChangeAspect="1"/>
          </p:cNvPicPr>
          <p:nvPr>
            <p:ph sz="half"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68313" y="1557338"/>
            <a:ext cx="3598862" cy="3959225"/>
          </a:xfrm>
        </p:spPr>
      </p:pic>
      <p:pic>
        <p:nvPicPr>
          <p:cNvPr id="7172" name="Zástupný symbol pro obsah 5" descr="Languedoc_Roussillon.png"/>
          <p:cNvPicPr>
            <a:picLocks noGrp="1" noChangeAspect="1"/>
          </p:cNvPicPr>
          <p:nvPr>
            <p:ph sz="half" idx="4294967295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332288" y="3860800"/>
            <a:ext cx="4679950" cy="2808288"/>
          </a:xfrm>
        </p:spPr>
      </p:pic>
      <p:sp>
        <p:nvSpPr>
          <p:cNvPr id="7" name="Zaoblený obdélník 6"/>
          <p:cNvSpPr/>
          <p:nvPr/>
        </p:nvSpPr>
        <p:spPr>
          <a:xfrm>
            <a:off x="467544" y="4941168"/>
            <a:ext cx="432048" cy="288032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>
                <a:ln w="50800"/>
                <a:solidFill>
                  <a:schemeClr val="tx1"/>
                </a:solidFill>
              </a:rPr>
              <a:t>3</a:t>
            </a:r>
            <a:r>
              <a:rPr lang="en-US" dirty="0">
                <a:ln w="50800"/>
                <a:solidFill>
                  <a:schemeClr val="bg1">
                    <a:shade val="50000"/>
                  </a:schemeClr>
                </a:solidFill>
              </a:rPr>
              <a:t>.</a:t>
            </a:r>
            <a:endParaRPr lang="fr-FR" dirty="0">
              <a:ln w="50800"/>
              <a:solidFill>
                <a:schemeClr val="bg1">
                  <a:shade val="50000"/>
                </a:schemeClr>
              </a:solidFill>
            </a:endParaRPr>
          </a:p>
        </p:txBody>
      </p:sp>
      <p:sp>
        <p:nvSpPr>
          <p:cNvPr id="8" name="Zaoblený obdélník 7"/>
          <p:cNvSpPr/>
          <p:nvPr/>
        </p:nvSpPr>
        <p:spPr>
          <a:xfrm>
            <a:off x="3779912" y="6237312"/>
            <a:ext cx="432048" cy="288032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>
                <a:ln w="50800"/>
                <a:solidFill>
                  <a:schemeClr val="tx1"/>
                </a:solidFill>
              </a:rPr>
              <a:t>4.</a:t>
            </a:r>
            <a:endParaRPr lang="fr-FR" dirty="0">
              <a:ln w="50800"/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Nadpis 1"/>
          <p:cNvSpPr>
            <a:spLocks noGrp="1"/>
          </p:cNvSpPr>
          <p:nvPr>
            <p:ph type="title" idx="4294967295"/>
          </p:nvPr>
        </p:nvSpPr>
        <p:spPr/>
        <p:txBody>
          <a:bodyPr anchor="t"/>
          <a:lstStyle/>
          <a:p>
            <a:pPr eaLnBrk="1" hangingPunct="1"/>
            <a:r>
              <a:rPr lang="fr-FR" altLang="cs-CZ" smtClean="0">
                <a:solidFill>
                  <a:schemeClr val="tx1"/>
                </a:solidFill>
                <a:latin typeface="Garamond" pitchFamily="18" charset="0"/>
              </a:rPr>
              <a:t>Histoire</a:t>
            </a:r>
          </a:p>
        </p:txBody>
      </p:sp>
      <p:sp>
        <p:nvSpPr>
          <p:cNvPr id="8195" name="Zástupný symbol pro obsah 2"/>
          <p:cNvSpPr>
            <a:spLocks noGrp="1"/>
          </p:cNvSpPr>
          <p:nvPr>
            <p:ph idx="4294967295"/>
          </p:nvPr>
        </p:nvSpPr>
        <p:spPr/>
        <p:txBody>
          <a:bodyPr/>
          <a:lstStyle/>
          <a:p>
            <a:pPr marL="411163" eaLnBrk="1" hangingPunct="1"/>
            <a:r>
              <a:rPr lang="fr-FR" altLang="cs-CZ" sz="2800" smtClean="0">
                <a:latin typeface="Garamond" pitchFamily="18" charset="0"/>
              </a:rPr>
              <a:t>Est incluse dans la Celtique méditerranéenne</a:t>
            </a:r>
          </a:p>
          <a:p>
            <a:pPr marL="411163" eaLnBrk="1" hangingPunct="1"/>
            <a:r>
              <a:rPr lang="fr-FR" altLang="cs-CZ" sz="2800" smtClean="0">
                <a:latin typeface="Garamond" pitchFamily="18" charset="0"/>
              </a:rPr>
              <a:t>V. siècle - les Vandales envahissent la province</a:t>
            </a:r>
          </a:p>
          <a:p>
            <a:pPr marL="739775" lvl="1" eaLnBrk="1" hangingPunct="1"/>
            <a:r>
              <a:rPr lang="fr-FR" altLang="cs-CZ" smtClean="0">
                <a:latin typeface="Garamond" pitchFamily="18" charset="0"/>
              </a:rPr>
              <a:t>Wisigoths sont installés ici</a:t>
            </a:r>
          </a:p>
          <a:p>
            <a:pPr marL="411163" eaLnBrk="1" hangingPunct="1"/>
            <a:r>
              <a:rPr lang="fr-FR" altLang="cs-CZ" sz="2800" smtClean="0">
                <a:latin typeface="Garamond" pitchFamily="18" charset="0"/>
              </a:rPr>
              <a:t>Wisigoths rester sur la péninsule ibérique </a:t>
            </a:r>
            <a:r>
              <a:rPr lang="en-US" altLang="cs-CZ" sz="2800" smtClean="0">
                <a:latin typeface="Garamond" pitchFamily="18" charset="0"/>
                <a:cs typeface="Simplified Arabic Fixed" pitchFamily="49" charset="-78"/>
              </a:rPr>
              <a:t>à </a:t>
            </a:r>
            <a:r>
              <a:rPr lang="fr-FR" altLang="cs-CZ" sz="2800" smtClean="0">
                <a:latin typeface="Garamond" pitchFamily="18" charset="0"/>
              </a:rPr>
              <a:t>719</a:t>
            </a:r>
          </a:p>
          <a:p>
            <a:pPr marL="411163" eaLnBrk="1" hangingPunct="1"/>
            <a:r>
              <a:rPr lang="fr-FR" altLang="cs-CZ" sz="2800" smtClean="0">
                <a:latin typeface="Garamond" pitchFamily="18" charset="0"/>
              </a:rPr>
              <a:t>La région a été conquise par Charlemagne et il a été renommé Gothie</a:t>
            </a:r>
          </a:p>
          <a:p>
            <a:pPr marL="739775" lvl="1" eaLnBrk="1" hangingPunct="1"/>
            <a:r>
              <a:rPr lang="fr-FR" altLang="cs-CZ" smtClean="0">
                <a:latin typeface="Garamond" pitchFamily="18" charset="0"/>
              </a:rPr>
              <a:t>Incluse dans le royaume d'Aquitaine crée en 778</a:t>
            </a:r>
          </a:p>
          <a:p>
            <a:pPr marL="411163" eaLnBrk="1" hangingPunct="1"/>
            <a:r>
              <a:rPr lang="fr-FR" altLang="cs-CZ" sz="2800" smtClean="0">
                <a:latin typeface="Garamond" pitchFamily="18" charset="0"/>
              </a:rPr>
              <a:t>L'administration est confiée aux comtes de Toulouse en </a:t>
            </a:r>
            <a:r>
              <a:rPr lang="cs-CZ" altLang="cs-CZ" sz="2800" smtClean="0">
                <a:latin typeface="Garamond" pitchFamily="18" charset="0"/>
              </a:rPr>
              <a:t>781</a:t>
            </a:r>
            <a:endParaRPr lang="fr-FR" altLang="cs-CZ" sz="2800" smtClean="0">
              <a:latin typeface="Garamond" pitchFamily="18" charset="0"/>
            </a:endParaRPr>
          </a:p>
          <a:p>
            <a:pPr marL="411163" eaLnBrk="1" hangingPunct="1"/>
            <a:endParaRPr lang="fr-FR" altLang="cs-CZ" sz="2800" smtClean="0">
              <a:solidFill>
                <a:schemeClr val="bg1"/>
              </a:solidFill>
              <a:latin typeface="Garamond" pitchFamily="18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Nadpis 1"/>
          <p:cNvSpPr>
            <a:spLocks noGrp="1"/>
          </p:cNvSpPr>
          <p:nvPr>
            <p:ph type="title" idx="4294967295"/>
          </p:nvPr>
        </p:nvSpPr>
        <p:spPr>
          <a:xfrm>
            <a:off x="457200" y="512763"/>
            <a:ext cx="8229600" cy="914400"/>
          </a:xfrm>
        </p:spPr>
        <p:txBody>
          <a:bodyPr anchor="t"/>
          <a:lstStyle/>
          <a:p>
            <a:pPr algn="l" eaLnBrk="1" hangingPunct="1"/>
            <a:r>
              <a:rPr lang="fr-FR" altLang="cs-CZ" smtClean="0">
                <a:solidFill>
                  <a:schemeClr val="tx1"/>
                </a:solidFill>
                <a:latin typeface="Garamond" pitchFamily="18" charset="0"/>
              </a:rPr>
              <a:t>Histoire</a:t>
            </a:r>
          </a:p>
        </p:txBody>
      </p:sp>
      <p:sp>
        <p:nvSpPr>
          <p:cNvPr id="9219" name="Zástupný symbol pro obsah 2"/>
          <p:cNvSpPr>
            <a:spLocks noGrp="1"/>
          </p:cNvSpPr>
          <p:nvPr>
            <p:ph sz="half" idx="4294967295"/>
          </p:nvPr>
        </p:nvSpPr>
        <p:spPr>
          <a:xfrm>
            <a:off x="179388" y="1770063"/>
            <a:ext cx="3744912" cy="4525962"/>
          </a:xfrm>
        </p:spPr>
        <p:txBody>
          <a:bodyPr/>
          <a:lstStyle/>
          <a:p>
            <a:pPr marL="411163" eaLnBrk="1" hangingPunct="1"/>
            <a:r>
              <a:rPr lang="fr-FR" altLang="cs-CZ" sz="3600" smtClean="0">
                <a:latin typeface="Garamond" pitchFamily="18" charset="0"/>
              </a:rPr>
              <a:t>Carte des Gouvernements de Languedoc-Roussillon par Rigobert Bonne (1727-1795 ), Paris, vers 1783</a:t>
            </a:r>
          </a:p>
        </p:txBody>
      </p:sp>
      <p:pic>
        <p:nvPicPr>
          <p:cNvPr id="12292" name="Zástupný symbol pro obsah 4" descr="476px-Carte_des_Gouvernements_de_Languedoc.._Roussillon.jpg"/>
          <p:cNvPicPr>
            <a:picLocks noGrp="1" noChangeAspect="1"/>
          </p:cNvPicPr>
          <p:nvPr>
            <p:ph sz="half" idx="4294967295"/>
          </p:nvPr>
        </p:nvPicPr>
        <p:blipFill>
          <a:blip r:embed="rId3"/>
          <a:srcRect/>
          <a:stretch>
            <a:fillRect/>
          </a:stretch>
        </p:blipFill>
        <p:spPr>
          <a:xfrm>
            <a:off x="4070350" y="744538"/>
            <a:ext cx="4965700" cy="5716587"/>
          </a:xfrm>
          <a:ln w="57150">
            <a:solidFill>
              <a:schemeClr val="tx2">
                <a:lumMod val="50000"/>
                <a:lumOff val="50000"/>
              </a:schemeClr>
            </a:solidFill>
          </a:ln>
        </p:spPr>
      </p:pic>
      <p:sp>
        <p:nvSpPr>
          <p:cNvPr id="7" name="Zaoblený obdélník 6"/>
          <p:cNvSpPr/>
          <p:nvPr/>
        </p:nvSpPr>
        <p:spPr>
          <a:xfrm>
            <a:off x="3347864" y="6237312"/>
            <a:ext cx="432048" cy="288032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>
                <a:ln w="50800"/>
                <a:solidFill>
                  <a:schemeClr val="tx1"/>
                </a:solidFill>
              </a:rPr>
              <a:t>5</a:t>
            </a:r>
            <a:r>
              <a:rPr lang="en-US" dirty="0">
                <a:ln w="50800"/>
                <a:solidFill>
                  <a:schemeClr val="bg1">
                    <a:shade val="50000"/>
                  </a:schemeClr>
                </a:solidFill>
              </a:rPr>
              <a:t>.</a:t>
            </a:r>
            <a:endParaRPr lang="fr-FR" dirty="0">
              <a:ln w="50800"/>
              <a:solidFill>
                <a:schemeClr val="bg1">
                  <a:shade val="50000"/>
                </a:schemeClr>
              </a:solidFill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Nadpis 1"/>
          <p:cNvSpPr>
            <a:spLocks noGrp="1"/>
          </p:cNvSpPr>
          <p:nvPr>
            <p:ph type="title" idx="4294967295"/>
          </p:nvPr>
        </p:nvSpPr>
        <p:spPr>
          <a:xfrm>
            <a:off x="5076825" y="1196975"/>
            <a:ext cx="3671888" cy="914400"/>
          </a:xfrm>
        </p:spPr>
        <p:txBody>
          <a:bodyPr anchor="t"/>
          <a:lstStyle/>
          <a:p>
            <a:pPr eaLnBrk="1" hangingPunct="1"/>
            <a:r>
              <a:rPr lang="en-US" altLang="cs-CZ" smtClean="0">
                <a:solidFill>
                  <a:schemeClr val="tx1"/>
                </a:solidFill>
                <a:latin typeface="Garamond" pitchFamily="18" charset="0"/>
              </a:rPr>
              <a:t>Histoire</a:t>
            </a:r>
            <a:endParaRPr lang="fr-FR" altLang="cs-CZ" smtClean="0">
              <a:solidFill>
                <a:schemeClr val="tx1"/>
              </a:solidFill>
              <a:latin typeface="Garamond" pitchFamily="18" charset="0"/>
            </a:endParaRPr>
          </a:p>
        </p:txBody>
      </p:sp>
      <p:pic>
        <p:nvPicPr>
          <p:cNvPr id="13315" name="Zástupný symbol pro obsah 14" descr="Peyrepertuse_02.jpg"/>
          <p:cNvPicPr>
            <a:picLocks noGrp="1" noChangeAspect="1"/>
          </p:cNvPicPr>
          <p:nvPr>
            <p:ph sz="half" idx="4294967295"/>
          </p:nvPr>
        </p:nvPicPr>
        <p:blipFill>
          <a:blip r:embed="rId2"/>
          <a:srcRect/>
          <a:stretch>
            <a:fillRect/>
          </a:stretch>
        </p:blipFill>
        <p:spPr>
          <a:xfrm>
            <a:off x="539750" y="608013"/>
            <a:ext cx="4175125" cy="5662612"/>
          </a:xfrm>
          <a:ln w="57150">
            <a:solidFill>
              <a:schemeClr val="tx1">
                <a:lumMod val="50000"/>
                <a:lumOff val="50000"/>
              </a:schemeClr>
            </a:solidFill>
          </a:ln>
        </p:spPr>
      </p:pic>
      <p:sp>
        <p:nvSpPr>
          <p:cNvPr id="10244" name="Zástupný symbol pro obsah 13"/>
          <p:cNvSpPr>
            <a:spLocks noGrp="1"/>
          </p:cNvSpPr>
          <p:nvPr>
            <p:ph sz="half" idx="4294967295"/>
          </p:nvPr>
        </p:nvSpPr>
        <p:spPr>
          <a:xfrm>
            <a:off x="5346700" y="2708275"/>
            <a:ext cx="3324225" cy="3392488"/>
          </a:xfrm>
        </p:spPr>
        <p:txBody>
          <a:bodyPr/>
          <a:lstStyle/>
          <a:p>
            <a:pPr marL="411163" eaLnBrk="1" hangingPunct="1"/>
            <a:r>
              <a:rPr lang="fr-FR" altLang="cs-CZ" sz="3600" smtClean="0">
                <a:latin typeface="Garamond" pitchFamily="18" charset="0"/>
              </a:rPr>
              <a:t>Château de Peyrepertuse dans l'Aude datant du XI</a:t>
            </a:r>
            <a:r>
              <a:rPr lang="fr-FR" altLang="cs-CZ" sz="3600" baseline="30000" smtClean="0">
                <a:latin typeface="Garamond" pitchFamily="18" charset="0"/>
              </a:rPr>
              <a:t>e</a:t>
            </a:r>
            <a:r>
              <a:rPr lang="fr-FR" altLang="cs-CZ" sz="3600" smtClean="0">
                <a:latin typeface="Garamond" pitchFamily="18" charset="0"/>
              </a:rPr>
              <a:t> siècle</a:t>
            </a:r>
          </a:p>
        </p:txBody>
      </p:sp>
      <p:sp>
        <p:nvSpPr>
          <p:cNvPr id="16" name="Zaoblený obdélník 15"/>
          <p:cNvSpPr/>
          <p:nvPr/>
        </p:nvSpPr>
        <p:spPr>
          <a:xfrm>
            <a:off x="5076056" y="6237312"/>
            <a:ext cx="504056" cy="288032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>
                <a:ln w="50800"/>
                <a:solidFill>
                  <a:schemeClr val="tx1"/>
                </a:solidFill>
              </a:rPr>
              <a:t>6</a:t>
            </a:r>
            <a:r>
              <a:rPr lang="en-US" dirty="0">
                <a:ln w="50800"/>
                <a:solidFill>
                  <a:schemeClr val="bg1">
                    <a:shade val="50000"/>
                  </a:schemeClr>
                </a:solidFill>
              </a:rPr>
              <a:t>.</a:t>
            </a:r>
            <a:endParaRPr lang="fr-FR" dirty="0">
              <a:ln w="50800"/>
              <a:solidFill>
                <a:schemeClr val="bg1">
                  <a:shade val="50000"/>
                </a:schemeClr>
              </a:solidFill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Nadpis 1"/>
          <p:cNvSpPr>
            <a:spLocks noGrp="1"/>
          </p:cNvSpPr>
          <p:nvPr>
            <p:ph type="title" idx="4294967295"/>
          </p:nvPr>
        </p:nvSpPr>
        <p:spPr/>
        <p:txBody>
          <a:bodyPr anchor="t"/>
          <a:lstStyle/>
          <a:p>
            <a:pPr eaLnBrk="1" hangingPunct="1"/>
            <a:r>
              <a:rPr lang="fr-FR" altLang="cs-CZ" b="1" smtClean="0">
                <a:solidFill>
                  <a:schemeClr val="tx1"/>
                </a:solidFill>
                <a:latin typeface="Garamond" pitchFamily="18" charset="0"/>
              </a:rPr>
              <a:t>Géographie</a:t>
            </a:r>
          </a:p>
        </p:txBody>
      </p:sp>
      <p:sp>
        <p:nvSpPr>
          <p:cNvPr id="11267" name="Zástupný symbol pro obsah 2"/>
          <p:cNvSpPr>
            <a:spLocks noGrp="1"/>
          </p:cNvSpPr>
          <p:nvPr>
            <p:ph idx="4294967295"/>
          </p:nvPr>
        </p:nvSpPr>
        <p:spPr/>
        <p:txBody>
          <a:bodyPr/>
          <a:lstStyle/>
          <a:p>
            <a:pPr marL="411163" eaLnBrk="1" hangingPunct="1"/>
            <a:r>
              <a:rPr lang="fr-FR" altLang="cs-CZ" sz="3600" smtClean="0">
                <a:latin typeface="Garamond" pitchFamily="18" charset="0"/>
              </a:rPr>
              <a:t>Très diverses conditions naturelles</a:t>
            </a:r>
          </a:p>
          <a:p>
            <a:pPr marL="411163" eaLnBrk="1" hangingPunct="1"/>
            <a:r>
              <a:rPr lang="fr-FR" altLang="cs-CZ" sz="3600" smtClean="0">
                <a:latin typeface="Garamond" pitchFamily="18" charset="0"/>
              </a:rPr>
              <a:t>Haut-Languedoc - correspond dans les grandes lignes à la région Midi-Pyrénées</a:t>
            </a:r>
          </a:p>
          <a:p>
            <a:pPr marL="411163" eaLnBrk="1" hangingPunct="1"/>
            <a:r>
              <a:rPr lang="fr-FR" altLang="cs-CZ" sz="3600" smtClean="0">
                <a:latin typeface="Garamond" pitchFamily="18" charset="0"/>
              </a:rPr>
              <a:t>Bas-Languedoc qui correspond à la région Languedoc-Roussillon actuelle</a:t>
            </a:r>
          </a:p>
          <a:p>
            <a:pPr marL="411163" eaLnBrk="1" hangingPunct="1"/>
            <a:r>
              <a:rPr lang="fr-FR" altLang="cs-CZ" sz="3600" smtClean="0">
                <a:latin typeface="Garamond" pitchFamily="18" charset="0"/>
              </a:rPr>
              <a:t>Les côtes rocheuses des Pyrénées alternent avec les longues plages</a:t>
            </a:r>
          </a:p>
          <a:p>
            <a:pPr marL="739775" lvl="1" eaLnBrk="1" hangingPunct="1"/>
            <a:r>
              <a:rPr lang="fr-FR" altLang="cs-CZ" sz="3600" smtClean="0">
                <a:latin typeface="Garamond" pitchFamily="18" charset="0"/>
              </a:rPr>
              <a:t>protection des grands étangs</a:t>
            </a:r>
          </a:p>
          <a:p>
            <a:pPr marL="411163" eaLnBrk="1" hangingPunct="1">
              <a:buFontTx/>
              <a:buNone/>
            </a:pPr>
            <a:endParaRPr lang="fr-FR" altLang="cs-CZ" smtClean="0"/>
          </a:p>
          <a:p>
            <a:pPr marL="411163" eaLnBrk="1" hangingPunct="1"/>
            <a:endParaRPr lang="fr-FR" altLang="cs-CZ" smtClean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Nadpis 8"/>
          <p:cNvSpPr>
            <a:spLocks noGrp="1"/>
          </p:cNvSpPr>
          <p:nvPr>
            <p:ph type="title" idx="4294967295"/>
          </p:nvPr>
        </p:nvSpPr>
        <p:spPr/>
        <p:txBody>
          <a:bodyPr anchor="t"/>
          <a:lstStyle/>
          <a:p>
            <a:pPr eaLnBrk="1" hangingPunct="1"/>
            <a:r>
              <a:rPr lang="fr-FR" altLang="cs-CZ" b="1" smtClean="0">
                <a:solidFill>
                  <a:schemeClr val="tx1"/>
                </a:solidFill>
                <a:latin typeface="Garamond" pitchFamily="18" charset="0"/>
              </a:rPr>
              <a:t>Sainte-Enimie</a:t>
            </a:r>
          </a:p>
        </p:txBody>
      </p:sp>
      <p:pic>
        <p:nvPicPr>
          <p:cNvPr id="15363" name="Zástupný symbol pro obsah 6" descr="0_Saint-Chély-du-Tarn.jpg"/>
          <p:cNvPicPr>
            <a:picLocks noGrp="1" noChangeAspect="1"/>
          </p:cNvPicPr>
          <p:nvPr>
            <p:ph idx="4294967295"/>
          </p:nvPr>
        </p:nvPicPr>
        <p:blipFill>
          <a:blip r:embed="rId2"/>
          <a:srcRect/>
          <a:stretch>
            <a:fillRect/>
          </a:stretch>
        </p:blipFill>
        <p:spPr>
          <a:xfrm>
            <a:off x="755650" y="1374775"/>
            <a:ext cx="7632700" cy="5086350"/>
          </a:xfrm>
          <a:ln w="57150">
            <a:solidFill>
              <a:schemeClr val="tx1">
                <a:lumMod val="50000"/>
                <a:lumOff val="50000"/>
              </a:schemeClr>
            </a:solidFill>
          </a:ln>
        </p:spPr>
      </p:pic>
      <p:sp>
        <p:nvSpPr>
          <p:cNvPr id="10" name="Zaoblený obdélník 9"/>
          <p:cNvSpPr/>
          <p:nvPr/>
        </p:nvSpPr>
        <p:spPr>
          <a:xfrm>
            <a:off x="8460432" y="6165304"/>
            <a:ext cx="432048" cy="288032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>
                <a:ln w="50800"/>
                <a:solidFill>
                  <a:schemeClr val="tx1"/>
                </a:solidFill>
              </a:rPr>
              <a:t>7</a:t>
            </a:r>
            <a:r>
              <a:rPr lang="en-US" dirty="0">
                <a:ln w="50800"/>
                <a:solidFill>
                  <a:schemeClr val="bg1">
                    <a:shade val="50000"/>
                  </a:schemeClr>
                </a:solidFill>
              </a:rPr>
              <a:t>.</a:t>
            </a:r>
            <a:endParaRPr lang="fr-FR" dirty="0">
              <a:ln w="50800"/>
              <a:solidFill>
                <a:schemeClr val="bg1">
                  <a:shade val="50000"/>
                </a:schemeClr>
              </a:solidFill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Nadpis 6"/>
          <p:cNvSpPr>
            <a:spLocks noGrp="1"/>
          </p:cNvSpPr>
          <p:nvPr>
            <p:ph type="title" idx="4294967295"/>
          </p:nvPr>
        </p:nvSpPr>
        <p:spPr>
          <a:xfrm>
            <a:off x="457200" y="274638"/>
            <a:ext cx="8229600" cy="1354137"/>
          </a:xfrm>
        </p:spPr>
        <p:txBody>
          <a:bodyPr anchor="t"/>
          <a:lstStyle/>
          <a:p>
            <a:pPr eaLnBrk="1" hangingPunct="1"/>
            <a:r>
              <a:rPr lang="fr-FR" altLang="cs-CZ" b="1" smtClean="0">
                <a:solidFill>
                  <a:schemeClr val="tx1"/>
                </a:solidFill>
                <a:latin typeface="Garamond" pitchFamily="18" charset="0"/>
              </a:rPr>
              <a:t>Vinça et le pic du Canigou dans</a:t>
            </a:r>
            <a:r>
              <a:rPr lang="fr-FR" altLang="cs-CZ" b="1" smtClean="0">
                <a:solidFill>
                  <a:schemeClr val="bg1"/>
                </a:solidFill>
                <a:latin typeface="Garamond" pitchFamily="18" charset="0"/>
              </a:rPr>
              <a:t> </a:t>
            </a:r>
            <a:r>
              <a:rPr lang="fr-FR" altLang="cs-CZ" b="1" smtClean="0">
                <a:solidFill>
                  <a:schemeClr val="tx1"/>
                </a:solidFill>
                <a:latin typeface="Garamond" pitchFamily="18" charset="0"/>
              </a:rPr>
              <a:t>les Pyrénées-Orientales</a:t>
            </a:r>
          </a:p>
        </p:txBody>
      </p:sp>
      <p:pic>
        <p:nvPicPr>
          <p:cNvPr id="16387" name="Zástupný symbol pro obsah 8" descr="Vinça,_le_lac_et_le_Canigou.jpg"/>
          <p:cNvPicPr>
            <a:picLocks noGrp="1" noChangeAspect="1"/>
          </p:cNvPicPr>
          <p:nvPr>
            <p:ph idx="4294967295"/>
          </p:nvPr>
        </p:nvPicPr>
        <p:blipFill>
          <a:blip r:embed="rId2"/>
          <a:srcRect/>
          <a:stretch>
            <a:fillRect/>
          </a:stretch>
        </p:blipFill>
        <p:spPr>
          <a:xfrm>
            <a:off x="1042988" y="1870075"/>
            <a:ext cx="7273925" cy="4830763"/>
          </a:xfrm>
          <a:ln w="57150">
            <a:solidFill>
              <a:schemeClr val="tx1">
                <a:lumMod val="50000"/>
                <a:lumOff val="50000"/>
              </a:schemeClr>
            </a:solidFill>
          </a:ln>
        </p:spPr>
      </p:pic>
      <p:sp>
        <p:nvSpPr>
          <p:cNvPr id="10" name="Zaoblený obdélník 9"/>
          <p:cNvSpPr/>
          <p:nvPr/>
        </p:nvSpPr>
        <p:spPr>
          <a:xfrm>
            <a:off x="467544" y="6381328"/>
            <a:ext cx="432048" cy="288032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>
                <a:ln w="50800"/>
                <a:solidFill>
                  <a:schemeClr val="tx1"/>
                </a:solidFill>
              </a:rPr>
              <a:t>8</a:t>
            </a:r>
            <a:r>
              <a:rPr lang="en-US" dirty="0">
                <a:ln w="50800"/>
                <a:solidFill>
                  <a:schemeClr val="bg1">
                    <a:shade val="50000"/>
                  </a:schemeClr>
                </a:solidFill>
              </a:rPr>
              <a:t>.</a:t>
            </a:r>
            <a:endParaRPr lang="fr-FR" dirty="0">
              <a:ln w="50800"/>
              <a:solidFill>
                <a:schemeClr val="bg1">
                  <a:shade val="50000"/>
                </a:schemeClr>
              </a:solidFill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Nadpis 3"/>
          <p:cNvSpPr>
            <a:spLocks noGrp="1"/>
          </p:cNvSpPr>
          <p:nvPr>
            <p:ph type="title" idx="4294967295"/>
          </p:nvPr>
        </p:nvSpPr>
        <p:spPr/>
        <p:txBody>
          <a:bodyPr anchor="t"/>
          <a:lstStyle/>
          <a:p>
            <a:pPr eaLnBrk="1" hangingPunct="1"/>
            <a:r>
              <a:rPr lang="fr-FR" altLang="cs-CZ" b="1" smtClean="0">
                <a:solidFill>
                  <a:schemeClr val="tx1"/>
                </a:solidFill>
                <a:latin typeface="Garamond" pitchFamily="18" charset="0"/>
              </a:rPr>
              <a:t>Le climat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idx="4294967295"/>
          </p:nvPr>
        </p:nvSpPr>
        <p:spPr/>
        <p:txBody>
          <a:bodyPr>
            <a:normAutofit lnSpcReduction="10000"/>
          </a:bodyPr>
          <a:lstStyle/>
          <a:p>
            <a:pPr marL="411163" eaLnBrk="1" hangingPunct="1">
              <a:lnSpc>
                <a:spcPct val="80000"/>
              </a:lnSpc>
              <a:defRPr/>
            </a:pPr>
            <a:r>
              <a:rPr lang="fr-FR" dirty="0" smtClean="0">
                <a:latin typeface="Garamond" pitchFamily="18" charset="0"/>
              </a:rPr>
              <a:t>Climat essentiellement méditerranéen</a:t>
            </a:r>
          </a:p>
          <a:p>
            <a:pPr marL="411163" eaLnBrk="1" hangingPunct="1">
              <a:lnSpc>
                <a:spcPct val="80000"/>
              </a:lnSpc>
              <a:defRPr/>
            </a:pPr>
            <a:r>
              <a:rPr lang="fr-FR" dirty="0" smtClean="0">
                <a:latin typeface="Garamond" pitchFamily="18" charset="0"/>
              </a:rPr>
              <a:t>Hivers sont très froids</a:t>
            </a:r>
          </a:p>
          <a:p>
            <a:pPr marL="411163" eaLnBrk="1" hangingPunct="1">
              <a:lnSpc>
                <a:spcPct val="80000"/>
              </a:lnSpc>
              <a:defRPr/>
            </a:pPr>
            <a:r>
              <a:rPr lang="fr-FR" dirty="0" smtClean="0">
                <a:latin typeface="Garamond" pitchFamily="18" charset="0"/>
              </a:rPr>
              <a:t>Les températures estivales moyennes</a:t>
            </a:r>
          </a:p>
          <a:p>
            <a:pPr marL="411163" eaLnBrk="1" hangingPunct="1">
              <a:lnSpc>
                <a:spcPct val="80000"/>
              </a:lnSpc>
              <a:defRPr/>
            </a:pPr>
            <a:r>
              <a:rPr lang="fr-FR" dirty="0" smtClean="0">
                <a:latin typeface="Garamond" pitchFamily="18" charset="0"/>
              </a:rPr>
              <a:t>Les Cévennes  (le relief) empêche des précipitations de la mer Méditerranée</a:t>
            </a:r>
          </a:p>
          <a:p>
            <a:pPr marL="411163" eaLnBrk="1" hangingPunct="1">
              <a:lnSpc>
                <a:spcPct val="80000"/>
              </a:lnSpc>
              <a:defRPr/>
            </a:pPr>
            <a:r>
              <a:rPr lang="fr-FR" dirty="0" smtClean="0">
                <a:latin typeface="Garamond" pitchFamily="18" charset="0"/>
              </a:rPr>
              <a:t>L'Aubrac et la Margeride présentent respectivement des influences océaniques et semi-continentales</a:t>
            </a:r>
          </a:p>
          <a:p>
            <a:pPr marL="411163" eaLnBrk="1" hangingPunct="1">
              <a:lnSpc>
                <a:spcPct val="80000"/>
              </a:lnSpc>
              <a:defRPr/>
            </a:pPr>
            <a:r>
              <a:rPr lang="fr-FR" dirty="0" smtClean="0">
                <a:latin typeface="Garamond" pitchFamily="18" charset="0"/>
              </a:rPr>
              <a:t>Les précipitations sont caractéristiques elles aussi du climat méditerranéen </a:t>
            </a:r>
          </a:p>
          <a:p>
            <a:pPr marL="739775" lvl="1" eaLnBrk="1" hangingPunct="1">
              <a:lnSpc>
                <a:spcPct val="80000"/>
              </a:lnSpc>
              <a:defRPr/>
            </a:pPr>
            <a:r>
              <a:rPr lang="fr-FR" sz="3200" dirty="0" smtClean="0">
                <a:latin typeface="Garamond" pitchFamily="18" charset="0"/>
              </a:rPr>
              <a:t> Il pleut davantage à Montpellier qu'à Paris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Nadpis 1"/>
          <p:cNvSpPr>
            <a:spLocks noGrp="1"/>
          </p:cNvSpPr>
          <p:nvPr>
            <p:ph type="title" idx="4294967295"/>
          </p:nvPr>
        </p:nvSpPr>
        <p:spPr/>
        <p:txBody>
          <a:bodyPr anchor="t"/>
          <a:lstStyle/>
          <a:p>
            <a:pPr eaLnBrk="1" hangingPunct="1"/>
            <a:r>
              <a:rPr lang="fr-FR" altLang="cs-CZ" b="1" smtClean="0">
                <a:solidFill>
                  <a:schemeClr val="tx1"/>
                </a:solidFill>
                <a:latin typeface="Garamond" pitchFamily="18" charset="0"/>
              </a:rPr>
              <a:t>Économie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/>
        <p:txBody>
          <a:bodyPr>
            <a:normAutofit lnSpcReduction="10000"/>
          </a:bodyPr>
          <a:lstStyle/>
          <a:p>
            <a:pPr marL="411163" eaLnBrk="1" hangingPunct="1">
              <a:lnSpc>
                <a:spcPct val="90000"/>
              </a:lnSpc>
              <a:defRPr/>
            </a:pPr>
            <a:r>
              <a:rPr lang="fr-FR" dirty="0" smtClean="0">
                <a:latin typeface="Garamond" pitchFamily="18" charset="0"/>
              </a:rPr>
              <a:t>L'économie du Languedoc-Roussillon repose sur plusieurs secteurs </a:t>
            </a:r>
          </a:p>
          <a:p>
            <a:pPr marL="739775" lvl="1" eaLnBrk="1" hangingPunct="1">
              <a:lnSpc>
                <a:spcPct val="90000"/>
              </a:lnSpc>
              <a:defRPr/>
            </a:pPr>
            <a:r>
              <a:rPr lang="fr-FR" sz="3200" dirty="0" smtClean="0">
                <a:latin typeface="Garamond" pitchFamily="18" charset="0"/>
              </a:rPr>
              <a:t>La construction</a:t>
            </a:r>
          </a:p>
          <a:p>
            <a:pPr marL="739775" lvl="1" eaLnBrk="1" hangingPunct="1">
              <a:lnSpc>
                <a:spcPct val="90000"/>
              </a:lnSpc>
              <a:defRPr/>
            </a:pPr>
            <a:r>
              <a:rPr lang="fr-FR" sz="3200" dirty="0" smtClean="0">
                <a:latin typeface="Garamond" pitchFamily="18" charset="0"/>
              </a:rPr>
              <a:t>Les services publics</a:t>
            </a:r>
          </a:p>
          <a:p>
            <a:pPr marL="739775" lvl="1" eaLnBrk="1" hangingPunct="1">
              <a:lnSpc>
                <a:spcPct val="90000"/>
              </a:lnSpc>
              <a:defRPr/>
            </a:pPr>
            <a:r>
              <a:rPr lang="fr-FR" sz="3200" dirty="0" smtClean="0">
                <a:latin typeface="Garamond" pitchFamily="18" charset="0"/>
              </a:rPr>
              <a:t>Le secteur de la santé - recherche en oncologie, en prévention de l'asthme, de la prise en charge des adolescents et jeunes adultes en grande difficulté, en cardiologie…</a:t>
            </a:r>
          </a:p>
          <a:p>
            <a:pPr marL="411163" eaLnBrk="1" hangingPunct="1">
              <a:lnSpc>
                <a:spcPct val="90000"/>
              </a:lnSpc>
              <a:defRPr/>
            </a:pPr>
            <a:r>
              <a:rPr lang="fr-FR" dirty="0" smtClean="0">
                <a:latin typeface="Garamond" pitchFamily="18" charset="0"/>
              </a:rPr>
              <a:t>5 universités et plus de 70 000 étudiants </a:t>
            </a:r>
          </a:p>
          <a:p>
            <a:pPr marL="411163" eaLnBrk="1" hangingPunct="1">
              <a:lnSpc>
                <a:spcPct val="90000"/>
              </a:lnSpc>
              <a:defRPr/>
            </a:pPr>
            <a:r>
              <a:rPr lang="fr-FR" dirty="0" smtClean="0">
                <a:latin typeface="Garamond" pitchFamily="18" charset="0"/>
              </a:rPr>
              <a:t>Part importante de l'économie est le tourisme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Nadpis 1"/>
          <p:cNvSpPr>
            <a:spLocks noGrp="1"/>
          </p:cNvSpPr>
          <p:nvPr>
            <p:ph type="title" idx="4294967295"/>
          </p:nvPr>
        </p:nvSpPr>
        <p:spPr>
          <a:xfrm>
            <a:off x="457200" y="512763"/>
            <a:ext cx="8229600" cy="914400"/>
          </a:xfrm>
        </p:spPr>
        <p:txBody>
          <a:bodyPr anchor="t"/>
          <a:lstStyle/>
          <a:p>
            <a:pPr eaLnBrk="1" hangingPunct="1"/>
            <a:r>
              <a:rPr lang="fr-FR" altLang="cs-CZ" smtClean="0">
                <a:solidFill>
                  <a:schemeClr val="tx1"/>
                </a:solidFill>
              </a:rPr>
              <a:t>La viticulture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4294967295"/>
          </p:nvPr>
        </p:nvSpPr>
        <p:spPr>
          <a:xfrm>
            <a:off x="179388" y="1412875"/>
            <a:ext cx="4038600" cy="4957763"/>
          </a:xfrm>
        </p:spPr>
        <p:txBody>
          <a:bodyPr>
            <a:normAutofit lnSpcReduction="10000"/>
          </a:bodyPr>
          <a:lstStyle/>
          <a:p>
            <a:pPr marL="411163" eaLnBrk="1" hangingPunct="1">
              <a:lnSpc>
                <a:spcPct val="80000"/>
              </a:lnSpc>
              <a:defRPr/>
            </a:pPr>
            <a:r>
              <a:rPr lang="fr-FR" dirty="0" smtClean="0">
                <a:latin typeface="Garamond" pitchFamily="18" charset="0"/>
              </a:rPr>
              <a:t>Le vignoble du Languedoc-Roussillon est le plus grande du monde</a:t>
            </a:r>
            <a:r>
              <a:rPr lang="cs-CZ" dirty="0" smtClean="0">
                <a:latin typeface="Garamond" pitchFamily="18" charset="0"/>
              </a:rPr>
              <a:t> et</a:t>
            </a:r>
            <a:r>
              <a:rPr lang="fr-FR" dirty="0" smtClean="0">
                <a:latin typeface="Garamond" pitchFamily="18" charset="0"/>
              </a:rPr>
              <a:t> le plus ancien</a:t>
            </a:r>
          </a:p>
          <a:p>
            <a:pPr marL="411163" eaLnBrk="1" hangingPunct="1">
              <a:lnSpc>
                <a:spcPct val="80000"/>
              </a:lnSpc>
              <a:defRPr/>
            </a:pPr>
            <a:r>
              <a:rPr lang="fr-FR" dirty="0" smtClean="0">
                <a:latin typeface="Garamond" pitchFamily="18" charset="0"/>
              </a:rPr>
              <a:t>La vigne existe dans le sud de la France</a:t>
            </a:r>
          </a:p>
          <a:p>
            <a:pPr marL="411163" eaLnBrk="1" hangingPunct="1">
              <a:lnSpc>
                <a:spcPct val="80000"/>
              </a:lnSpc>
              <a:defRPr/>
            </a:pPr>
            <a:r>
              <a:rPr lang="fr-FR" dirty="0" smtClean="0">
                <a:latin typeface="Garamond" pitchFamily="18" charset="0"/>
              </a:rPr>
              <a:t>le premier vignoble gaulois se développa autour des 2 villes</a:t>
            </a:r>
          </a:p>
          <a:p>
            <a:pPr marL="739775" lvl="1" eaLnBrk="1" hangingPunct="1">
              <a:lnSpc>
                <a:spcPct val="80000"/>
              </a:lnSpc>
              <a:defRPr/>
            </a:pPr>
            <a:r>
              <a:rPr lang="fr-FR" sz="3200" dirty="0" smtClean="0">
                <a:latin typeface="Garamond" pitchFamily="18" charset="0"/>
              </a:rPr>
              <a:t>Béziers</a:t>
            </a:r>
          </a:p>
          <a:p>
            <a:pPr marL="739775" lvl="1" eaLnBrk="1" hangingPunct="1">
              <a:lnSpc>
                <a:spcPct val="80000"/>
              </a:lnSpc>
              <a:defRPr/>
            </a:pPr>
            <a:r>
              <a:rPr lang="fr-FR" sz="3200" dirty="0" smtClean="0">
                <a:latin typeface="Garamond" pitchFamily="18" charset="0"/>
              </a:rPr>
              <a:t>Narbonne</a:t>
            </a:r>
          </a:p>
        </p:txBody>
      </p:sp>
      <p:pic>
        <p:nvPicPr>
          <p:cNvPr id="19460" name="Zástupný symbol pro obsah 5" descr="profimedia-0010399591.jpg"/>
          <p:cNvPicPr>
            <a:picLocks noGrp="1" noChangeAspect="1"/>
          </p:cNvPicPr>
          <p:nvPr>
            <p:ph sz="half" idx="4294967295"/>
          </p:nvPr>
        </p:nvPicPr>
        <p:blipFill>
          <a:blip r:embed="rId2"/>
          <a:srcRect/>
          <a:stretch>
            <a:fillRect/>
          </a:stretch>
        </p:blipFill>
        <p:spPr>
          <a:xfrm>
            <a:off x="4187825" y="1773238"/>
            <a:ext cx="4705350" cy="3455987"/>
          </a:xfrm>
          <a:ln w="57150">
            <a:solidFill>
              <a:schemeClr val="tx1">
                <a:lumMod val="50000"/>
                <a:lumOff val="50000"/>
              </a:schemeClr>
            </a:solidFill>
          </a:ln>
        </p:spPr>
      </p:pic>
      <p:sp>
        <p:nvSpPr>
          <p:cNvPr id="7" name="Zaoblený obdélník 6"/>
          <p:cNvSpPr/>
          <p:nvPr/>
        </p:nvSpPr>
        <p:spPr>
          <a:xfrm>
            <a:off x="8366961" y="5661457"/>
            <a:ext cx="432048" cy="288032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>
                <a:ln w="50800"/>
                <a:solidFill>
                  <a:schemeClr val="tx1"/>
                </a:solidFill>
              </a:rPr>
              <a:t>9.</a:t>
            </a:r>
            <a:endParaRPr lang="fr-FR" dirty="0">
              <a:ln w="50800"/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Nadpis 1"/>
          <p:cNvSpPr>
            <a:spLocks noGrp="1"/>
          </p:cNvSpPr>
          <p:nvPr>
            <p:ph type="title" idx="4294967295"/>
          </p:nvPr>
        </p:nvSpPr>
        <p:spPr>
          <a:xfrm>
            <a:off x="457200" y="512763"/>
            <a:ext cx="8229600" cy="914400"/>
          </a:xfrm>
        </p:spPr>
        <p:txBody>
          <a:bodyPr anchor="t"/>
          <a:lstStyle/>
          <a:p>
            <a:pPr eaLnBrk="1" hangingPunct="1"/>
            <a:r>
              <a:rPr lang="fr-FR" altLang="cs-CZ" b="1" smtClean="0">
                <a:solidFill>
                  <a:schemeClr val="tx1"/>
                </a:solidFill>
                <a:latin typeface="Garamond" pitchFamily="18" charset="0"/>
              </a:rPr>
              <a:t>Culture</a:t>
            </a:r>
          </a:p>
        </p:txBody>
      </p:sp>
      <p:pic>
        <p:nvPicPr>
          <p:cNvPr id="20483" name="Zástupný symbol pro obsah 4" descr="Stlouis2006b.jpg"/>
          <p:cNvPicPr>
            <a:picLocks noGrp="1" noChangeAspect="1"/>
          </p:cNvPicPr>
          <p:nvPr>
            <p:ph sz="half" idx="4294967295"/>
          </p:nvPr>
        </p:nvPicPr>
        <p:blipFill>
          <a:blip r:embed="rId2"/>
          <a:srcRect/>
          <a:stretch>
            <a:fillRect/>
          </a:stretch>
        </p:blipFill>
        <p:spPr>
          <a:xfrm>
            <a:off x="793750" y="2159000"/>
            <a:ext cx="5975350" cy="4341813"/>
          </a:xfrm>
          <a:ln w="57150">
            <a:solidFill>
              <a:schemeClr val="tx1">
                <a:lumMod val="50000"/>
                <a:lumOff val="50000"/>
              </a:schemeClr>
            </a:solidFill>
          </a:ln>
        </p:spPr>
      </p:pic>
      <p:sp>
        <p:nvSpPr>
          <p:cNvPr id="17412" name="Zástupný symbol pro obsah 3"/>
          <p:cNvSpPr>
            <a:spLocks noGrp="1"/>
          </p:cNvSpPr>
          <p:nvPr>
            <p:ph sz="half" idx="4294967295"/>
          </p:nvPr>
        </p:nvSpPr>
        <p:spPr>
          <a:xfrm>
            <a:off x="2411413" y="1268413"/>
            <a:ext cx="6283325" cy="1439862"/>
          </a:xfrm>
        </p:spPr>
        <p:txBody>
          <a:bodyPr/>
          <a:lstStyle/>
          <a:p>
            <a:pPr marL="411163" eaLnBrk="1" hangingPunct="1"/>
            <a:r>
              <a:rPr lang="fr-FR" altLang="cs-CZ" sz="3600" smtClean="0">
                <a:latin typeface="Garamond" pitchFamily="18" charset="0"/>
              </a:rPr>
              <a:t>Joute nautique à Sète</a:t>
            </a:r>
          </a:p>
        </p:txBody>
      </p:sp>
      <p:sp>
        <p:nvSpPr>
          <p:cNvPr id="6" name="Zaoblený obdélník 5"/>
          <p:cNvSpPr/>
          <p:nvPr/>
        </p:nvSpPr>
        <p:spPr>
          <a:xfrm>
            <a:off x="7388758" y="6082208"/>
            <a:ext cx="576064" cy="288032"/>
          </a:xfrm>
          <a:prstGeom prst="roundRect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>
                <a:ln w="50800"/>
                <a:solidFill>
                  <a:schemeClr val="tx1"/>
                </a:solidFill>
              </a:rPr>
              <a:t>10</a:t>
            </a:r>
            <a:r>
              <a:rPr lang="en-US" dirty="0">
                <a:ln w="50800"/>
                <a:solidFill>
                  <a:schemeClr val="bg1">
                    <a:shade val="50000"/>
                  </a:schemeClr>
                </a:solidFill>
              </a:rPr>
              <a:t>.</a:t>
            </a:r>
            <a:endParaRPr lang="fr-FR" dirty="0">
              <a:ln w="50800"/>
              <a:solidFill>
                <a:schemeClr val="bg1">
                  <a:shade val="50000"/>
                </a:schemeClr>
              </a:solidFill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Nadpis 1"/>
          <p:cNvSpPr>
            <a:spLocks noGrp="1"/>
          </p:cNvSpPr>
          <p:nvPr>
            <p:ph type="title" idx="4294967295"/>
          </p:nvPr>
        </p:nvSpPr>
        <p:spPr/>
        <p:txBody>
          <a:bodyPr anchor="t"/>
          <a:lstStyle/>
          <a:p>
            <a:pPr eaLnBrk="1" hangingPunct="1"/>
            <a:r>
              <a:rPr lang="fr-FR" altLang="cs-CZ" sz="4800" b="1" smtClean="0">
                <a:solidFill>
                  <a:schemeClr val="tx1"/>
                </a:solidFill>
                <a:latin typeface="Garamond" pitchFamily="18" charset="0"/>
              </a:rPr>
              <a:t>Culture</a:t>
            </a:r>
          </a:p>
        </p:txBody>
      </p:sp>
      <p:sp>
        <p:nvSpPr>
          <p:cNvPr id="18435" name="Zástupný symbol pro obsah 2"/>
          <p:cNvSpPr>
            <a:spLocks noGrp="1"/>
          </p:cNvSpPr>
          <p:nvPr>
            <p:ph idx="4294967295"/>
          </p:nvPr>
        </p:nvSpPr>
        <p:spPr/>
        <p:txBody>
          <a:bodyPr/>
          <a:lstStyle/>
          <a:p>
            <a:pPr marL="411163" eaLnBrk="1" hangingPunct="1"/>
            <a:r>
              <a:rPr lang="fr-FR" altLang="cs-CZ" sz="4000" smtClean="0">
                <a:latin typeface="Garamond" pitchFamily="18" charset="0"/>
              </a:rPr>
              <a:t>Nouvelles pratiques culturelles mettant en valeur des traditions locales fortes, des lieux, terroirs, pratiques locales</a:t>
            </a:r>
          </a:p>
          <a:p>
            <a:pPr marL="411163" eaLnBrk="1" hangingPunct="1"/>
            <a:r>
              <a:rPr lang="fr-FR" altLang="cs-CZ" sz="4000" smtClean="0">
                <a:latin typeface="Garamond" pitchFamily="18" charset="0"/>
              </a:rPr>
              <a:t>L'entretien des festivals urbains</a:t>
            </a:r>
          </a:p>
          <a:p>
            <a:pPr marL="411163" eaLnBrk="1" hangingPunct="1"/>
            <a:r>
              <a:rPr lang="fr-FR" altLang="cs-CZ" sz="4000" smtClean="0">
                <a:latin typeface="Garamond" pitchFamily="18" charset="0"/>
              </a:rPr>
              <a:t>Plusieurs festivals de cinéma, de musique, arts vivants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Nadpis 1"/>
          <p:cNvSpPr>
            <a:spLocks noGrp="1"/>
          </p:cNvSpPr>
          <p:nvPr>
            <p:ph type="title" idx="4294967295"/>
          </p:nvPr>
        </p:nvSpPr>
        <p:spPr/>
        <p:txBody>
          <a:bodyPr anchor="t"/>
          <a:lstStyle/>
          <a:p>
            <a:pPr eaLnBrk="1" hangingPunct="1"/>
            <a:r>
              <a:rPr lang="en-US" altLang="cs-CZ" b="1" smtClean="0">
                <a:solidFill>
                  <a:schemeClr val="tx1"/>
                </a:solidFill>
                <a:latin typeface="Garamond" pitchFamily="18" charset="0"/>
              </a:rPr>
              <a:t>Festivals d</a:t>
            </a:r>
            <a:r>
              <a:rPr lang="cs-CZ" altLang="cs-CZ" b="1" smtClean="0">
                <a:solidFill>
                  <a:schemeClr val="tx1"/>
                </a:solidFill>
                <a:latin typeface="Garamond" pitchFamily="18" charset="0"/>
              </a:rPr>
              <a:t>e la</a:t>
            </a:r>
            <a:r>
              <a:rPr lang="en-US" altLang="cs-CZ" b="1" smtClean="0">
                <a:solidFill>
                  <a:schemeClr val="tx1"/>
                </a:solidFill>
                <a:latin typeface="Garamond" pitchFamily="18" charset="0"/>
              </a:rPr>
              <a:t> </a:t>
            </a:r>
            <a:r>
              <a:rPr lang="fr-FR" altLang="cs-CZ" b="1" smtClean="0">
                <a:solidFill>
                  <a:schemeClr val="tx1"/>
                </a:solidFill>
                <a:latin typeface="Garamond" pitchFamily="18" charset="0"/>
              </a:rPr>
              <a:t>musique</a:t>
            </a:r>
          </a:p>
        </p:txBody>
      </p:sp>
      <p:sp>
        <p:nvSpPr>
          <p:cNvPr id="19459" name="Zástupný symbol pro obsah 2"/>
          <p:cNvSpPr>
            <a:spLocks noGrp="1"/>
          </p:cNvSpPr>
          <p:nvPr>
            <p:ph idx="4294967295"/>
          </p:nvPr>
        </p:nvSpPr>
        <p:spPr/>
        <p:txBody>
          <a:bodyPr/>
          <a:lstStyle/>
          <a:p>
            <a:pPr marL="411163" eaLnBrk="1" hangingPunct="1">
              <a:lnSpc>
                <a:spcPct val="90000"/>
              </a:lnSpc>
            </a:pPr>
            <a:r>
              <a:rPr lang="fr-FR" altLang="cs-CZ" smtClean="0">
                <a:latin typeface="Garamond" pitchFamily="18" charset="0"/>
              </a:rPr>
              <a:t>Le festival de </a:t>
            </a:r>
            <a:r>
              <a:rPr lang="cs-CZ" altLang="cs-CZ" smtClean="0">
                <a:latin typeface="Garamond" pitchFamily="18" charset="0"/>
              </a:rPr>
              <a:t>la </a:t>
            </a:r>
            <a:r>
              <a:rPr lang="fr-FR" altLang="cs-CZ" smtClean="0">
                <a:latin typeface="Garamond" pitchFamily="18" charset="0"/>
              </a:rPr>
              <a:t>musique sacré à Villeneuve-lès-Maguelone</a:t>
            </a:r>
          </a:p>
          <a:p>
            <a:pPr marL="411163" eaLnBrk="1" hangingPunct="1">
              <a:lnSpc>
                <a:spcPct val="90000"/>
              </a:lnSpc>
            </a:pPr>
            <a:r>
              <a:rPr lang="fr-FR" altLang="cs-CZ" smtClean="0">
                <a:latin typeface="Garamond" pitchFamily="18" charset="0"/>
              </a:rPr>
              <a:t>Le festival d'Opérettes de Lamalou-les-Bains</a:t>
            </a:r>
            <a:endParaRPr lang="fr-FR" altLang="cs-CZ" baseline="30000" smtClean="0">
              <a:latin typeface="Garamond" pitchFamily="18" charset="0"/>
            </a:endParaRPr>
          </a:p>
          <a:p>
            <a:pPr marL="411163" eaLnBrk="1" hangingPunct="1">
              <a:lnSpc>
                <a:spcPct val="90000"/>
              </a:lnSpc>
            </a:pPr>
            <a:r>
              <a:rPr lang="fr-FR" altLang="cs-CZ" smtClean="0">
                <a:latin typeface="Garamond" pitchFamily="18" charset="0"/>
              </a:rPr>
              <a:t>Le festival de musique du Vigan </a:t>
            </a:r>
          </a:p>
          <a:p>
            <a:pPr marL="411163" eaLnBrk="1" hangingPunct="1">
              <a:lnSpc>
                <a:spcPct val="90000"/>
              </a:lnSpc>
            </a:pPr>
            <a:r>
              <a:rPr lang="fr-FR" altLang="cs-CZ" smtClean="0">
                <a:latin typeface="Garamond" pitchFamily="18" charset="0"/>
              </a:rPr>
              <a:t>L'opéra national et l'orchestre national de Montpellier programment des représentations et des concerts tout au long de l'année</a:t>
            </a:r>
          </a:p>
          <a:p>
            <a:pPr marL="411163" eaLnBrk="1" hangingPunct="1">
              <a:lnSpc>
                <a:spcPct val="90000"/>
              </a:lnSpc>
            </a:pPr>
            <a:r>
              <a:rPr lang="fr-FR" altLang="cs-CZ" smtClean="0">
                <a:latin typeface="Garamond" pitchFamily="18" charset="0"/>
              </a:rPr>
              <a:t>Le festival de jazz international de Conilhac-Corbières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457200" y="512763"/>
            <a:ext cx="8229600" cy="914400"/>
          </a:xfrm>
        </p:spPr>
        <p:txBody>
          <a:bodyPr anchor="t">
            <a:normAutofit fontScale="90000"/>
          </a:bodyPr>
          <a:lstStyle/>
          <a:p>
            <a:pPr eaLnBrk="1" hangingPunct="1">
              <a:defRPr/>
            </a:pPr>
            <a:r>
              <a:rPr lang="fr-FR" sz="4000" dirty="0" smtClean="0">
                <a:solidFill>
                  <a:schemeClr val="tx1"/>
                </a:solidFill>
                <a:latin typeface="Garamond" pitchFamily="18" charset="0"/>
              </a:rPr>
              <a:t>Lieux culturels et touristiques</a:t>
            </a:r>
            <a:r>
              <a:rPr lang="fr-FR" sz="4000" b="1" dirty="0" smtClean="0"/>
              <a:t/>
            </a:r>
            <a:br>
              <a:rPr lang="fr-FR" sz="4000" b="1" dirty="0" smtClean="0"/>
            </a:br>
            <a:endParaRPr lang="fr-FR" sz="4000" dirty="0" smtClean="0"/>
          </a:p>
        </p:txBody>
      </p:sp>
      <p:sp>
        <p:nvSpPr>
          <p:cNvPr id="20483" name="Zástupný symbol pro obsah 3"/>
          <p:cNvSpPr>
            <a:spLocks noGrp="1"/>
          </p:cNvSpPr>
          <p:nvPr>
            <p:ph sz="half" idx="4294967295"/>
          </p:nvPr>
        </p:nvSpPr>
        <p:spPr>
          <a:xfrm>
            <a:off x="465138" y="1268413"/>
            <a:ext cx="4038600" cy="5027612"/>
          </a:xfrm>
        </p:spPr>
        <p:txBody>
          <a:bodyPr/>
          <a:lstStyle/>
          <a:p>
            <a:pPr marL="411163" eaLnBrk="1" hangingPunct="1">
              <a:lnSpc>
                <a:spcPct val="80000"/>
              </a:lnSpc>
            </a:pPr>
            <a:r>
              <a:rPr lang="fr-FR" altLang="cs-CZ" sz="1800" smtClean="0">
                <a:latin typeface="Garamond" pitchFamily="18" charset="0"/>
              </a:rPr>
              <a:t>Le Canal du Midi, Canal Royal de Languedoc</a:t>
            </a:r>
          </a:p>
          <a:p>
            <a:pPr marL="411163" eaLnBrk="1" hangingPunct="1">
              <a:lnSpc>
                <a:spcPct val="80000"/>
              </a:lnSpc>
            </a:pPr>
            <a:r>
              <a:rPr lang="fr-FR" altLang="cs-CZ" sz="1800" b="1" u="sng" smtClean="0">
                <a:latin typeface="Garamond" pitchFamily="18" charset="0"/>
              </a:rPr>
              <a:t>Le Pont du Gard</a:t>
            </a:r>
          </a:p>
          <a:p>
            <a:pPr marL="411163" eaLnBrk="1" hangingPunct="1">
              <a:lnSpc>
                <a:spcPct val="80000"/>
              </a:lnSpc>
            </a:pPr>
            <a:r>
              <a:rPr lang="fr-FR" altLang="cs-CZ" sz="1800" smtClean="0">
                <a:latin typeface="Garamond" pitchFamily="18" charset="0"/>
              </a:rPr>
              <a:t>La Cité de Carcassonne</a:t>
            </a:r>
          </a:p>
          <a:p>
            <a:pPr marL="411163" eaLnBrk="1" hangingPunct="1">
              <a:lnSpc>
                <a:spcPct val="80000"/>
              </a:lnSpc>
            </a:pPr>
            <a:r>
              <a:rPr lang="fr-FR" altLang="cs-CZ" sz="1800" smtClean="0">
                <a:latin typeface="Garamond" pitchFamily="18" charset="0"/>
              </a:rPr>
              <a:t>L'Abbaye de Saint-Guilhem-le-Désert, site culturel le plus visité de la région.</a:t>
            </a:r>
          </a:p>
          <a:p>
            <a:pPr marL="411163" eaLnBrk="1" hangingPunct="1">
              <a:lnSpc>
                <a:spcPct val="80000"/>
              </a:lnSpc>
            </a:pPr>
            <a:r>
              <a:rPr lang="fr-FR" altLang="cs-CZ" sz="1800" smtClean="0">
                <a:latin typeface="Garamond" pitchFamily="18" charset="0"/>
              </a:rPr>
              <a:t>Le littoral côtier méditerranéen de la région représente 214 km.</a:t>
            </a:r>
          </a:p>
          <a:p>
            <a:pPr marL="411163" eaLnBrk="1" hangingPunct="1">
              <a:lnSpc>
                <a:spcPct val="80000"/>
              </a:lnSpc>
            </a:pPr>
            <a:r>
              <a:rPr lang="fr-FR" altLang="cs-CZ" sz="1800" smtClean="0">
                <a:latin typeface="Garamond" pitchFamily="18" charset="0"/>
              </a:rPr>
              <a:t>Mare Nostrum, l'aquarium géant de Montpellier Agglomération, situé dans le quartier Odysseum de Montpellier</a:t>
            </a:r>
          </a:p>
          <a:p>
            <a:pPr marL="411163" eaLnBrk="1" hangingPunct="1">
              <a:lnSpc>
                <a:spcPct val="80000"/>
              </a:lnSpc>
            </a:pPr>
            <a:r>
              <a:rPr lang="fr-FR" altLang="cs-CZ" sz="1800" smtClean="0">
                <a:latin typeface="Garamond" pitchFamily="18" charset="0"/>
              </a:rPr>
              <a:t>Seaquarium, l'aquarium du Grau-du-Roi</a:t>
            </a:r>
          </a:p>
          <a:p>
            <a:pPr marL="411163" eaLnBrk="1" hangingPunct="1">
              <a:lnSpc>
                <a:spcPct val="80000"/>
              </a:lnSpc>
            </a:pPr>
            <a:r>
              <a:rPr lang="fr-FR" altLang="cs-CZ" sz="1800" smtClean="0">
                <a:latin typeface="Garamond" pitchFamily="18" charset="0"/>
              </a:rPr>
              <a:t>la serre amazonienne Parc zoologique de Lunaret situé à Montpellier</a:t>
            </a:r>
          </a:p>
          <a:p>
            <a:pPr marL="411163" eaLnBrk="1" hangingPunct="1">
              <a:lnSpc>
                <a:spcPct val="80000"/>
              </a:lnSpc>
            </a:pPr>
            <a:r>
              <a:rPr lang="fr-FR" altLang="cs-CZ" sz="1800" smtClean="0">
                <a:latin typeface="Garamond" pitchFamily="18" charset="0"/>
              </a:rPr>
              <a:t>la Réserve africaine de Sigean</a:t>
            </a:r>
          </a:p>
          <a:p>
            <a:pPr marL="411163" eaLnBrk="1" hangingPunct="1">
              <a:lnSpc>
                <a:spcPct val="80000"/>
              </a:lnSpc>
            </a:pPr>
            <a:r>
              <a:rPr lang="fr-FR" altLang="cs-CZ" sz="1800" smtClean="0">
                <a:latin typeface="Garamond" pitchFamily="18" charset="0"/>
              </a:rPr>
              <a:t>Train à vapeur des Cévennes</a:t>
            </a:r>
          </a:p>
          <a:p>
            <a:pPr marL="411163" eaLnBrk="1" hangingPunct="1">
              <a:lnSpc>
                <a:spcPct val="80000"/>
              </a:lnSpc>
            </a:pPr>
            <a:r>
              <a:rPr lang="fr-FR" altLang="cs-CZ" sz="1800" smtClean="0">
                <a:latin typeface="Garamond" pitchFamily="18" charset="0"/>
              </a:rPr>
              <a:t>Bambouseraie de Prafrance</a:t>
            </a:r>
          </a:p>
          <a:p>
            <a:pPr marL="411163" eaLnBrk="1" hangingPunct="1">
              <a:lnSpc>
                <a:spcPct val="80000"/>
              </a:lnSpc>
            </a:pPr>
            <a:r>
              <a:rPr lang="fr-FR" altLang="cs-CZ" sz="1800" smtClean="0">
                <a:latin typeface="Garamond" pitchFamily="18" charset="0"/>
              </a:rPr>
              <a:t>Parc à loups du Gévaudan</a:t>
            </a:r>
          </a:p>
          <a:p>
            <a:pPr marL="411163" eaLnBrk="1" hangingPunct="1">
              <a:lnSpc>
                <a:spcPct val="80000"/>
              </a:lnSpc>
            </a:pPr>
            <a:endParaRPr lang="fr-FR" altLang="cs-CZ" sz="1600" smtClean="0"/>
          </a:p>
        </p:txBody>
      </p:sp>
      <p:pic>
        <p:nvPicPr>
          <p:cNvPr id="23556" name="Zástupný symbol pro obsah 5" descr="Pontdugard.jpg"/>
          <p:cNvPicPr>
            <a:picLocks noGrp="1" noChangeAspect="1"/>
          </p:cNvPicPr>
          <p:nvPr>
            <p:ph sz="half" idx="4294967295"/>
          </p:nvPr>
        </p:nvPicPr>
        <p:blipFill>
          <a:blip r:embed="rId2"/>
          <a:srcRect/>
          <a:stretch>
            <a:fillRect/>
          </a:stretch>
        </p:blipFill>
        <p:spPr>
          <a:xfrm>
            <a:off x="4500563" y="1773238"/>
            <a:ext cx="4598987" cy="3887787"/>
          </a:xfrm>
          <a:ln w="38100">
            <a:solidFill>
              <a:schemeClr val="tx1">
                <a:lumMod val="50000"/>
                <a:lumOff val="50000"/>
              </a:schemeClr>
            </a:solidFill>
          </a:ln>
        </p:spPr>
      </p:pic>
      <p:sp>
        <p:nvSpPr>
          <p:cNvPr id="7" name="Zaoblený obdélník 6"/>
          <p:cNvSpPr/>
          <p:nvPr/>
        </p:nvSpPr>
        <p:spPr>
          <a:xfrm>
            <a:off x="8460432" y="5805264"/>
            <a:ext cx="504056" cy="288032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 dirty="0">
              <a:ln w="50800"/>
              <a:solidFill>
                <a:schemeClr val="bg1">
                  <a:shade val="50000"/>
                </a:schemeClr>
              </a:solidFill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>
                <a:ln w="50800"/>
                <a:solidFill>
                  <a:schemeClr val="tx1"/>
                </a:solidFill>
              </a:rPr>
              <a:t>11</a:t>
            </a:r>
            <a:r>
              <a:rPr lang="en-US" dirty="0">
                <a:ln w="50800"/>
                <a:solidFill>
                  <a:schemeClr val="bg1">
                    <a:shade val="50000"/>
                  </a:schemeClr>
                </a:solidFill>
              </a:rPr>
              <a:t>.</a:t>
            </a:r>
            <a:endParaRPr lang="fr-FR" dirty="0">
              <a:ln w="50800"/>
              <a:solidFill>
                <a:schemeClr val="bg1">
                  <a:shade val="50000"/>
                </a:schemeClr>
              </a:solidFill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Nadpis 1"/>
          <p:cNvSpPr>
            <a:spLocks noGrp="1"/>
          </p:cNvSpPr>
          <p:nvPr>
            <p:ph type="title" idx="4294967295"/>
          </p:nvPr>
        </p:nvSpPr>
        <p:spPr/>
        <p:txBody>
          <a:bodyPr anchor="t"/>
          <a:lstStyle/>
          <a:p>
            <a:pPr eaLnBrk="1" hangingPunct="1"/>
            <a:r>
              <a:rPr lang="fr-FR" altLang="cs-CZ" b="1" smtClean="0">
                <a:solidFill>
                  <a:schemeClr val="tx1"/>
                </a:solidFill>
                <a:latin typeface="Garamond" pitchFamily="18" charset="0"/>
              </a:rPr>
              <a:t>Sports</a:t>
            </a:r>
            <a:r>
              <a:rPr lang="fr-FR" altLang="cs-CZ" b="1" smtClean="0">
                <a:solidFill>
                  <a:schemeClr val="bg1"/>
                </a:solidFill>
                <a:latin typeface="Garamond" pitchFamily="18" charset="0"/>
              </a:rPr>
              <a:t/>
            </a:r>
            <a:br>
              <a:rPr lang="fr-FR" altLang="cs-CZ" b="1" smtClean="0">
                <a:solidFill>
                  <a:schemeClr val="bg1"/>
                </a:solidFill>
                <a:latin typeface="Garamond" pitchFamily="18" charset="0"/>
              </a:rPr>
            </a:br>
            <a:endParaRPr lang="fr-FR" altLang="cs-CZ" b="1" smtClean="0">
              <a:solidFill>
                <a:schemeClr val="bg1"/>
              </a:solidFill>
              <a:latin typeface="Garamond" pitchFamily="18" charset="0"/>
            </a:endParaRPr>
          </a:p>
        </p:txBody>
      </p:sp>
      <p:sp>
        <p:nvSpPr>
          <p:cNvPr id="21507" name="Zástupný symbol pro obsah 2"/>
          <p:cNvSpPr>
            <a:spLocks noGrp="1"/>
          </p:cNvSpPr>
          <p:nvPr>
            <p:ph idx="4294967295"/>
          </p:nvPr>
        </p:nvSpPr>
        <p:spPr>
          <a:xfrm>
            <a:off x="914400" y="1052513"/>
            <a:ext cx="7772400" cy="5472112"/>
          </a:xfrm>
        </p:spPr>
        <p:txBody>
          <a:bodyPr/>
          <a:lstStyle/>
          <a:p>
            <a:pPr marL="411163" eaLnBrk="1" hangingPunct="1">
              <a:lnSpc>
                <a:spcPct val="80000"/>
              </a:lnSpc>
            </a:pPr>
            <a:r>
              <a:rPr lang="fr-FR" altLang="cs-CZ" sz="2000" b="1" smtClean="0">
                <a:latin typeface="Garamond" pitchFamily="18" charset="0"/>
              </a:rPr>
              <a:t>A organisé les jeux méditerranéens de 1993</a:t>
            </a:r>
          </a:p>
          <a:p>
            <a:pPr marL="411163" eaLnBrk="1" hangingPunct="1">
              <a:lnSpc>
                <a:spcPct val="80000"/>
              </a:lnSpc>
            </a:pPr>
            <a:r>
              <a:rPr lang="fr-FR" altLang="cs-CZ" sz="2000" b="1" smtClean="0">
                <a:latin typeface="Garamond" pitchFamily="18" charset="0"/>
              </a:rPr>
              <a:t>Handball</a:t>
            </a:r>
          </a:p>
          <a:p>
            <a:pPr marL="739775" lvl="1" eaLnBrk="1" hangingPunct="1">
              <a:lnSpc>
                <a:spcPct val="80000"/>
              </a:lnSpc>
            </a:pPr>
            <a:r>
              <a:rPr lang="fr-FR" altLang="cs-CZ" sz="1700" b="1" smtClean="0">
                <a:latin typeface="Garamond" pitchFamily="18" charset="0"/>
              </a:rPr>
              <a:t>Le club de Montpellier</a:t>
            </a:r>
          </a:p>
          <a:p>
            <a:pPr marL="739775" lvl="1" eaLnBrk="1" hangingPunct="1">
              <a:lnSpc>
                <a:spcPct val="80000"/>
              </a:lnSpc>
            </a:pPr>
            <a:r>
              <a:rPr lang="fr-FR" altLang="cs-CZ" sz="1700" b="1" smtClean="0">
                <a:latin typeface="Garamond" pitchFamily="18" charset="0"/>
              </a:rPr>
              <a:t>Le club de Nîmes</a:t>
            </a:r>
          </a:p>
          <a:p>
            <a:pPr marL="739775" lvl="1" eaLnBrk="1" hangingPunct="1">
              <a:lnSpc>
                <a:spcPct val="80000"/>
              </a:lnSpc>
            </a:pPr>
            <a:r>
              <a:rPr lang="fr-FR" altLang="cs-CZ" sz="1700" b="1" smtClean="0">
                <a:latin typeface="Garamond" pitchFamily="18" charset="0"/>
              </a:rPr>
              <a:t>Les féminines du Handball Cercle Nîmes ont remporté deux Challenge Cup</a:t>
            </a:r>
          </a:p>
          <a:p>
            <a:pPr marL="411163" eaLnBrk="1" hangingPunct="1">
              <a:lnSpc>
                <a:spcPct val="80000"/>
              </a:lnSpc>
            </a:pPr>
            <a:r>
              <a:rPr lang="fr-FR" altLang="cs-CZ" sz="2000" b="1" smtClean="0">
                <a:latin typeface="Garamond" pitchFamily="18" charset="0"/>
              </a:rPr>
              <a:t>Rugby </a:t>
            </a:r>
          </a:p>
          <a:p>
            <a:pPr marL="739775" lvl="1" eaLnBrk="1" hangingPunct="1">
              <a:lnSpc>
                <a:spcPct val="80000"/>
              </a:lnSpc>
            </a:pPr>
            <a:r>
              <a:rPr lang="fr-FR" altLang="cs-CZ" sz="1700" b="1" smtClean="0">
                <a:latin typeface="Garamond" pitchFamily="18" charset="0"/>
              </a:rPr>
              <a:t>Les Dragons Catalans jouent, depuis 2006, dans le championnat de Super League</a:t>
            </a:r>
          </a:p>
          <a:p>
            <a:pPr marL="411163" eaLnBrk="1" hangingPunct="1">
              <a:lnSpc>
                <a:spcPct val="80000"/>
              </a:lnSpc>
            </a:pPr>
            <a:r>
              <a:rPr lang="fr-FR" altLang="cs-CZ" sz="2000" b="1" smtClean="0">
                <a:latin typeface="Garamond" pitchFamily="18" charset="0"/>
              </a:rPr>
              <a:t>Tennis</a:t>
            </a:r>
          </a:p>
          <a:p>
            <a:pPr marL="739775" lvl="1" eaLnBrk="1" hangingPunct="1">
              <a:lnSpc>
                <a:spcPct val="80000"/>
              </a:lnSpc>
            </a:pPr>
            <a:r>
              <a:rPr lang="fr-FR" altLang="cs-CZ" sz="1700" b="1" smtClean="0">
                <a:latin typeface="Garamond" pitchFamily="18" charset="0"/>
              </a:rPr>
              <a:t>La Région Languedoc-Roussillon et la Communauté d'agglomération Montpellier Agglomération organisent l'Open de Montpellier, reprise du Grand Prix de tennis de Lyon, pour la première édition dans la Région en 2010</a:t>
            </a:r>
          </a:p>
          <a:p>
            <a:pPr marL="411163" eaLnBrk="1" hangingPunct="1">
              <a:lnSpc>
                <a:spcPct val="80000"/>
              </a:lnSpc>
            </a:pPr>
            <a:r>
              <a:rPr lang="fr-FR" altLang="cs-CZ" sz="2000" b="1" smtClean="0">
                <a:latin typeface="Garamond" pitchFamily="18" charset="0"/>
              </a:rPr>
              <a:t>Football</a:t>
            </a:r>
          </a:p>
          <a:p>
            <a:pPr marL="739775" lvl="1" eaLnBrk="1" hangingPunct="1">
              <a:lnSpc>
                <a:spcPct val="80000"/>
              </a:lnSpc>
            </a:pPr>
            <a:r>
              <a:rPr lang="fr-FR" altLang="cs-CZ" sz="1700" b="1" smtClean="0">
                <a:latin typeface="Garamond" pitchFamily="18" charset="0"/>
              </a:rPr>
              <a:t>Montpellier Hérault Sport Club</a:t>
            </a:r>
          </a:p>
          <a:p>
            <a:pPr marL="739775" lvl="1" eaLnBrk="1" hangingPunct="1">
              <a:lnSpc>
                <a:spcPct val="80000"/>
              </a:lnSpc>
            </a:pPr>
            <a:r>
              <a:rPr lang="fr-FR" altLang="cs-CZ" sz="1700" b="1" smtClean="0">
                <a:latin typeface="Garamond" pitchFamily="18" charset="0"/>
              </a:rPr>
              <a:t>Nîmes Olympique</a:t>
            </a:r>
          </a:p>
          <a:p>
            <a:pPr marL="411163" eaLnBrk="1" hangingPunct="1">
              <a:lnSpc>
                <a:spcPct val="80000"/>
              </a:lnSpc>
            </a:pPr>
            <a:r>
              <a:rPr lang="fr-FR" altLang="cs-CZ" sz="2000" b="1" smtClean="0">
                <a:latin typeface="Garamond" pitchFamily="18" charset="0"/>
              </a:rPr>
              <a:t>Volley-ball</a:t>
            </a:r>
          </a:p>
          <a:p>
            <a:pPr marL="739775" lvl="1" eaLnBrk="1" hangingPunct="1">
              <a:lnSpc>
                <a:spcPct val="80000"/>
              </a:lnSpc>
            </a:pPr>
            <a:r>
              <a:rPr lang="fr-FR" altLang="cs-CZ" sz="1700" b="1" smtClean="0">
                <a:latin typeface="Garamond" pitchFamily="18" charset="0"/>
              </a:rPr>
              <a:t>L'Arago de Sète a remporté une coupe de France</a:t>
            </a:r>
          </a:p>
          <a:p>
            <a:pPr marL="739775" lvl="1" eaLnBrk="1" hangingPunct="1">
              <a:lnSpc>
                <a:spcPct val="80000"/>
              </a:lnSpc>
            </a:pPr>
            <a:r>
              <a:rPr lang="fr-FR" altLang="cs-CZ" sz="1700" b="1" smtClean="0">
                <a:latin typeface="Garamond" pitchFamily="18" charset="0"/>
              </a:rPr>
              <a:t>le Montpellier Université Club a remporté 7 titres de Champions de France</a:t>
            </a:r>
          </a:p>
          <a:p>
            <a:pPr marL="739775" lvl="1" eaLnBrk="1" hangingPunct="1">
              <a:lnSpc>
                <a:spcPct val="80000"/>
              </a:lnSpc>
            </a:pPr>
            <a:endParaRPr lang="fr-FR" altLang="cs-CZ" sz="1700" b="1" smtClean="0">
              <a:solidFill>
                <a:schemeClr val="bg1"/>
              </a:solidFill>
              <a:latin typeface="Garamond" pitchFamily="18" charset="0"/>
            </a:endParaRPr>
          </a:p>
          <a:p>
            <a:pPr marL="411163" eaLnBrk="1" hangingPunct="1">
              <a:lnSpc>
                <a:spcPct val="80000"/>
              </a:lnSpc>
            </a:pPr>
            <a:endParaRPr lang="fr-FR" altLang="cs-CZ" sz="2000" smtClean="0"/>
          </a:p>
          <a:p>
            <a:pPr marL="411163" eaLnBrk="1" hangingPunct="1">
              <a:lnSpc>
                <a:spcPct val="80000"/>
              </a:lnSpc>
            </a:pPr>
            <a:endParaRPr lang="fr-FR" altLang="cs-CZ" sz="2000" smtClean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Nadpis 1"/>
          <p:cNvSpPr>
            <a:spLocks noGrp="1"/>
          </p:cNvSpPr>
          <p:nvPr>
            <p:ph type="title" idx="4294967295"/>
          </p:nvPr>
        </p:nvSpPr>
        <p:spPr/>
        <p:txBody>
          <a:bodyPr anchor="t"/>
          <a:lstStyle/>
          <a:p>
            <a:pPr eaLnBrk="1" hangingPunct="1"/>
            <a:r>
              <a:rPr lang="fr-FR" altLang="cs-CZ" b="1" smtClean="0">
                <a:solidFill>
                  <a:schemeClr val="tx1"/>
                </a:solidFill>
                <a:latin typeface="Garamond" pitchFamily="18" charset="0"/>
              </a:rPr>
              <a:t>Sports régionaux traditionnels</a:t>
            </a:r>
          </a:p>
        </p:txBody>
      </p:sp>
      <p:sp>
        <p:nvSpPr>
          <p:cNvPr id="22531" name="Zástupný symbol pro obsah 2"/>
          <p:cNvSpPr>
            <a:spLocks noGrp="1"/>
          </p:cNvSpPr>
          <p:nvPr>
            <p:ph idx="4294967295"/>
          </p:nvPr>
        </p:nvSpPr>
        <p:spPr>
          <a:xfrm>
            <a:off x="457200" y="1052513"/>
            <a:ext cx="8229600" cy="5073650"/>
          </a:xfrm>
        </p:spPr>
        <p:txBody>
          <a:bodyPr/>
          <a:lstStyle/>
          <a:p>
            <a:pPr marL="411163" eaLnBrk="1" hangingPunct="1"/>
            <a:r>
              <a:rPr lang="fr-FR" altLang="cs-CZ" smtClean="0">
                <a:latin typeface="Garamond" pitchFamily="18" charset="0"/>
              </a:rPr>
              <a:t>Course camarguaise</a:t>
            </a:r>
          </a:p>
          <a:p>
            <a:pPr marL="739775" lvl="1" eaLnBrk="1" hangingPunct="1"/>
            <a:r>
              <a:rPr lang="fr-FR" altLang="cs-CZ" sz="3200" smtClean="0">
                <a:latin typeface="Garamond" pitchFamily="18" charset="0"/>
              </a:rPr>
              <a:t>De mai à septembre</a:t>
            </a:r>
          </a:p>
          <a:p>
            <a:pPr marL="411163" eaLnBrk="1" hangingPunct="1"/>
            <a:r>
              <a:rPr lang="fr-FR" altLang="cs-CZ" smtClean="0">
                <a:latin typeface="Garamond" pitchFamily="18" charset="0"/>
              </a:rPr>
              <a:t>Joute nautique de méthode languedocienne</a:t>
            </a:r>
          </a:p>
          <a:p>
            <a:pPr marL="739775" lvl="1" eaLnBrk="1" hangingPunct="1"/>
            <a:r>
              <a:rPr lang="fr-FR" altLang="cs-CZ" sz="3200" smtClean="0">
                <a:latin typeface="Garamond" pitchFamily="18" charset="0"/>
              </a:rPr>
              <a:t>Est pratiquée dans huit villes de l’Hérault</a:t>
            </a:r>
          </a:p>
          <a:p>
            <a:pPr marL="995363" lvl="2" eaLnBrk="1" hangingPunct="1"/>
            <a:r>
              <a:rPr lang="fr-FR" altLang="cs-CZ" sz="3200" smtClean="0">
                <a:latin typeface="Garamond" pitchFamily="18" charset="0"/>
              </a:rPr>
              <a:t>Béziers, Agde, Marseillan, Mèze, Balaruc, Frontignan, Sète, Palavas et dans une ville du Gard (Le Grau-du-Roi)</a:t>
            </a:r>
          </a:p>
          <a:p>
            <a:pPr marL="411163" eaLnBrk="1" hangingPunct="1"/>
            <a:r>
              <a:rPr lang="fr-FR" altLang="cs-CZ" smtClean="0">
                <a:latin typeface="Garamond" pitchFamily="18" charset="0"/>
              </a:rPr>
              <a:t>Balle au tambourin</a:t>
            </a:r>
          </a:p>
          <a:p>
            <a:pPr marL="739775" lvl="1" eaLnBrk="1" hangingPunct="1"/>
            <a:r>
              <a:rPr lang="fr-FR" altLang="cs-CZ" sz="3200" smtClean="0">
                <a:latin typeface="Garamond" pitchFamily="18" charset="0"/>
              </a:rPr>
              <a:t>Jeux méditerranéens de 1993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>
          <a:xfrm>
            <a:off x="684213" y="115888"/>
            <a:ext cx="8002587" cy="720725"/>
          </a:xfrm>
        </p:spPr>
        <p:txBody>
          <a:bodyPr/>
          <a:lstStyle/>
          <a:p>
            <a:pPr eaLnBrk="1" hangingPunct="1"/>
            <a:r>
              <a:rPr lang="fr-FR" altLang="cs-CZ" b="1" smtClean="0">
                <a:solidFill>
                  <a:schemeClr val="tx1"/>
                </a:solidFill>
              </a:rPr>
              <a:t>Questions</a:t>
            </a:r>
            <a:r>
              <a:rPr lang="fr-FR" altLang="cs-CZ" b="1" smtClean="0">
                <a:solidFill>
                  <a:schemeClr val="bg1"/>
                </a:solidFill>
              </a:rPr>
              <a:t>:</a:t>
            </a:r>
            <a:endParaRPr lang="cs-CZ" altLang="cs-CZ" b="1" smtClean="0">
              <a:solidFill>
                <a:schemeClr val="bg1"/>
              </a:solidFill>
            </a:endParaRPr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9750" y="1125538"/>
            <a:ext cx="8147050" cy="5230812"/>
          </a:xfrm>
        </p:spPr>
        <p:txBody>
          <a:bodyPr/>
          <a:lstStyle/>
          <a:p>
            <a:pPr marL="639763" indent="-571500" eaLnBrk="1" hangingPunct="1">
              <a:buFont typeface="Wingdings" pitchFamily="2" charset="2"/>
              <a:buAutoNum type="arabicPeriod"/>
            </a:pPr>
            <a:r>
              <a:rPr lang="fr-FR" altLang="cs-CZ" sz="2800" smtClean="0">
                <a:latin typeface="Garamond" pitchFamily="18" charset="0"/>
              </a:rPr>
              <a:t>Où se trouve cette région à la carte?</a:t>
            </a:r>
          </a:p>
          <a:p>
            <a:pPr marL="639763" indent="-571500" eaLnBrk="1" hangingPunct="1">
              <a:buFont typeface="Wingdings" pitchFamily="2" charset="2"/>
              <a:buAutoNum type="arabicPeriod"/>
            </a:pPr>
            <a:r>
              <a:rPr lang="fr-FR" altLang="cs-CZ" sz="2800" smtClean="0">
                <a:latin typeface="Garamond" pitchFamily="18" charset="0"/>
              </a:rPr>
              <a:t>Par quoi est bordé cette région?</a:t>
            </a:r>
          </a:p>
          <a:p>
            <a:pPr marL="639763" indent="-571500" eaLnBrk="1" hangingPunct="1">
              <a:buFont typeface="Wingdings" pitchFamily="2" charset="2"/>
              <a:buAutoNum type="arabicPeriod"/>
            </a:pPr>
            <a:r>
              <a:rPr lang="fr-FR" altLang="cs-CZ" sz="2800" smtClean="0">
                <a:latin typeface="Garamond" pitchFamily="18" charset="0"/>
              </a:rPr>
              <a:t>Combien de départements y-a-t-il ici?</a:t>
            </a:r>
          </a:p>
          <a:p>
            <a:pPr marL="639763" indent="-571500" eaLnBrk="1" hangingPunct="1">
              <a:buFont typeface="Wingdings" pitchFamily="2" charset="2"/>
              <a:buAutoNum type="arabicPeriod"/>
            </a:pPr>
            <a:r>
              <a:rPr lang="fr-FR" altLang="cs-CZ" sz="2800" smtClean="0">
                <a:latin typeface="Garamond" pitchFamily="18" charset="0"/>
              </a:rPr>
              <a:t>Par qui a été conquisé la région?</a:t>
            </a:r>
          </a:p>
          <a:p>
            <a:pPr marL="639763" indent="-571500" eaLnBrk="1" hangingPunct="1">
              <a:buFont typeface="Wingdings" pitchFamily="2" charset="2"/>
              <a:buAutoNum type="arabicPeriod"/>
            </a:pPr>
            <a:r>
              <a:rPr lang="fr-FR" altLang="cs-CZ" sz="2800" smtClean="0">
                <a:latin typeface="Garamond" pitchFamily="18" charset="0"/>
              </a:rPr>
              <a:t>Quel château du XI siècle est le monument?</a:t>
            </a:r>
          </a:p>
          <a:p>
            <a:pPr marL="639763" indent="-571500" eaLnBrk="1" hangingPunct="1">
              <a:buFont typeface="Wingdings" pitchFamily="2" charset="2"/>
              <a:buAutoNum type="arabicPeriod"/>
            </a:pPr>
            <a:r>
              <a:rPr lang="fr-FR" altLang="cs-CZ" sz="2800" smtClean="0">
                <a:latin typeface="Garamond" pitchFamily="18" charset="0"/>
              </a:rPr>
              <a:t>Quel est le climat?</a:t>
            </a:r>
          </a:p>
          <a:p>
            <a:pPr marL="639763" indent="-571500" eaLnBrk="1" hangingPunct="1">
              <a:buFont typeface="Wingdings" pitchFamily="2" charset="2"/>
              <a:buAutoNum type="arabicPeriod"/>
            </a:pPr>
            <a:r>
              <a:rPr lang="fr-FR" altLang="cs-CZ" sz="2800" smtClean="0">
                <a:latin typeface="Garamond" pitchFamily="18" charset="0"/>
              </a:rPr>
              <a:t>Quels sont les secteurs de l’économie?</a:t>
            </a:r>
          </a:p>
          <a:p>
            <a:pPr marL="639763" indent="-571500" eaLnBrk="1" hangingPunct="1">
              <a:buFont typeface="Wingdings" pitchFamily="2" charset="2"/>
              <a:buAutoNum type="arabicPeriod"/>
            </a:pPr>
            <a:r>
              <a:rPr lang="fr-FR" altLang="cs-CZ" sz="2800" smtClean="0">
                <a:latin typeface="Garamond" pitchFamily="18" charset="0"/>
              </a:rPr>
              <a:t>Quels festivals de la musiques on peut voir?</a:t>
            </a:r>
          </a:p>
          <a:p>
            <a:pPr marL="639763" indent="-571500" eaLnBrk="1" hangingPunct="1">
              <a:buFont typeface="Wingdings" pitchFamily="2" charset="2"/>
              <a:buAutoNum type="arabicPeriod"/>
            </a:pPr>
            <a:r>
              <a:rPr lang="fr-FR" altLang="cs-CZ" sz="2800" smtClean="0">
                <a:latin typeface="Garamond" pitchFamily="18" charset="0"/>
              </a:rPr>
              <a:t>Quelles places touristiques  sont ici?</a:t>
            </a:r>
          </a:p>
          <a:p>
            <a:pPr marL="639763" indent="-571500" eaLnBrk="1" hangingPunct="1">
              <a:buFont typeface="Wingdings" pitchFamily="2" charset="2"/>
              <a:buAutoNum type="arabicPeriod"/>
            </a:pPr>
            <a:r>
              <a:rPr lang="fr-FR" altLang="cs-CZ" sz="2800" smtClean="0">
                <a:latin typeface="Garamond" pitchFamily="18" charset="0"/>
              </a:rPr>
              <a:t>Quel est le sport populaire dans cette région?</a:t>
            </a:r>
          </a:p>
          <a:p>
            <a:pPr marL="639763" indent="-571500" eaLnBrk="1" hangingPunct="1">
              <a:buFont typeface="Wingdings" pitchFamily="2" charset="2"/>
              <a:buAutoNum type="arabicPeriod"/>
            </a:pPr>
            <a:r>
              <a:rPr lang="fr-FR" altLang="cs-CZ" sz="2800" smtClean="0">
                <a:latin typeface="Garamond" pitchFamily="18" charset="0"/>
              </a:rPr>
              <a:t>Quels sont les sports régionaux?</a:t>
            </a:r>
          </a:p>
          <a:p>
            <a:pPr marL="639763" indent="-571500" eaLnBrk="1" hangingPunct="1">
              <a:buFont typeface="Wingdings" pitchFamily="2" charset="2"/>
              <a:buAutoNum type="arabicPeriod"/>
            </a:pPr>
            <a:endParaRPr lang="fr-FR" altLang="cs-CZ" sz="2800" smtClean="0">
              <a:solidFill>
                <a:schemeClr val="bg1"/>
              </a:solidFill>
              <a:latin typeface="Garamond" pitchFamily="18" charset="0"/>
            </a:endParaRPr>
          </a:p>
          <a:p>
            <a:pPr marL="639763" indent="-571500" eaLnBrk="1" hangingPunct="1">
              <a:buFont typeface="Wingdings" pitchFamily="2" charset="2"/>
              <a:buAutoNum type="arabicPeriod"/>
            </a:pPr>
            <a:endParaRPr lang="cs-CZ" altLang="cs-CZ" sz="1700" smtClean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>
          <a:xfrm>
            <a:off x="539750" y="260350"/>
            <a:ext cx="8147050" cy="647700"/>
          </a:xfrm>
        </p:spPr>
        <p:txBody>
          <a:bodyPr/>
          <a:lstStyle/>
          <a:p>
            <a:pPr eaLnBrk="1" hangingPunct="1"/>
            <a:r>
              <a:rPr lang="fr-FR" altLang="cs-CZ" sz="4000" smtClean="0">
                <a:solidFill>
                  <a:schemeClr val="bg1"/>
                </a:solidFill>
                <a:latin typeface="Garamond" pitchFamily="18" charset="0"/>
              </a:rPr>
              <a:t>Réponses:</a:t>
            </a:r>
            <a:endParaRPr lang="cs-CZ" altLang="cs-CZ" sz="4000" smtClean="0">
              <a:solidFill>
                <a:schemeClr val="bg1"/>
              </a:solidFill>
              <a:latin typeface="Garamond" pitchFamily="18" charset="0"/>
            </a:endParaRPr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1052513"/>
            <a:ext cx="8218487" cy="5303837"/>
          </a:xfrm>
        </p:spPr>
        <p:txBody>
          <a:bodyPr/>
          <a:lstStyle/>
          <a:p>
            <a:pPr marL="639763" indent="-571500" eaLnBrk="1" hangingPunct="1">
              <a:buFont typeface="Wingdings" pitchFamily="2" charset="2"/>
              <a:buAutoNum type="arabicPeriod"/>
            </a:pPr>
            <a:r>
              <a:rPr lang="fr-FR" altLang="cs-CZ" sz="1900" smtClean="0">
                <a:latin typeface="Garamond" pitchFamily="18" charset="0"/>
              </a:rPr>
              <a:t>Languedoc est au sud de la France.</a:t>
            </a:r>
          </a:p>
          <a:p>
            <a:pPr marL="639763" indent="-571500" eaLnBrk="1" hangingPunct="1">
              <a:buFont typeface="Wingdings" pitchFamily="2" charset="2"/>
              <a:buAutoNum type="arabicPeriod"/>
            </a:pPr>
            <a:r>
              <a:rPr lang="fr-FR" altLang="cs-CZ" sz="1900" smtClean="0">
                <a:latin typeface="Garamond" pitchFamily="18" charset="0"/>
              </a:rPr>
              <a:t>Elle est bordée par L’Espagne, les Pyrénées, l’Auvergne,Provence, Mer Méditerrannée.</a:t>
            </a:r>
          </a:p>
          <a:p>
            <a:pPr marL="639763" indent="-571500" eaLnBrk="1" hangingPunct="1">
              <a:buFont typeface="Wingdings" pitchFamily="2" charset="2"/>
              <a:buAutoNum type="arabicPeriod"/>
            </a:pPr>
            <a:r>
              <a:rPr lang="fr-FR" altLang="cs-CZ" sz="1900" smtClean="0">
                <a:latin typeface="Garamond" pitchFamily="18" charset="0"/>
              </a:rPr>
              <a:t>On en a 5 avec ses chefs-lieux.</a:t>
            </a:r>
          </a:p>
          <a:p>
            <a:pPr marL="639763" indent="-571500" eaLnBrk="1" hangingPunct="1">
              <a:buFont typeface="Wingdings" pitchFamily="2" charset="2"/>
              <a:buAutoNum type="arabicPeriod"/>
            </a:pPr>
            <a:r>
              <a:rPr lang="fr-FR" altLang="cs-CZ" sz="1900" smtClean="0">
                <a:latin typeface="Garamond" pitchFamily="18" charset="0"/>
              </a:rPr>
              <a:t>Par Charlemagne.</a:t>
            </a:r>
          </a:p>
          <a:p>
            <a:pPr marL="639763" indent="-571500" eaLnBrk="1" hangingPunct="1">
              <a:buFont typeface="Wingdings" pitchFamily="2" charset="2"/>
              <a:buAutoNum type="arabicPeriod"/>
            </a:pPr>
            <a:r>
              <a:rPr lang="fr-FR" altLang="cs-CZ" sz="1900" smtClean="0">
                <a:latin typeface="Garamond" pitchFamily="18" charset="0"/>
              </a:rPr>
              <a:t>Le château de Peyrepertuse.</a:t>
            </a:r>
          </a:p>
          <a:p>
            <a:pPr marL="639763" indent="-571500" eaLnBrk="1" hangingPunct="1">
              <a:buFont typeface="Wingdings" pitchFamily="2" charset="2"/>
              <a:buAutoNum type="arabicPeriod"/>
            </a:pPr>
            <a:r>
              <a:rPr lang="fr-FR" altLang="cs-CZ" sz="1900" smtClean="0">
                <a:latin typeface="Garamond" pitchFamily="18" charset="0"/>
              </a:rPr>
              <a:t>Le climat est méditerranéen.</a:t>
            </a:r>
          </a:p>
          <a:p>
            <a:pPr marL="639763" indent="-571500" eaLnBrk="1" hangingPunct="1">
              <a:buFont typeface="Wingdings" pitchFamily="2" charset="2"/>
              <a:buAutoNum type="arabicPeriod"/>
            </a:pPr>
            <a:r>
              <a:rPr lang="fr-FR" altLang="cs-CZ" sz="1900" smtClean="0">
                <a:latin typeface="Garamond" pitchFamily="18" charset="0"/>
              </a:rPr>
              <a:t>Les secteurs de l’économie plus principaux sont: la construction, les services publics, le secteur de la santé.</a:t>
            </a:r>
          </a:p>
          <a:p>
            <a:pPr marL="639763" indent="-571500" eaLnBrk="1" hangingPunct="1">
              <a:buFont typeface="Wingdings" pitchFamily="2" charset="2"/>
              <a:buAutoNum type="arabicPeriod"/>
            </a:pPr>
            <a:r>
              <a:rPr lang="fr-FR" altLang="cs-CZ" sz="1900" smtClean="0">
                <a:latin typeface="Garamond" pitchFamily="18" charset="0"/>
              </a:rPr>
              <a:t>On peut voir:Le festival de </a:t>
            </a:r>
            <a:r>
              <a:rPr lang="cs-CZ" altLang="cs-CZ" sz="1900" smtClean="0">
                <a:latin typeface="Garamond" pitchFamily="18" charset="0"/>
              </a:rPr>
              <a:t>la </a:t>
            </a:r>
            <a:r>
              <a:rPr lang="fr-FR" altLang="cs-CZ" sz="1900" smtClean="0">
                <a:latin typeface="Garamond" pitchFamily="18" charset="0"/>
              </a:rPr>
              <a:t>musique Villeneuve-lès-Maguelone, Le festival d'Opérettes, le festival du Vigan,  le festival de jazz.</a:t>
            </a:r>
          </a:p>
          <a:p>
            <a:pPr marL="639763" indent="-571500" eaLnBrk="1" hangingPunct="1">
              <a:buFont typeface="Wingdings" pitchFamily="2" charset="2"/>
              <a:buAutoNum type="arabicPeriod"/>
            </a:pPr>
            <a:r>
              <a:rPr lang="fr-FR" altLang="cs-CZ" sz="1900" smtClean="0">
                <a:latin typeface="Garamond" pitchFamily="18" charset="0"/>
              </a:rPr>
              <a:t>Lec Canals, </a:t>
            </a:r>
            <a:r>
              <a:rPr lang="fr-FR" altLang="cs-CZ" sz="1900" b="1" smtClean="0">
                <a:latin typeface="Garamond" pitchFamily="18" charset="0"/>
              </a:rPr>
              <a:t>le Pont du Gard, </a:t>
            </a:r>
            <a:r>
              <a:rPr lang="fr-FR" altLang="cs-CZ" sz="1900" smtClean="0">
                <a:latin typeface="Garamond" pitchFamily="18" charset="0"/>
              </a:rPr>
              <a:t>Seaquarium, l'aquarium du Grau-du-Roi, L'Abbaye de Saint-Guilhem-le-Désert, etc.</a:t>
            </a:r>
          </a:p>
          <a:p>
            <a:pPr marL="639763" indent="-571500" eaLnBrk="1" hangingPunct="1">
              <a:buFont typeface="Wingdings" pitchFamily="2" charset="2"/>
              <a:buAutoNum type="arabicPeriod"/>
            </a:pPr>
            <a:r>
              <a:rPr lang="fr-FR" altLang="cs-CZ" sz="1900" smtClean="0">
                <a:latin typeface="Garamond" pitchFamily="18" charset="0"/>
              </a:rPr>
              <a:t>Handball, Rugby, Tennis, Football, Volley-ball.</a:t>
            </a:r>
          </a:p>
          <a:p>
            <a:pPr marL="639763" indent="-571500" eaLnBrk="1" hangingPunct="1">
              <a:buFont typeface="Wingdings" pitchFamily="2" charset="2"/>
              <a:buAutoNum type="arabicPeriod"/>
            </a:pPr>
            <a:r>
              <a:rPr lang="fr-FR" altLang="cs-CZ" sz="1900" smtClean="0">
                <a:latin typeface="Garamond" pitchFamily="18" charset="0"/>
              </a:rPr>
              <a:t>Course camarguaise, joute nautique, balle au tambourin</a:t>
            </a:r>
          </a:p>
          <a:p>
            <a:pPr marL="639763" indent="-571500" eaLnBrk="1" hangingPunct="1">
              <a:buFont typeface="Wingdings" pitchFamily="2" charset="2"/>
              <a:buNone/>
            </a:pPr>
            <a:endParaRPr lang="fr-FR" altLang="cs-CZ" sz="1900" b="1" smtClean="0">
              <a:solidFill>
                <a:schemeClr val="bg1"/>
              </a:solidFill>
              <a:latin typeface="Garamond" pitchFamily="18" charset="0"/>
            </a:endParaRPr>
          </a:p>
          <a:p>
            <a:pPr marL="639763" indent="-571500" eaLnBrk="1" hangingPunct="1">
              <a:buFont typeface="Wingdings" pitchFamily="2" charset="2"/>
              <a:buAutoNum type="arabicPeriod"/>
            </a:pPr>
            <a:endParaRPr lang="cs-CZ" altLang="cs-CZ" smtClean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>
          <a:xfrm>
            <a:off x="179388" y="188913"/>
            <a:ext cx="8507412" cy="647700"/>
          </a:xfrm>
        </p:spPr>
        <p:txBody>
          <a:bodyPr/>
          <a:lstStyle/>
          <a:p>
            <a:pPr algn="l" eaLnBrk="1" hangingPunct="1"/>
            <a:r>
              <a:rPr lang="cs-CZ" altLang="cs-CZ" sz="4000" b="1" smtClean="0">
                <a:solidFill>
                  <a:schemeClr val="tx1"/>
                </a:solidFill>
                <a:latin typeface="Garamond" pitchFamily="18" charset="0"/>
              </a:rPr>
              <a:t>Citace:</a:t>
            </a:r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79388" y="908050"/>
            <a:ext cx="8493125" cy="5437188"/>
          </a:xfrm>
        </p:spPr>
        <p:txBody>
          <a:bodyPr/>
          <a:lstStyle/>
          <a:p>
            <a:pPr marL="639763" indent="-571500" eaLnBrk="1" hangingPunct="1">
              <a:lnSpc>
                <a:spcPct val="80000"/>
              </a:lnSpc>
              <a:buFont typeface="Wingdings" pitchFamily="2" charset="2"/>
              <a:buAutoNum type="arabicPeriod"/>
            </a:pPr>
            <a:r>
              <a:rPr lang="cs-CZ" altLang="cs-CZ" sz="1700" smtClean="0"/>
              <a:t>TUBS. </a:t>
            </a:r>
            <a:r>
              <a:rPr lang="cs-CZ" altLang="cs-CZ" sz="1700" i="1" smtClean="0"/>
              <a:t>http://en.wikipedia.org/</a:t>
            </a:r>
            <a:r>
              <a:rPr lang="cs-CZ" altLang="cs-CZ" sz="1700" smtClean="0"/>
              <a:t> [online]. [cit. 8.4.2013]. Dostupný na WWW: </a:t>
            </a:r>
            <a:r>
              <a:rPr lang="cs-CZ" altLang="cs-CZ" sz="1700" smtClean="0">
                <a:hlinkClick r:id="rId2"/>
              </a:rPr>
              <a:t>http://en.wikipedia.org/wiki/File:Languedoc-Roussillon_in_France.svg</a:t>
            </a:r>
            <a:endParaRPr lang="cs-CZ" altLang="cs-CZ" sz="1700" smtClean="0"/>
          </a:p>
          <a:p>
            <a:pPr marL="639763" indent="-571500" eaLnBrk="1" hangingPunct="1">
              <a:lnSpc>
                <a:spcPct val="80000"/>
              </a:lnSpc>
              <a:buFont typeface="Wingdings" pitchFamily="2" charset="2"/>
              <a:buAutoNum type="arabicPeriod"/>
            </a:pPr>
            <a:r>
              <a:rPr lang="cs-CZ" altLang="cs-CZ" sz="1700" smtClean="0"/>
              <a:t>AUTOR NEUVEDEN. </a:t>
            </a:r>
            <a:r>
              <a:rPr lang="cs-CZ" altLang="cs-CZ" sz="1700" i="1" smtClean="0"/>
              <a:t>http://forum.valka.cz/</a:t>
            </a:r>
            <a:r>
              <a:rPr lang="cs-CZ" altLang="cs-CZ" sz="1700" smtClean="0"/>
              <a:t> [online]. [cit. 8.4.2013]. Dostupný na WWW: </a:t>
            </a:r>
            <a:r>
              <a:rPr lang="cs-CZ" altLang="cs-CZ" sz="1700" smtClean="0">
                <a:hlinkClick r:id="rId3"/>
              </a:rPr>
              <a:t>http://forum.valka.cz/attachments/12801/languedoc-roussillon.gif</a:t>
            </a:r>
            <a:endParaRPr lang="cs-CZ" altLang="cs-CZ" sz="1700" smtClean="0"/>
          </a:p>
          <a:p>
            <a:pPr marL="639763" indent="-571500" eaLnBrk="1" hangingPunct="1">
              <a:lnSpc>
                <a:spcPct val="80000"/>
              </a:lnSpc>
              <a:buFont typeface="Wingdings" pitchFamily="2" charset="2"/>
              <a:buAutoNum type="arabicPeriod"/>
            </a:pPr>
            <a:r>
              <a:rPr lang="cs-CZ" altLang="cs-CZ" sz="1700" smtClean="0"/>
              <a:t>AUTOR NEUVEDEN. </a:t>
            </a:r>
            <a:r>
              <a:rPr lang="cs-CZ" altLang="cs-CZ" sz="1700" i="1" smtClean="0"/>
              <a:t>http://forum.valka.cz/</a:t>
            </a:r>
            <a:r>
              <a:rPr lang="cs-CZ" altLang="cs-CZ" sz="1700" smtClean="0"/>
              <a:t> [online]. [cit. 8.4.2013]. Dostupný na WWW: </a:t>
            </a:r>
            <a:r>
              <a:rPr lang="cs-CZ" altLang="cs-CZ" sz="1700" smtClean="0">
                <a:hlinkClick r:id="rId4"/>
              </a:rPr>
              <a:t>http://forum.valka.cz/attachments/osobnosti/Znaky/FRAncie/Blason_region_fr_Languedoc-Roussillon.png</a:t>
            </a:r>
            <a:endParaRPr lang="cs-CZ" altLang="cs-CZ" sz="1700" smtClean="0"/>
          </a:p>
          <a:p>
            <a:pPr marL="639763" indent="-571500" eaLnBrk="1" hangingPunct="1">
              <a:lnSpc>
                <a:spcPct val="80000"/>
              </a:lnSpc>
              <a:buFont typeface="Wingdings" pitchFamily="2" charset="2"/>
              <a:buAutoNum type="arabicPeriod"/>
            </a:pPr>
            <a:r>
              <a:rPr lang="cs-CZ" altLang="cs-CZ" sz="1700" smtClean="0"/>
              <a:t>AUTOR NEUVEDEN. </a:t>
            </a:r>
            <a:r>
              <a:rPr lang="cs-CZ" altLang="cs-CZ" sz="1700" i="1" smtClean="0"/>
              <a:t>http://forum.valka.cz/</a:t>
            </a:r>
            <a:r>
              <a:rPr lang="cs-CZ" altLang="cs-CZ" sz="1700" smtClean="0"/>
              <a:t> [online]. [cit. 8.4.2013]. Dostupný na WWW: </a:t>
            </a:r>
            <a:r>
              <a:rPr lang="cs-CZ" altLang="cs-CZ" sz="1700" smtClean="0">
                <a:hlinkClick r:id="rId5"/>
              </a:rPr>
              <a:t>http://forum.valka.cz/attachments/osobnosti/Vlajky/FRAncie/Languedoc_Roussillon.png</a:t>
            </a:r>
            <a:endParaRPr lang="cs-CZ" altLang="cs-CZ" sz="1700" smtClean="0"/>
          </a:p>
          <a:p>
            <a:pPr marL="639763" indent="-571500" eaLnBrk="1" hangingPunct="1">
              <a:lnSpc>
                <a:spcPct val="80000"/>
              </a:lnSpc>
              <a:buFont typeface="Wingdings" pitchFamily="2" charset="2"/>
              <a:buAutoNum type="arabicPeriod"/>
            </a:pPr>
            <a:r>
              <a:rPr lang="cs-CZ" altLang="cs-CZ" sz="1700" smtClean="0"/>
              <a:t>RIGOBERT BONNE. </a:t>
            </a:r>
            <a:r>
              <a:rPr lang="cs-CZ" altLang="cs-CZ" sz="1700" i="1" smtClean="0"/>
              <a:t>http://commons.wikimedia.org/</a:t>
            </a:r>
            <a:r>
              <a:rPr lang="cs-CZ" altLang="cs-CZ" sz="1700" smtClean="0"/>
              <a:t> [online]. [cit. 8.4.2013]. Dostupný na WWW: </a:t>
            </a:r>
            <a:r>
              <a:rPr lang="cs-CZ" altLang="cs-CZ" sz="1700" smtClean="0">
                <a:hlinkClick r:id="rId6"/>
              </a:rPr>
              <a:t>http://commons.wikimedia.org/wiki/File:Carte_des_Gouvernements_de_Languedoc.._Roussillon.jpg</a:t>
            </a:r>
            <a:endParaRPr lang="cs-CZ" altLang="cs-CZ" sz="1700" smtClean="0"/>
          </a:p>
          <a:p>
            <a:pPr marL="639763" indent="-571500" eaLnBrk="1" hangingPunct="1">
              <a:lnSpc>
                <a:spcPct val="80000"/>
              </a:lnSpc>
              <a:buFont typeface="Wingdings" pitchFamily="2" charset="2"/>
              <a:buAutoNum type="arabicPeriod"/>
            </a:pPr>
            <a:r>
              <a:rPr lang="cs-CZ" altLang="cs-CZ" sz="1700" smtClean="0"/>
              <a:t>BADENER. </a:t>
            </a:r>
            <a:r>
              <a:rPr lang="cs-CZ" altLang="cs-CZ" sz="1700" i="1" smtClean="0"/>
              <a:t>http://commons.wikimedia.org/</a:t>
            </a:r>
            <a:r>
              <a:rPr lang="cs-CZ" altLang="cs-CZ" sz="1700" smtClean="0"/>
              <a:t> [online]. [cit. 8.4.2013]. Dostupný na WWW: </a:t>
            </a:r>
            <a:r>
              <a:rPr lang="cs-CZ" altLang="cs-CZ" sz="1700" smtClean="0">
                <a:hlinkClick r:id="rId7"/>
              </a:rPr>
              <a:t>http://commons.wikimedia.org/wiki/File:Peyrepertuse_02.jpg</a:t>
            </a:r>
            <a:endParaRPr lang="cs-CZ" altLang="cs-CZ" sz="1700" smtClean="0"/>
          </a:p>
          <a:p>
            <a:pPr marL="639763" indent="-571500" eaLnBrk="1" hangingPunct="1">
              <a:lnSpc>
                <a:spcPct val="80000"/>
              </a:lnSpc>
              <a:buFont typeface="Wingdings" pitchFamily="2" charset="2"/>
              <a:buAutoNum type="arabicPeriod"/>
            </a:pPr>
            <a:r>
              <a:rPr lang="cs-CZ" altLang="cs-CZ" sz="1700" smtClean="0"/>
              <a:t>AUTOR NEUVEDEN. </a:t>
            </a:r>
            <a:r>
              <a:rPr lang="cs-CZ" altLang="cs-CZ" sz="1700" i="1" smtClean="0"/>
              <a:t>http://upload.wikimedia.org/</a:t>
            </a:r>
            <a:r>
              <a:rPr lang="cs-CZ" altLang="cs-CZ" sz="1700" smtClean="0"/>
              <a:t> [online]. [cit. 8.4.2013]. Dostupný na WWW: </a:t>
            </a:r>
            <a:r>
              <a:rPr lang="cs-CZ" altLang="cs-CZ" sz="1700" smtClean="0">
                <a:hlinkClick r:id="rId8"/>
              </a:rPr>
              <a:t>http://upload.wikimedia.org/wikipedia/commons/6/6a/0_Saint-Ch%C3%A9ly-du-Tarn.jpg</a:t>
            </a:r>
            <a:endParaRPr lang="cs-CZ" altLang="cs-CZ" sz="1700" smtClean="0"/>
          </a:p>
          <a:p>
            <a:pPr marL="639763" indent="-571500" eaLnBrk="1" hangingPunct="1">
              <a:lnSpc>
                <a:spcPct val="80000"/>
              </a:lnSpc>
              <a:buFont typeface="Wingdings" pitchFamily="2" charset="2"/>
              <a:buAutoNum type="arabicPeriod"/>
            </a:pPr>
            <a:r>
              <a:rPr lang="cs-CZ" altLang="cs-CZ" sz="1700" smtClean="0"/>
              <a:t>ROBERT66. </a:t>
            </a:r>
            <a:r>
              <a:rPr lang="cs-CZ" altLang="cs-CZ" sz="1700" i="1" smtClean="0"/>
              <a:t>http://commons.wikimedia.org/</a:t>
            </a:r>
            <a:r>
              <a:rPr lang="cs-CZ" altLang="cs-CZ" sz="1700" smtClean="0"/>
              <a:t> [online]. [cit. 8.4.2013]. Dostupný na WWW: </a:t>
            </a:r>
            <a:r>
              <a:rPr lang="cs-CZ" altLang="cs-CZ" sz="1700" smtClean="0">
                <a:hlinkClick r:id="rId9"/>
              </a:rPr>
              <a:t>http://commons.wikimedia.org/wiki/File:Vin%C3%A7a,_le_lac_et_le_Canigou.jpg</a:t>
            </a:r>
            <a:endParaRPr lang="cs-CZ" altLang="cs-CZ" sz="1700" smtClean="0"/>
          </a:p>
          <a:p>
            <a:pPr marL="639763" indent="-571500" eaLnBrk="1" hangingPunct="1">
              <a:lnSpc>
                <a:spcPct val="80000"/>
              </a:lnSpc>
              <a:buFont typeface="Wingdings" pitchFamily="2" charset="2"/>
              <a:buNone/>
            </a:pPr>
            <a:endParaRPr lang="cs-CZ" altLang="cs-CZ" sz="1700" smtClean="0">
              <a:solidFill>
                <a:schemeClr val="bg1"/>
              </a:solidFill>
            </a:endParaRPr>
          </a:p>
          <a:p>
            <a:pPr marL="639763" indent="-571500" eaLnBrk="1" hangingPunct="1">
              <a:lnSpc>
                <a:spcPct val="80000"/>
              </a:lnSpc>
              <a:buFont typeface="Wingdings" pitchFamily="2" charset="2"/>
              <a:buAutoNum type="arabicPeriod"/>
            </a:pPr>
            <a:endParaRPr lang="cs-CZ" altLang="cs-CZ" sz="1700" smtClean="0"/>
          </a:p>
          <a:p>
            <a:pPr marL="639763" indent="-571500" eaLnBrk="1" hangingPunct="1">
              <a:lnSpc>
                <a:spcPct val="80000"/>
              </a:lnSpc>
              <a:buFont typeface="Wingdings" pitchFamily="2" charset="2"/>
              <a:buAutoNum type="arabicPeriod"/>
            </a:pPr>
            <a:endParaRPr lang="cs-CZ" altLang="cs-CZ" sz="1300" smtClean="0"/>
          </a:p>
          <a:p>
            <a:pPr marL="639763" indent="-571500" eaLnBrk="1" hangingPunct="1">
              <a:lnSpc>
                <a:spcPct val="80000"/>
              </a:lnSpc>
              <a:buFont typeface="Wingdings" pitchFamily="2" charset="2"/>
              <a:buAutoNum type="arabicPeriod"/>
            </a:pPr>
            <a:endParaRPr lang="cs-CZ" altLang="cs-CZ" sz="1300" smtClean="0"/>
          </a:p>
          <a:p>
            <a:pPr marL="639763" indent="-571500" eaLnBrk="1" hangingPunct="1">
              <a:lnSpc>
                <a:spcPct val="80000"/>
              </a:lnSpc>
              <a:buFont typeface="Wingdings" pitchFamily="2" charset="2"/>
              <a:buAutoNum type="arabicPeriod"/>
            </a:pPr>
            <a:endParaRPr lang="cs-CZ" altLang="cs-CZ" sz="1300" smtClean="0"/>
          </a:p>
          <a:p>
            <a:pPr marL="639763" indent="-571500" eaLnBrk="1" hangingPunct="1">
              <a:lnSpc>
                <a:spcPct val="80000"/>
              </a:lnSpc>
              <a:buFont typeface="Wingdings" pitchFamily="2" charset="2"/>
              <a:buAutoNum type="arabicPeriod"/>
            </a:pPr>
            <a:endParaRPr lang="cs-CZ" altLang="cs-CZ" sz="1300" smtClean="0"/>
          </a:p>
          <a:p>
            <a:pPr marL="639763" indent="-571500" eaLnBrk="1" hangingPunct="1">
              <a:lnSpc>
                <a:spcPct val="80000"/>
              </a:lnSpc>
            </a:pPr>
            <a:endParaRPr lang="cs-CZ" altLang="cs-CZ" sz="1300" smtClean="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/>
          </p:cNvSpPr>
          <p:nvPr>
            <p:ph type="body" idx="1"/>
          </p:nvPr>
        </p:nvSpPr>
        <p:spPr>
          <a:xfrm>
            <a:off x="179388" y="188913"/>
            <a:ext cx="8507412" cy="6167437"/>
          </a:xfrm>
          <a:noFill/>
        </p:spPr>
        <p:txBody>
          <a:bodyPr/>
          <a:lstStyle/>
          <a:p>
            <a:pPr marL="639763" indent="-571500" eaLnBrk="1" hangingPunct="1">
              <a:buFontTx/>
              <a:buNone/>
            </a:pPr>
            <a:r>
              <a:rPr lang="cs-CZ" altLang="cs-CZ" sz="1700" smtClean="0"/>
              <a:t>9. 	AUTOR NEUVEDEN. </a:t>
            </a:r>
            <a:r>
              <a:rPr lang="cs-CZ" altLang="cs-CZ" sz="1700" i="1" smtClean="0"/>
              <a:t>http://www.profimedia.cz/</a:t>
            </a:r>
            <a:r>
              <a:rPr lang="cs-CZ" altLang="cs-CZ" sz="1700" smtClean="0"/>
              <a:t> [online]. [cit. 8.4.2013]. Dostupný na WWW: </a:t>
            </a:r>
            <a:r>
              <a:rPr lang="cs-CZ" altLang="cs-CZ" sz="1700" smtClean="0">
                <a:hlinkClick r:id="rId2"/>
              </a:rPr>
              <a:t>http://www.profimedia.cz/fotografie/francie-languedoc-roussillon-banyuls-sur-mer-vinice-a-mesto/0010399591</a:t>
            </a:r>
            <a:endParaRPr lang="cs-CZ" altLang="cs-CZ" sz="1700" smtClean="0"/>
          </a:p>
          <a:p>
            <a:pPr marL="639763" indent="-571500" eaLnBrk="1" hangingPunct="1">
              <a:buFont typeface="Wingdings" pitchFamily="2" charset="2"/>
              <a:buAutoNum type="arabicPeriod" startAt="10"/>
            </a:pPr>
            <a:r>
              <a:rPr lang="cs-CZ" altLang="cs-CZ" sz="1500" smtClean="0"/>
              <a:t>AUTOR NEUVEDEN. </a:t>
            </a:r>
            <a:r>
              <a:rPr lang="cs-CZ" altLang="cs-CZ" sz="1500" i="1" smtClean="0"/>
              <a:t>http://upload.wikimedia.org/</a:t>
            </a:r>
            <a:r>
              <a:rPr lang="cs-CZ" altLang="cs-CZ" sz="1500" smtClean="0"/>
              <a:t> [online]. [cit. 8.4.2013]. Dostupný na WWW: </a:t>
            </a:r>
            <a:r>
              <a:rPr lang="cs-CZ" altLang="cs-CZ" sz="1500" smtClean="0">
                <a:hlinkClick r:id="rId3"/>
              </a:rPr>
              <a:t>http://upload.wikimedia.org/wikipedia/commons/b/b3/Stlouis2006b.jpg</a:t>
            </a:r>
            <a:endParaRPr lang="cs-CZ" altLang="cs-CZ" sz="1500" smtClean="0"/>
          </a:p>
          <a:p>
            <a:pPr marL="639763" indent="-571500" eaLnBrk="1" hangingPunct="1">
              <a:buFont typeface="Wingdings" pitchFamily="2" charset="2"/>
              <a:buAutoNum type="arabicPeriod" startAt="10"/>
            </a:pPr>
            <a:r>
              <a:rPr lang="cs-CZ" altLang="cs-CZ" sz="1500" smtClean="0"/>
              <a:t>AUTOR NEUVEDEN. </a:t>
            </a:r>
            <a:r>
              <a:rPr lang="cs-CZ" altLang="cs-CZ" sz="1500" i="1" smtClean="0"/>
              <a:t>http://upload.wikimedia.org/</a:t>
            </a:r>
            <a:r>
              <a:rPr lang="cs-CZ" altLang="cs-CZ" sz="1500" smtClean="0"/>
              <a:t> [online]. [cit. 8.4.2013]. Dostupný na WWW: </a:t>
            </a:r>
            <a:r>
              <a:rPr lang="cs-CZ" altLang="cs-CZ" sz="1500" smtClean="0">
                <a:hlinkClick r:id="rId4"/>
              </a:rPr>
              <a:t>http://upload.wikimedia.org/wikipedia/commons/0/02/Pontdugard.jpg</a:t>
            </a:r>
            <a:endParaRPr lang="cs-CZ" altLang="cs-CZ" smtClean="0"/>
          </a:p>
          <a:p>
            <a:pPr marL="639763" indent="-571500" eaLnBrk="1" hangingPunct="1">
              <a:buFont typeface="Wingdings" pitchFamily="2" charset="2"/>
              <a:buAutoNum type="arabicPeriod" startAt="10"/>
            </a:pPr>
            <a:endParaRPr lang="cs-CZ" altLang="cs-CZ" sz="1500" smtClean="0">
              <a:solidFill>
                <a:schemeClr val="bg1"/>
              </a:solidFill>
            </a:endParaRPr>
          </a:p>
          <a:p>
            <a:pPr marL="639763" indent="-571500" eaLnBrk="1" hangingPunct="1">
              <a:buFont typeface="Wingdings" pitchFamily="2" charset="2"/>
              <a:buAutoNum type="arabicPeriod"/>
            </a:pPr>
            <a:endParaRPr lang="cs-CZ" altLang="cs-CZ" sz="1500" smtClean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Výchozí návrh">
  <a:themeElements>
    <a:clrScheme name="Výchozí návrh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Výchozí návrh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cs-CZ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cs-CZ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Výchozí návrh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Motiv systému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59</TotalTime>
  <Words>936</Words>
  <Application>Microsoft Office PowerPoint</Application>
  <PresentationFormat>Předvádění na obrazovce (4:3)</PresentationFormat>
  <Paragraphs>200</Paragraphs>
  <Slides>25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25</vt:i4>
      </vt:variant>
    </vt:vector>
  </HeadingPairs>
  <TitlesOfParts>
    <vt:vector size="26" baseType="lpstr">
      <vt:lpstr>Výchozí návrh</vt:lpstr>
      <vt:lpstr>Prezentace aplikace PowerPoint</vt:lpstr>
      <vt:lpstr>Anotace:</vt:lpstr>
      <vt:lpstr>Languedoc roussillon</vt:lpstr>
      <vt:lpstr>L’information générale</vt:lpstr>
      <vt:lpstr>Administration </vt:lpstr>
      <vt:lpstr>Le blason et le drapeau</vt:lpstr>
      <vt:lpstr>Histoire</vt:lpstr>
      <vt:lpstr>Histoire</vt:lpstr>
      <vt:lpstr>Histoire</vt:lpstr>
      <vt:lpstr>Géographie</vt:lpstr>
      <vt:lpstr>Sainte-Enimie</vt:lpstr>
      <vt:lpstr>Vinça et le pic du Canigou dans les Pyrénées-Orientales</vt:lpstr>
      <vt:lpstr>Le climat</vt:lpstr>
      <vt:lpstr>Économie</vt:lpstr>
      <vt:lpstr>La viticulture</vt:lpstr>
      <vt:lpstr>Culture</vt:lpstr>
      <vt:lpstr>Culture</vt:lpstr>
      <vt:lpstr>Festivals de la musique</vt:lpstr>
      <vt:lpstr>Lieux culturels et touristiques </vt:lpstr>
      <vt:lpstr>Sports </vt:lpstr>
      <vt:lpstr>Sports régionaux traditionnels</vt:lpstr>
      <vt:lpstr>Questions:</vt:lpstr>
      <vt:lpstr>Réponses:</vt:lpstr>
      <vt:lpstr>Citace: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User</dc:creator>
  <cp:lastModifiedBy>Anžela Sabadošová</cp:lastModifiedBy>
  <cp:revision>9</cp:revision>
  <dcterms:created xsi:type="dcterms:W3CDTF">2013-04-08T16:48:41Z</dcterms:created>
  <dcterms:modified xsi:type="dcterms:W3CDTF">2013-12-19T10:54:52Z</dcterms:modified>
</cp:coreProperties>
</file>